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59" r:id="rId5"/>
    <p:sldId id="279" r:id="rId6"/>
    <p:sldId id="278" r:id="rId7"/>
    <p:sldId id="260" r:id="rId8"/>
    <p:sldId id="261" r:id="rId9"/>
    <p:sldId id="263" r:id="rId10"/>
    <p:sldId id="264" r:id="rId11"/>
    <p:sldId id="265" r:id="rId12"/>
    <p:sldId id="266" r:id="rId13"/>
    <p:sldId id="275" r:id="rId14"/>
    <p:sldId id="268" r:id="rId15"/>
    <p:sldId id="269" r:id="rId16"/>
    <p:sldId id="270" r:id="rId17"/>
    <p:sldId id="271" r:id="rId18"/>
    <p:sldId id="272" r:id="rId19"/>
    <p:sldId id="273" r:id="rId20"/>
    <p:sldId id="276" r:id="rId21"/>
    <p:sldId id="277" r:id="rId22"/>
    <p:sldId id="274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C900"/>
    <a:srgbClr val="173A8D"/>
    <a:srgbClr val="129481"/>
    <a:srgbClr val="0F2741"/>
    <a:srgbClr val="001736"/>
    <a:srgbClr val="003374"/>
    <a:srgbClr val="C9A093"/>
    <a:srgbClr val="F1F1F1"/>
    <a:srgbClr val="385592"/>
    <a:srgbClr val="3A589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948DE-D106-468B-87ED-8469AF7EC4A4}" type="datetimeFigureOut">
              <a:rPr lang="ru-RU" smtClean="0"/>
              <a:pPr/>
              <a:t>24.03.2018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CBE8-617D-4282-A419-CA0F86223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9E2F-71D0-4072-918F-F4EA1E66CEC7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305" t="11141" r="19116" b="11032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3/24/2018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291547"/>
            <a:ext cx="7839635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4035" y="927463"/>
            <a:ext cx="6244046" cy="4898571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Мастер-класс</a:t>
            </a:r>
            <a:r>
              <a:rPr lang="ru-RU" sz="4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rgbClr val="00B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«Проектная деятельность учителя и учащихся»</a:t>
            </a:r>
            <a:r>
              <a:rPr lang="ru-RU" sz="20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МБОУ «</a:t>
            </a:r>
            <a:r>
              <a:rPr lang="ru-RU" sz="2000" b="1" dirty="0" err="1" smtClean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Новощедринская</a:t>
            </a:r>
            <a:r>
              <a:rPr lang="ru-RU" sz="2000" b="1" dirty="0" smtClean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СОШ»</a:t>
            </a:r>
            <a:br>
              <a:rPr lang="ru-RU" sz="2000" b="1" dirty="0" smtClean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Подготовила завуч </a:t>
            </a:r>
            <a:r>
              <a:rPr lang="ru-RU" sz="2000" b="1" dirty="0" err="1" smtClean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нач.кл</a:t>
            </a:r>
            <a:r>
              <a:rPr lang="ru-RU" sz="2000" b="1" dirty="0" smtClean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Абрамова Н.Я.</a:t>
            </a:r>
            <a:endParaRPr lang="en-US" sz="36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n-lt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74711"/>
            <a:ext cx="2327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7097" y="1136469"/>
            <a:ext cx="6831874" cy="82296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FF0000"/>
                </a:solidFill>
              </a:rPr>
              <a:t>Цель:</a:t>
            </a:r>
            <a:r>
              <a:rPr lang="ru-RU" sz="2700" b="1" dirty="0" smtClean="0"/>
              <a:t> </a:t>
            </a:r>
            <a:r>
              <a:rPr lang="ru-RU" sz="2700" dirty="0" smtClean="0">
                <a:solidFill>
                  <a:srgbClr val="7030A0"/>
                </a:solidFill>
              </a:rPr>
              <a:t>эффективное использование метода  проекта как формы организации деятельности и социализации субъекта образовательного процесса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3589" y="2129247"/>
            <a:ext cx="7561761" cy="404771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Задачи педагогического совета:</a:t>
            </a:r>
            <a:r>
              <a:rPr lang="ru-RU" b="1" dirty="0" smtClean="0"/>
              <a:t> </a:t>
            </a:r>
            <a:r>
              <a:rPr lang="ru-RU" dirty="0" smtClean="0">
                <a:solidFill>
                  <a:srgbClr val="7030A0"/>
                </a:solidFill>
              </a:rPr>
              <a:t>создать условия для: осознания целей проектной деятельности, возможностей и технологических средств; повышения интереса педагогов к инновационным технологиям; понимания педагогами необходимости приобретения новых знаний для коррекции педагогической деятельности на основе самоанализа и </a:t>
            </a:r>
            <a:r>
              <a:rPr lang="ru-RU" dirty="0" err="1" smtClean="0">
                <a:solidFill>
                  <a:srgbClr val="7030A0"/>
                </a:solidFill>
              </a:rPr>
              <a:t>саморегуляци</a:t>
            </a:r>
            <a:r>
              <a:rPr lang="ru-RU" dirty="0" err="1" smtClean="0"/>
              <a:t>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Учителям!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5459" y="1149531"/>
            <a:ext cx="7869891" cy="502743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Если б не было учителя,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То и не было б, наверное,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Ни поэта, ни мыслителя,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Ни Шекспира, ни Коперника.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И поныне бы, наверное,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Если б не было учителя,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Неоткрытые Америки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Оставались неоткрытыми.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И не быть бы нам </a:t>
            </a:r>
            <a:r>
              <a:rPr lang="ru-RU" sz="2000" dirty="0" err="1" smtClean="0">
                <a:solidFill>
                  <a:srgbClr val="002060"/>
                </a:solidFill>
              </a:rPr>
              <a:t>Икарами</a:t>
            </a:r>
            <a:r>
              <a:rPr lang="ru-RU" sz="2000" dirty="0" smtClean="0">
                <a:solidFill>
                  <a:srgbClr val="002060"/>
                </a:solidFill>
              </a:rPr>
              <a:t>,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Никогда б не взмыли в небо мы,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Если б в нас его стараньями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Крылья выращены не были.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Без его бы сердца доброго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Не был мир так удивителен.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Потому нам очень дорого </a:t>
            </a:r>
            <a:br>
              <a:rPr lang="ru-RU" sz="2000" dirty="0" smtClean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Имя нашего учителя</a:t>
            </a:r>
            <a:r>
              <a:rPr lang="ru-RU" sz="2000" dirty="0" smtClean="0"/>
              <a:t>! </a:t>
            </a:r>
            <a:endParaRPr lang="ru-RU" sz="2000" dirty="0"/>
          </a:p>
        </p:txBody>
      </p:sp>
      <p:pic>
        <p:nvPicPr>
          <p:cNvPr id="1027" name="Picture 3" descr="C:\Users\999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4088672" y="535714"/>
            <a:ext cx="5055325" cy="2468743"/>
          </a:xfrm>
          <a:prstGeom prst="rect">
            <a:avLst/>
          </a:prstGeom>
          <a:noFill/>
        </p:spPr>
      </p:pic>
      <p:pic>
        <p:nvPicPr>
          <p:cNvPr id="1028" name="Picture 4" descr="C:\Users\999\Desktop\фото 4кл мои дети\педсовет март\20180315_1446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3623" y="2860766"/>
            <a:ext cx="4650377" cy="31399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907" y="600891"/>
            <a:ext cx="6499539" cy="509451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Один из интереснейших видов деятельности…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5459" y="1593669"/>
            <a:ext cx="7869891" cy="458329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70C0"/>
                </a:solidFill>
              </a:rPr>
              <a:t>– проблема, планирование</a:t>
            </a: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    – развитие, рефлексия</a:t>
            </a: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   – организованность, опыт, общение</a:t>
            </a: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   – единство, естественность</a:t>
            </a: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   – </a:t>
            </a:r>
            <a:r>
              <a:rPr lang="ru-RU" sz="2400" dirty="0" err="1" smtClean="0">
                <a:solidFill>
                  <a:srgbClr val="0070C0"/>
                </a:solidFill>
              </a:rPr>
              <a:t>коммуникативность</a:t>
            </a:r>
            <a:r>
              <a:rPr lang="ru-RU" sz="2400" dirty="0" smtClean="0">
                <a:solidFill>
                  <a:srgbClr val="0070C0"/>
                </a:solidFill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</a:rPr>
              <a:t>креативность</a:t>
            </a:r>
            <a:endParaRPr lang="ru-RU" sz="24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   - творчество, талант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999\Desktop\фото 4кл мои дети\фото за декабрь 17г до 23 дек\фото дети сценки проекты 4вкласс\20171218_0847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2343" y="1201784"/>
            <a:ext cx="3461657" cy="3187336"/>
          </a:xfrm>
          <a:prstGeom prst="rect">
            <a:avLst/>
          </a:prstGeom>
          <a:noFill/>
        </p:spPr>
      </p:pic>
      <p:pic>
        <p:nvPicPr>
          <p:cNvPr id="1027" name="Picture 3" descr="C:\Users\999\Desktop\фото 4кл мои дети\фото за декабрь 17г до 23 дек\фото дети сценки проекты 4вкласс\20171218_0843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8354" y="4297680"/>
            <a:ext cx="4624252" cy="2351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1214414" y="428604"/>
            <a:ext cx="7143800" cy="2085796"/>
          </a:xfrm>
          <a:prstGeom prst="horizontalScroll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Bookman Old Style" pitchFamily="18" charset="0"/>
              </a:rPr>
              <a:t>Проект </a:t>
            </a:r>
            <a:r>
              <a:rPr lang="ru-RU" sz="2800" b="1" dirty="0" smtClean="0">
                <a:solidFill>
                  <a:srgbClr val="0000FF"/>
                </a:solidFill>
                <a:latin typeface="Bookman Old Style" pitchFamily="18" charset="0"/>
              </a:rPr>
              <a:t>– слово иноязычное, происходит оно от латинского </a:t>
            </a:r>
            <a:r>
              <a:rPr lang="ru-RU" sz="2800" b="1" dirty="0" err="1" smtClean="0">
                <a:solidFill>
                  <a:srgbClr val="0000FF"/>
                </a:solidFill>
                <a:latin typeface="Bookman Old Style" pitchFamily="18" charset="0"/>
              </a:rPr>
              <a:t>projectus</a:t>
            </a:r>
            <a:r>
              <a:rPr lang="ru-RU" sz="2800" b="1" dirty="0" smtClean="0">
                <a:solidFill>
                  <a:srgbClr val="0000FF"/>
                </a:solidFill>
                <a:latin typeface="Bookman Old Style" pitchFamily="18" charset="0"/>
              </a:rPr>
              <a:t> </a:t>
            </a:r>
            <a:r>
              <a:rPr lang="ru-RU" sz="3200" b="1" i="1" dirty="0" smtClean="0">
                <a:solidFill>
                  <a:srgbClr val="0000FF"/>
                </a:solidFill>
                <a:latin typeface="Bookman Old Style" pitchFamily="18" charset="0"/>
              </a:rPr>
              <a:t>«брошенный вперёд» </a:t>
            </a:r>
            <a:endParaRPr lang="ru-RU" sz="2800" b="1" i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000100" y="4429132"/>
            <a:ext cx="7715304" cy="18158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понимание и применение учащимися знаний, умений и навыков, приобретенных при изучении различных предметов (на интеграционной основе).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71736" y="2571744"/>
            <a:ext cx="4714907" cy="1200329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33CCFF"/>
                  </a:solidFill>
                </a:ln>
                <a:solidFill>
                  <a:srgbClr val="FFFF00"/>
                </a:solidFill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Цель  проектной деятельности </a:t>
            </a:r>
            <a:endParaRPr lang="ru-RU" sz="3600" b="1" dirty="0">
              <a:ln>
                <a:solidFill>
                  <a:srgbClr val="33CCFF"/>
                </a:solidFill>
              </a:ln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786314" y="3786190"/>
            <a:ext cx="285752" cy="642942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928662" y="1928802"/>
            <a:ext cx="7643866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Проект - это метод обучения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Может применяться на уроке и во внеурочное время.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- Ориентирован на достижение целей самих обучающихся, и поэтому он уникален.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- Проект формирует невероятно большое количество умений и навыков, и поэтому он эффективен.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- Проект дает ученикам опыт деятельности, и поэтому он незаменим.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3" name="Облако 2"/>
          <p:cNvSpPr/>
          <p:nvPr/>
        </p:nvSpPr>
        <p:spPr>
          <a:xfrm rot="21161506">
            <a:off x="136391" y="382262"/>
            <a:ext cx="6500858" cy="1639788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Школа будущего - школа проектов</a:t>
            </a:r>
            <a:endParaRPr lang="ru-RU" sz="32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4" name="Picture 4" descr="http://www.nach-info.yourtalent.ru/Avgust/1485603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285728"/>
            <a:ext cx="2081215" cy="2081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 rot="21200803">
            <a:off x="1911130" y="274728"/>
            <a:ext cx="6325363" cy="2466915"/>
          </a:xfrm>
          <a:prstGeom prst="wedgeEllipseCallout">
            <a:avLst>
              <a:gd name="adj1" fmla="val -67383"/>
              <a:gd name="adj2" fmla="val 6210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Bookman Old Style" pitchFamily="18" charset="0"/>
              </a:rPr>
              <a:t>Человек рожден для мысли и действия</a:t>
            </a:r>
            <a:endParaRPr lang="ru-RU" sz="36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3429000"/>
            <a:ext cx="78581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FF"/>
                </a:solidFill>
                <a:latin typeface="Bookman Old Style" pitchFamily="18" charset="0"/>
              </a:rPr>
              <a:t>Проектная деятельность учащихся – </a:t>
            </a:r>
            <a:r>
              <a:rPr lang="ru-RU" sz="2800" b="1" dirty="0" smtClean="0">
                <a:solidFill>
                  <a:srgbClr val="008000"/>
                </a:solidFill>
                <a:latin typeface="Bookman Old Style" pitchFamily="18" charset="0"/>
              </a:rPr>
              <a:t>сфера, где необходим союз между знаниями и умениями, теорией и практикой.</a:t>
            </a:r>
            <a:endParaRPr lang="ru-RU" sz="2800" b="1" dirty="0">
              <a:solidFill>
                <a:srgbClr val="008000"/>
              </a:solidFill>
              <a:latin typeface="Bookman Old Style" pitchFamily="18" charset="0"/>
            </a:endParaRPr>
          </a:p>
        </p:txBody>
      </p:sp>
      <p:pic>
        <p:nvPicPr>
          <p:cNvPr id="4" name="Picture 2" descr="http://deti-raduga.ru/files/rep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5286388"/>
            <a:ext cx="4857784" cy="141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1500166" y="2000240"/>
            <a:ext cx="6572296" cy="3098721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Все, что я познаю, это надо для последующей деятельности</a:t>
            </a:r>
            <a:endParaRPr lang="ru-RU" sz="4400" b="1" dirty="0">
              <a:ln>
                <a:solidFill>
                  <a:srgbClr val="00B0F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1214414" y="714356"/>
            <a:ext cx="7199407" cy="996375"/>
          </a:xfrm>
          <a:prstGeom prst="downArrowCallout">
            <a:avLst>
              <a:gd name="adj1" fmla="val 18820"/>
              <a:gd name="adj2" fmla="val 20770"/>
              <a:gd name="adj3" fmla="val 25000"/>
              <a:gd name="adj4" fmla="val 6459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Comic Sans MS" pitchFamily="66" charset="0"/>
              </a:rPr>
              <a:t>Лейтмотив проектной работы </a:t>
            </a:r>
            <a:endParaRPr lang="ru-RU" sz="36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4" name="Picture 2" descr="http://img-fotki.yandex.ru/get/6509/47407354.707/0_eacc0_429cf7b2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4357694"/>
            <a:ext cx="2601689" cy="2268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1704" y="285728"/>
            <a:ext cx="73805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00FF"/>
                </a:solidFill>
                <a:latin typeface="Bookman Old Style" pitchFamily="18" charset="0"/>
              </a:rPr>
              <a:t>ПРОЕКТ –это шесть «П»:</a:t>
            </a:r>
            <a:endParaRPr lang="ru-RU" sz="4000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3" name="Круговая стрелка 2"/>
          <p:cNvSpPr/>
          <p:nvPr/>
        </p:nvSpPr>
        <p:spPr>
          <a:xfrm rot="14564589">
            <a:off x="1981262" y="1078222"/>
            <a:ext cx="5531780" cy="5571122"/>
          </a:xfrm>
          <a:prstGeom prst="circularArrow">
            <a:avLst>
              <a:gd name="adj1" fmla="val 6170"/>
              <a:gd name="adj2" fmla="val 782413"/>
              <a:gd name="adj3" fmla="val 20569966"/>
              <a:gd name="adj4" fmla="val 220342"/>
              <a:gd name="adj5" fmla="val 497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629018" y="1000108"/>
            <a:ext cx="3300436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Проблема</a:t>
            </a:r>
            <a:endParaRPr lang="ru-RU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58255" y="4948122"/>
            <a:ext cx="3000396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Поиск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информации</a:t>
            </a:r>
            <a:endParaRPr lang="ru-RU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596" y="5000636"/>
            <a:ext cx="3000396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Продукт </a:t>
            </a:r>
            <a:endParaRPr lang="ru-RU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2804982"/>
            <a:ext cx="3000396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Презентация</a:t>
            </a:r>
            <a:endParaRPr lang="ru-RU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72198" y="2786058"/>
            <a:ext cx="3000396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Проектирование</a:t>
            </a:r>
            <a:endParaRPr lang="ru-RU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3500430" y="3143248"/>
            <a:ext cx="2500329" cy="1357322"/>
          </a:xfrm>
          <a:prstGeom prst="flowChartAlternate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Портфолио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136469" y="-513969"/>
            <a:ext cx="768096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3600" dirty="0" smtClean="0">
              <a:solidFill>
                <a:srgbClr val="FF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Чтобы освоить метод проектов я предлагаю вам решить такой пример: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45720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Загадайте число.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45720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Прибавьте столько же.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45720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Прибавьте 10.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45720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Разделите на два.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45720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Отнимите задуманное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04949" y="3118"/>
            <a:ext cx="8255726" cy="67403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Мудрость…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Однажды мудрец странствовал в поисках смыслов и добрел до реки.  Ни моста, ни лодки не было видно. Возникла проблема – надо переправиться, но как… Задумался мудрец… Что же сделать? Как связать два берега реки? Мудрец закрыл глаза и представил, как он переправляется на другой берег. 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«Эврика!», - сказал мудрец, – «Надо сделать лодку, которая приведет меня к моей мечте и решит проблему». Сел мудрец, нарисовал схему лодки, расчеты произвел, план составил… Тут как раз ученики его подоспели, и они вместе начали действовать, периодически заглядывая в план, оценивая правильность и исправляя ошибки.  В команде дело шло быстро, и очень скоро лодка была готова! Со всех сторон осмотрели ее путники – нет ли где трещин, потом спустили на воду - плывет! Можно переправляться! УРА! Не прошло и 15 минут как мудрец и ученики были на другой стороне реки! Проблема решена и можно было странствовать дальше 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940526" y="585228"/>
            <a:ext cx="774627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1.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С чем столкнулся мудрец на берегу реки?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Что сделал мудрец, чтобы решить возникшую проблему?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3) Какую работу выполняли  ученики в сказке?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4) Как быстро построили лодку и почему?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5) Что сделали ученики, прежде чем спустить лодку на воду?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6) Каков результат этой истории?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7) Как вы думаете, какова была роль учителя в этой истории?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 со стрелкой вниз 5"/>
          <p:cNvSpPr/>
          <p:nvPr/>
        </p:nvSpPr>
        <p:spPr>
          <a:xfrm>
            <a:off x="2643174" y="3298992"/>
            <a:ext cx="5429288" cy="1273016"/>
          </a:xfrm>
          <a:prstGeom prst="downArrowCallout">
            <a:avLst>
              <a:gd name="adj1" fmla="val 16423"/>
              <a:gd name="adj2" fmla="val 17496"/>
              <a:gd name="adj3" fmla="val 25000"/>
              <a:gd name="adj4" fmla="val 6497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Bookman Old Style" pitchFamily="18" charset="0"/>
              </a:rPr>
              <a:t>4. Формулирование результатов или выводов. </a:t>
            </a:r>
            <a:endParaRPr lang="ru-RU" sz="2400" b="1" dirty="0">
              <a:solidFill>
                <a:srgbClr val="008000"/>
              </a:solidFill>
              <a:latin typeface="Bookman Old Style" pitchFamily="18" charset="0"/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4082129" y="4507719"/>
            <a:ext cx="3347391" cy="707231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5 .Защита проекта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43042" y="357166"/>
            <a:ext cx="6545382" cy="57888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00FF"/>
                </a:solidFill>
                <a:latin typeface="Bookman Old Style" pitchFamily="18" charset="0"/>
              </a:rPr>
              <a:t>Этапы проектной деятельности</a:t>
            </a:r>
            <a:endParaRPr lang="ru-RU" sz="2800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1097663" y="1032359"/>
            <a:ext cx="6753114" cy="1332017"/>
          </a:xfrm>
          <a:prstGeom prst="downArrowCallout">
            <a:avLst>
              <a:gd name="adj1" fmla="val 25000"/>
              <a:gd name="adj2" fmla="val 21441"/>
              <a:gd name="adj3" fmla="val 87584"/>
              <a:gd name="adj4" fmla="val 6309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1.</a:t>
            </a:r>
            <a:r>
              <a:rPr lang="ru-RU" sz="2400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Выдвижение проблемы, цели проекта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  <a:endParaRPr lang="ru-RU" sz="2400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. </a:t>
            </a:r>
            <a:endParaRPr lang="ru-RU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1785918" y="1785926"/>
            <a:ext cx="3214341" cy="774204"/>
          </a:xfrm>
          <a:prstGeom prst="downArrowCallout">
            <a:avLst>
              <a:gd name="adj1" fmla="val 25000"/>
              <a:gd name="adj2" fmla="val 15604"/>
              <a:gd name="adj3" fmla="val 25000"/>
              <a:gd name="adj4" fmla="val 5933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Bookman Old Style" pitchFamily="18" charset="0"/>
              </a:rPr>
              <a:t>2 .Планирование</a:t>
            </a:r>
            <a:r>
              <a:rPr lang="ru-RU" sz="2400" b="1" dirty="0" smtClean="0">
                <a:latin typeface="Bookman Old Style" pitchFamily="18" charset="0"/>
              </a:rPr>
              <a:t>. </a:t>
            </a:r>
            <a:endParaRPr lang="ru-RU" sz="2400" b="1" dirty="0">
              <a:latin typeface="Bookman Old Style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1998617" y="2500306"/>
            <a:ext cx="6818812" cy="801529"/>
          </a:xfrm>
          <a:prstGeom prst="downArrowCallout">
            <a:avLst>
              <a:gd name="adj1" fmla="val 25000"/>
              <a:gd name="adj2" fmla="val 17483"/>
              <a:gd name="adj3" fmla="val 25000"/>
              <a:gd name="adj4" fmla="val 6497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Выполнение проекта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5229067"/>
            <a:ext cx="542928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Bookman Old Style" pitchFamily="18" charset="0"/>
              </a:rPr>
              <a:t>6. Оценка результатов и процесса проектной деятельности</a:t>
            </a:r>
            <a:endParaRPr lang="ru-RU" sz="2400" b="1" dirty="0">
              <a:solidFill>
                <a:srgbClr val="008000"/>
              </a:solidFill>
              <a:latin typeface="Bookman Old Style" pitchFamily="18" charset="0"/>
            </a:endParaRPr>
          </a:p>
        </p:txBody>
      </p:sp>
      <p:pic>
        <p:nvPicPr>
          <p:cNvPr id="9" name="Picture 2" descr="http://www.playcast.ru/uploads/2015/09/25/152048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429132"/>
            <a:ext cx="2171695" cy="19002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57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85852" y="428605"/>
            <a:ext cx="7143800" cy="64294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Классификация проектов</a:t>
            </a:r>
            <a:endParaRPr lang="ru-RU" sz="3600" b="1" dirty="0">
              <a:ln>
                <a:solidFill>
                  <a:srgbClr val="92D05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1285860"/>
            <a:ext cx="4143404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Bookman Old Style" pitchFamily="18" charset="0"/>
              </a:rPr>
              <a:t>По содержанию </a:t>
            </a:r>
            <a:endParaRPr lang="ru-RU" sz="3200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9" name="Выноска со стрелкой вправо 8"/>
          <p:cNvSpPr/>
          <p:nvPr/>
        </p:nvSpPr>
        <p:spPr>
          <a:xfrm>
            <a:off x="928662" y="2143116"/>
            <a:ext cx="4143404" cy="1285884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195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Монопред-метные</a:t>
            </a:r>
            <a:endParaRPr lang="ru-RU" sz="3600" b="1" dirty="0">
              <a:ln>
                <a:solidFill>
                  <a:srgbClr val="FFC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Выноска со стрелкой вправо 9"/>
          <p:cNvSpPr/>
          <p:nvPr/>
        </p:nvSpPr>
        <p:spPr>
          <a:xfrm>
            <a:off x="928662" y="3643314"/>
            <a:ext cx="4143404" cy="1285884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21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Межпред-метные</a:t>
            </a:r>
            <a:endParaRPr lang="ru-RU" sz="3600" b="1" dirty="0">
              <a:ln>
                <a:solidFill>
                  <a:srgbClr val="FFC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Выноска со стрелкой вправо 10"/>
          <p:cNvSpPr/>
          <p:nvPr/>
        </p:nvSpPr>
        <p:spPr>
          <a:xfrm>
            <a:off x="928662" y="5143512"/>
            <a:ext cx="4143404" cy="1285884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221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Надпредмет-ные</a:t>
            </a:r>
            <a:endParaRPr lang="ru-RU" sz="3600" b="1" dirty="0">
              <a:ln>
                <a:solidFill>
                  <a:srgbClr val="FFC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72066" y="2071678"/>
            <a:ext cx="3714776" cy="135732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выполняются на материале конкретного предмета</a:t>
            </a:r>
            <a:endParaRPr lang="ru-RU" sz="24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72066" y="3500438"/>
            <a:ext cx="3714776" cy="142876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интегрируется смежная тематика нескольких предметов</a:t>
            </a:r>
            <a:endParaRPr lang="ru-RU" sz="24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00628" y="5000636"/>
            <a:ext cx="3857652" cy="150019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выполняются на основе изучения сведений, не входящих в школьную программу</a:t>
            </a:r>
            <a:endParaRPr lang="ru-RU" sz="24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Прямая со стрелкой 13"/>
          <p:cNvCxnSpPr>
            <a:stCxn id="5" idx="2"/>
          </p:cNvCxnSpPr>
          <p:nvPr/>
        </p:nvCxnSpPr>
        <p:spPr>
          <a:xfrm rot="5400000">
            <a:off x="3423840" y="1673616"/>
            <a:ext cx="760405" cy="21788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2"/>
            <a:endCxn id="7" idx="0"/>
          </p:cNvCxnSpPr>
          <p:nvPr/>
        </p:nvCxnSpPr>
        <p:spPr>
          <a:xfrm rot="16200000" flipH="1">
            <a:off x="5537895" y="1738418"/>
            <a:ext cx="818572" cy="21074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2"/>
            <a:endCxn id="9" idx="0"/>
          </p:cNvCxnSpPr>
          <p:nvPr/>
        </p:nvCxnSpPr>
        <p:spPr>
          <a:xfrm rot="5400000">
            <a:off x="2805392" y="2399220"/>
            <a:ext cx="2104456" cy="20717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2"/>
            <a:endCxn id="10" idx="0"/>
          </p:cNvCxnSpPr>
          <p:nvPr/>
        </p:nvCxnSpPr>
        <p:spPr>
          <a:xfrm rot="16200000" flipH="1">
            <a:off x="4877094" y="2399220"/>
            <a:ext cx="2104456" cy="20717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2"/>
          </p:cNvCxnSpPr>
          <p:nvPr/>
        </p:nvCxnSpPr>
        <p:spPr>
          <a:xfrm rot="16200000" flipH="1">
            <a:off x="3245244" y="4031069"/>
            <a:ext cx="3332173" cy="357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285984" y="57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85852" y="428605"/>
            <a:ext cx="7143800" cy="64294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Классификация проектов</a:t>
            </a:r>
            <a:endParaRPr lang="ru-RU" sz="3600" b="1" dirty="0">
              <a:ln>
                <a:solidFill>
                  <a:srgbClr val="92D05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1428736"/>
            <a:ext cx="6215106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tabLst>
                <a:tab pos="22860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</a:rPr>
              <a:t>По доминирующему методу </a:t>
            </a:r>
            <a:endParaRPr lang="en-US" sz="28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marL="342900" indent="-342900" algn="ctr">
              <a:tabLst>
                <a:tab pos="22860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</a:rPr>
              <a:t>или виду деятельности </a:t>
            </a:r>
            <a:endParaRPr lang="ru-RU" sz="28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3504" y="3201415"/>
            <a:ext cx="37147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исследовательские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3201415"/>
            <a:ext cx="335758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творческие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00100" y="4487299"/>
            <a:ext cx="3643338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00FF"/>
                </a:solidFill>
                <a:latin typeface="Times New Roman" pitchFamily="18" charset="0"/>
              </a:rPr>
              <a:t>ролево-игровые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4487299"/>
            <a:ext cx="3643338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информационные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14546" y="5786454"/>
            <a:ext cx="5460597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Times New Roman" pitchFamily="18" charset="0"/>
              </a:rPr>
              <a:t>практико-ориентированные</a:t>
            </a:r>
            <a:endParaRPr lang="ru-RU" sz="32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www.studfiles.ru/html/2706/600/html_dVLQtzdG7H.9W1V/htmlconvd-2Gi2NY_html_19cefd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723" y="3805376"/>
            <a:ext cx="3845603" cy="26919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extBox 1"/>
          <p:cNvSpPr txBox="1"/>
          <p:nvPr/>
        </p:nvSpPr>
        <p:spPr>
          <a:xfrm>
            <a:off x="2285984" y="57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85852" y="428605"/>
            <a:ext cx="7143800" cy="64294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Классификация проектов</a:t>
            </a:r>
            <a:endParaRPr lang="ru-RU" sz="3600" b="1" dirty="0">
              <a:ln>
                <a:solidFill>
                  <a:srgbClr val="92D05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269062" y="2071678"/>
            <a:ext cx="566052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4000" b="1" dirty="0" smtClean="0">
                <a:solidFill>
                  <a:srgbClr val="800000"/>
                </a:solidFill>
                <a:latin typeface="Segoe Script" pitchFamily="34" charset="0"/>
              </a:rPr>
              <a:t>индивидуальные</a:t>
            </a:r>
            <a:endParaRPr lang="ru-RU" sz="4000" b="1" dirty="0">
              <a:solidFill>
                <a:srgbClr val="800000"/>
              </a:solidFill>
              <a:latin typeface="Segoe Script" pitchFamily="34" charset="0"/>
            </a:endParaRPr>
          </a:p>
          <a:p>
            <a:pPr algn="ctr"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4000" b="1" dirty="0" smtClean="0">
                <a:solidFill>
                  <a:srgbClr val="800000"/>
                </a:solidFill>
                <a:latin typeface="Segoe Script" pitchFamily="34" charset="0"/>
              </a:rPr>
              <a:t>парные</a:t>
            </a:r>
            <a:endParaRPr lang="ru-RU" sz="4000" b="1" dirty="0">
              <a:solidFill>
                <a:srgbClr val="800000"/>
              </a:solidFill>
              <a:latin typeface="Segoe Script" pitchFamily="34" charset="0"/>
            </a:endParaRPr>
          </a:p>
          <a:p>
            <a:pPr algn="ctr"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4000" b="1" dirty="0" smtClean="0">
                <a:solidFill>
                  <a:srgbClr val="800000"/>
                </a:solidFill>
                <a:latin typeface="Segoe Script" pitchFamily="34" charset="0"/>
              </a:rPr>
              <a:t> </a:t>
            </a:r>
            <a:r>
              <a:rPr lang="ru-RU" sz="4000" b="1" dirty="0">
                <a:solidFill>
                  <a:srgbClr val="800000"/>
                </a:solidFill>
                <a:latin typeface="Segoe Script" pitchFamily="34" charset="0"/>
              </a:rPr>
              <a:t>групповые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52836" y="1357298"/>
            <a:ext cx="58625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0000FF"/>
                </a:solidFill>
                <a:latin typeface="Georgia" pitchFamily="18" charset="0"/>
              </a:rPr>
              <a:t>По количеству участников:</a:t>
            </a:r>
            <a:endParaRPr lang="ru-RU" sz="2800" dirty="0">
              <a:solidFill>
                <a:srgbClr val="0000FF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 стрелкой 11"/>
          <p:cNvCxnSpPr/>
          <p:nvPr/>
        </p:nvCxnSpPr>
        <p:spPr>
          <a:xfrm rot="16200000" flipH="1">
            <a:off x="4464843" y="2250273"/>
            <a:ext cx="2786082" cy="27146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285984" y="57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85852" y="428605"/>
            <a:ext cx="7143800" cy="64294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Классификация проектов</a:t>
            </a:r>
            <a:endParaRPr lang="ru-RU" sz="3600" b="1" dirty="0">
              <a:ln>
                <a:solidFill>
                  <a:srgbClr val="92D05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500694" y="4929198"/>
            <a:ext cx="326724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228600" algn="l"/>
              </a:tabLst>
            </a:pPr>
            <a:r>
              <a:rPr lang="ru-RU" sz="3200" b="1" i="1" dirty="0" smtClean="0">
                <a:solidFill>
                  <a:srgbClr val="800000"/>
                </a:solidFill>
                <a:latin typeface="Bookman Old Style" pitchFamily="18" charset="0"/>
              </a:rPr>
              <a:t>долгосрочные</a:t>
            </a:r>
            <a:endParaRPr lang="ru-RU" sz="3200" b="1" i="1" dirty="0">
              <a:solidFill>
                <a:srgbClr val="80000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14480" y="1285860"/>
            <a:ext cx="6572296" cy="121444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</a:rPr>
              <a:t>По продолжительности </a:t>
            </a:r>
            <a:endParaRPr lang="ru-RU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2786058"/>
            <a:ext cx="38619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rgbClr val="800000"/>
                </a:solidFill>
                <a:latin typeface="Bookman Old Style" pitchFamily="18" charset="0"/>
              </a:rPr>
              <a:t>краткосрочные</a:t>
            </a:r>
            <a:endParaRPr lang="ru-RU" sz="3200" b="1" i="1" dirty="0"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43042" y="3857628"/>
            <a:ext cx="68964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rgbClr val="800000"/>
                </a:solidFill>
                <a:latin typeface="Bookman Old Style" pitchFamily="18" charset="0"/>
              </a:rPr>
              <a:t>средней продолжительности</a:t>
            </a:r>
            <a:endParaRPr lang="ru-RU" sz="3200" b="1" i="1" dirty="0">
              <a:latin typeface="Bookman Old Style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2928926" y="2214554"/>
            <a:ext cx="1571636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6200000" flipH="1">
            <a:off x="3929058" y="2786058"/>
            <a:ext cx="1857388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Picture 2" descr="http://www.playcast.ru/uploads/2015/09/25/152048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643446"/>
            <a:ext cx="2143140" cy="1875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57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85852" y="428605"/>
            <a:ext cx="7143800" cy="64294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Классификация проектов</a:t>
            </a:r>
            <a:endParaRPr lang="ru-RU" sz="3600" b="1" dirty="0">
              <a:ln>
                <a:solidFill>
                  <a:srgbClr val="92D05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071670" y="1857364"/>
            <a:ext cx="381386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endParaRPr lang="ru-RU" sz="2800" b="1" i="1" dirty="0">
              <a:solidFill>
                <a:schemeClr val="folHlink"/>
              </a:solidFill>
              <a:latin typeface="Segoe Script" pitchFamily="34" charset="0"/>
            </a:endParaRP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>
                <a:solidFill>
                  <a:srgbClr val="800000"/>
                </a:solidFill>
                <a:latin typeface="Segoe Script" pitchFamily="34" charset="0"/>
              </a:rPr>
              <a:t>  </a:t>
            </a:r>
            <a:r>
              <a:rPr lang="ru-RU" sz="2800" b="1" dirty="0" smtClean="0">
                <a:solidFill>
                  <a:srgbClr val="800000"/>
                </a:solidFill>
                <a:latin typeface="Segoe Script" pitchFamily="34" charset="0"/>
              </a:rPr>
              <a:t>видеофильм</a:t>
            </a:r>
            <a:endParaRPr lang="ru-RU" sz="2800" b="1" dirty="0">
              <a:solidFill>
                <a:srgbClr val="800000"/>
              </a:solidFill>
              <a:latin typeface="Segoe Script" pitchFamily="34" charset="0"/>
            </a:endParaRP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>
                <a:solidFill>
                  <a:srgbClr val="800000"/>
                </a:solidFill>
                <a:latin typeface="Segoe Script" pitchFamily="34" charset="0"/>
              </a:rPr>
              <a:t>  </a:t>
            </a:r>
            <a:r>
              <a:rPr lang="ru-RU" sz="2800" b="1" dirty="0" smtClean="0">
                <a:solidFill>
                  <a:srgbClr val="800000"/>
                </a:solidFill>
                <a:latin typeface="Segoe Script" pitchFamily="34" charset="0"/>
              </a:rPr>
              <a:t>доклад</a:t>
            </a: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 smtClean="0">
                <a:solidFill>
                  <a:srgbClr val="800000"/>
                </a:solidFill>
                <a:latin typeface="Segoe Script" pitchFamily="34" charset="0"/>
              </a:rPr>
              <a:t> альбом </a:t>
            </a: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 smtClean="0">
                <a:solidFill>
                  <a:srgbClr val="800000"/>
                </a:solidFill>
                <a:latin typeface="Segoe Script" pitchFamily="34" charset="0"/>
              </a:rPr>
              <a:t> сборник </a:t>
            </a: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 smtClean="0">
                <a:solidFill>
                  <a:srgbClr val="800000"/>
                </a:solidFill>
                <a:latin typeface="Segoe Script" pitchFamily="34" charset="0"/>
              </a:rPr>
              <a:t> каталог</a:t>
            </a:r>
            <a:endParaRPr lang="ru-RU" sz="2800" b="1" dirty="0">
              <a:solidFill>
                <a:srgbClr val="800000"/>
              </a:solidFill>
              <a:latin typeface="Segoe Script" pitchFamily="34" charset="0"/>
            </a:endParaRP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>
                <a:solidFill>
                  <a:srgbClr val="800000"/>
                </a:solidFill>
                <a:latin typeface="Segoe Script" pitchFamily="34" charset="0"/>
              </a:rPr>
              <a:t>  </a:t>
            </a:r>
            <a:r>
              <a:rPr lang="ru-RU" sz="2800" b="1" dirty="0" smtClean="0">
                <a:solidFill>
                  <a:srgbClr val="800000"/>
                </a:solidFill>
                <a:latin typeface="Segoe Script" pitchFamily="34" charset="0"/>
              </a:rPr>
              <a:t>макет </a:t>
            </a: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 smtClean="0">
                <a:solidFill>
                  <a:srgbClr val="800000"/>
                </a:solidFill>
                <a:latin typeface="Segoe Script" pitchFamily="34" charset="0"/>
              </a:rPr>
              <a:t> схема </a:t>
            </a: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 smtClean="0">
                <a:solidFill>
                  <a:srgbClr val="800000"/>
                </a:solidFill>
                <a:latin typeface="Segoe Script" pitchFamily="34" charset="0"/>
              </a:rPr>
              <a:t> </a:t>
            </a:r>
            <a:r>
              <a:rPr lang="ru-RU" sz="2800" b="1" dirty="0" err="1" smtClean="0">
                <a:solidFill>
                  <a:srgbClr val="800000"/>
                </a:solidFill>
                <a:latin typeface="Segoe Script" pitchFamily="34" charset="0"/>
              </a:rPr>
              <a:t>план-карта</a:t>
            </a:r>
            <a:endParaRPr lang="ru-RU" sz="2800" b="1" dirty="0">
              <a:solidFill>
                <a:srgbClr val="800000"/>
              </a:solidFill>
              <a:latin typeface="Segoe Script" pitchFamily="34" charset="0"/>
            </a:endParaRPr>
          </a:p>
          <a:p>
            <a:pPr>
              <a:buFont typeface="Wingdings" pitchFamily="2" charset="2"/>
              <a:buChar char="ü"/>
              <a:tabLst>
                <a:tab pos="228600" algn="l"/>
              </a:tabLst>
            </a:pPr>
            <a:r>
              <a:rPr lang="ru-RU" sz="2800" b="1" dirty="0">
                <a:solidFill>
                  <a:srgbClr val="800000"/>
                </a:solidFill>
                <a:latin typeface="Segoe Script" pitchFamily="34" charset="0"/>
              </a:rPr>
              <a:t>  </a:t>
            </a:r>
            <a:r>
              <a:rPr lang="ru-RU" sz="2800" b="1" dirty="0" smtClean="0">
                <a:solidFill>
                  <a:srgbClr val="800000"/>
                </a:solidFill>
                <a:latin typeface="Segoe Script" pitchFamily="34" charset="0"/>
              </a:rPr>
              <a:t>выставка </a:t>
            </a:r>
            <a:r>
              <a:rPr lang="ru-RU" sz="2800" b="1" dirty="0">
                <a:solidFill>
                  <a:srgbClr val="800000"/>
                </a:solidFill>
                <a:latin typeface="Segoe Script" pitchFamily="34" charset="0"/>
              </a:rPr>
              <a:t>и др.</a:t>
            </a:r>
          </a:p>
        </p:txBody>
      </p:sp>
      <p:pic>
        <p:nvPicPr>
          <p:cNvPr id="5" name="Picture 2" descr="http://trud.sch3.gancevichi.edu.by/ru/sm_full.aspx?guid=1513"/>
          <p:cNvPicPr>
            <a:picLocks noChangeAspect="1" noChangeArrowheads="1"/>
          </p:cNvPicPr>
          <p:nvPr/>
        </p:nvPicPr>
        <p:blipFill>
          <a:blip r:embed="rId2" cstate="print"/>
          <a:srcRect b="10423"/>
          <a:stretch>
            <a:fillRect/>
          </a:stretch>
        </p:blipFill>
        <p:spPr bwMode="auto">
          <a:xfrm>
            <a:off x="5857884" y="4500570"/>
            <a:ext cx="2950132" cy="1945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Выноска со стрелкой вниз 5"/>
          <p:cNvSpPr/>
          <p:nvPr/>
        </p:nvSpPr>
        <p:spPr>
          <a:xfrm>
            <a:off x="1285852" y="1428736"/>
            <a:ext cx="5000660" cy="895826"/>
          </a:xfrm>
          <a:prstGeom prst="downArrowCallout">
            <a:avLst/>
          </a:prstGeom>
          <a:solidFill>
            <a:srgbClr val="85DFFF"/>
          </a:solidFill>
          <a:ln>
            <a:solidFill>
              <a:srgbClr val="008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Bookman Old Style" pitchFamily="18" charset="0"/>
              </a:rPr>
              <a:t>По результатам </a:t>
            </a:r>
            <a:endParaRPr lang="ru-RU" sz="32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000100" y="620713"/>
            <a:ext cx="76771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tabLst>
                <a:tab pos="685800" algn="l"/>
              </a:tabLst>
            </a:pPr>
            <a:r>
              <a:rPr lang="ru-RU" sz="3600" b="1" i="1" dirty="0">
                <a:solidFill>
                  <a:srgbClr val="FF0000"/>
                </a:solidFill>
                <a:latin typeface="Bookman Old Style" pitchFamily="18" charset="0"/>
              </a:rPr>
              <a:t>ТРЕБОВАНИЯ   К   ПРОЕКТУ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071538" y="1500175"/>
            <a:ext cx="7715303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buFont typeface="Wingdings" pitchFamily="2" charset="2"/>
              <a:buChar char="ü"/>
              <a:tabLst>
                <a:tab pos="685800" algn="l"/>
              </a:tabLst>
            </a:pPr>
            <a:r>
              <a:rPr lang="ru-RU" sz="2800" b="1" dirty="0">
                <a:solidFill>
                  <a:srgbClr val="0000FF"/>
                </a:solidFill>
                <a:latin typeface="Bookman Old Style" pitchFamily="18" charset="0"/>
              </a:rPr>
              <a:t>включение в процесс обучения и воспитания учащихся;</a:t>
            </a:r>
          </a:p>
          <a:p>
            <a:pPr algn="ctr">
              <a:buFont typeface="Wingdings" pitchFamily="2" charset="2"/>
              <a:buChar char="ü"/>
              <a:tabLst>
                <a:tab pos="685800" algn="l"/>
              </a:tabLst>
            </a:pPr>
            <a:r>
              <a:rPr lang="ru-RU" sz="2800" b="1" dirty="0">
                <a:solidFill>
                  <a:srgbClr val="0000FF"/>
                </a:solidFill>
                <a:latin typeface="Bookman Old Style" pitchFamily="18" charset="0"/>
              </a:rPr>
              <a:t>наличие реальной проблемы, значимость результата</a:t>
            </a:r>
            <a:endParaRPr lang="en-US" sz="2800" b="1" dirty="0">
              <a:solidFill>
                <a:srgbClr val="0000FF"/>
              </a:solidFill>
              <a:latin typeface="Bookman Old Style" pitchFamily="18" charset="0"/>
            </a:endParaRPr>
          </a:p>
          <a:p>
            <a:pPr algn="ctr">
              <a:buFont typeface="Wingdings" pitchFamily="2" charset="2"/>
              <a:buChar char="ü"/>
              <a:tabLst>
                <a:tab pos="685800" algn="l"/>
              </a:tabLst>
            </a:pPr>
            <a:r>
              <a:rPr lang="ru-RU" sz="2800" b="1" dirty="0">
                <a:solidFill>
                  <a:srgbClr val="0000FF"/>
                </a:solidFill>
                <a:latin typeface="Bookman Old Style" pitchFamily="18" charset="0"/>
              </a:rPr>
              <a:t> деятельности;</a:t>
            </a:r>
          </a:p>
          <a:p>
            <a:pPr algn="ctr">
              <a:buFont typeface="Wingdings" pitchFamily="2" charset="2"/>
              <a:buChar char="ü"/>
              <a:tabLst>
                <a:tab pos="685800" algn="l"/>
              </a:tabLst>
            </a:pPr>
            <a:r>
              <a:rPr lang="ru-RU" sz="2800" b="1" dirty="0">
                <a:solidFill>
                  <a:srgbClr val="0000FF"/>
                </a:solidFill>
                <a:latin typeface="Bookman Old Style" pitchFamily="18" charset="0"/>
              </a:rPr>
              <a:t>осмысленность и активность работы учащихся;</a:t>
            </a:r>
          </a:p>
          <a:p>
            <a:pPr algn="ctr">
              <a:buFont typeface="Wingdings" pitchFamily="2" charset="2"/>
              <a:buChar char="ü"/>
              <a:tabLst>
                <a:tab pos="685800" algn="l"/>
              </a:tabLst>
            </a:pPr>
            <a:r>
              <a:rPr lang="ru-RU" sz="2800" b="1" dirty="0">
                <a:solidFill>
                  <a:srgbClr val="0000FF"/>
                </a:solidFill>
                <a:latin typeface="Bookman Old Style" pitchFamily="18" charset="0"/>
              </a:rPr>
              <a:t>умение самостоятельно и творчески действовать;</a:t>
            </a:r>
          </a:p>
          <a:p>
            <a:pPr algn="ctr">
              <a:buFont typeface="Wingdings" pitchFamily="2" charset="2"/>
              <a:buChar char="ü"/>
              <a:tabLst>
                <a:tab pos="685800" algn="l"/>
              </a:tabLst>
            </a:pPr>
            <a:r>
              <a:rPr lang="ru-RU" sz="2800" b="1" dirty="0">
                <a:solidFill>
                  <a:srgbClr val="0000FF"/>
                </a:solidFill>
                <a:latin typeface="Bookman Old Style" pitchFamily="18" charset="0"/>
              </a:rPr>
              <a:t>правильное оформление конечного результата работы.</a:t>
            </a:r>
          </a:p>
          <a:p>
            <a:pPr algn="ctr" eaLnBrk="0" hangingPunct="0">
              <a:buFont typeface="Wingdings" pitchFamily="2" charset="2"/>
              <a:buChar char="ü"/>
              <a:tabLst>
                <a:tab pos="685800" algn="l"/>
              </a:tabLst>
            </a:pPr>
            <a:endParaRPr lang="ru-RU" sz="2800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 стрелкой 15"/>
          <p:cNvCxnSpPr/>
          <p:nvPr/>
        </p:nvCxnSpPr>
        <p:spPr>
          <a:xfrm rot="10800000">
            <a:off x="1643042" y="3214686"/>
            <a:ext cx="928694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11" idx="0"/>
          </p:cNvCxnSpPr>
          <p:nvPr/>
        </p:nvCxnSpPr>
        <p:spPr>
          <a:xfrm rot="16200000" flipH="1">
            <a:off x="4964908" y="4464850"/>
            <a:ext cx="1285884" cy="9286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2285984" y="3786190"/>
            <a:ext cx="642942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4" idx="1"/>
          </p:cNvCxnSpPr>
          <p:nvPr/>
        </p:nvCxnSpPr>
        <p:spPr>
          <a:xfrm rot="16200000" flipV="1">
            <a:off x="2359113" y="1641360"/>
            <a:ext cx="798593" cy="94484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25601" idx="2"/>
          </p:cNvCxnSpPr>
          <p:nvPr/>
        </p:nvCxnSpPr>
        <p:spPr>
          <a:xfrm rot="16200000" flipV="1">
            <a:off x="3346331" y="1274636"/>
            <a:ext cx="1201175" cy="8215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6072198" y="1714488"/>
            <a:ext cx="1000132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6715140" y="2571744"/>
            <a:ext cx="1000132" cy="142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7000892" y="3571876"/>
            <a:ext cx="1428760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143636" y="4071918"/>
            <a:ext cx="1000132" cy="9287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2500286" y="4572020"/>
            <a:ext cx="1857412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 flipH="1" flipV="1">
            <a:off x="4750595" y="1535893"/>
            <a:ext cx="1143008" cy="2143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285984" y="57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571736" y="2208853"/>
            <a:ext cx="4500594" cy="207740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000" b="1" u="sng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Виды</a:t>
            </a:r>
          </a:p>
          <a:p>
            <a:pPr algn="ctr"/>
            <a:r>
              <a:rPr lang="ru-RU" sz="3000" b="1" u="sng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представления </a:t>
            </a:r>
          </a:p>
          <a:p>
            <a:pPr algn="ctr"/>
            <a:r>
              <a:rPr lang="ru-RU" sz="3000" b="1" u="sng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проекта</a:t>
            </a:r>
            <a:endParaRPr lang="ru-RU" sz="3000" u="sng" dirty="0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285984" y="500042"/>
            <a:ext cx="2500330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Доклад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072298" y="2285992"/>
            <a:ext cx="2071702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Газета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572132" y="4857760"/>
            <a:ext cx="3429024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Путеводитель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43636" y="4071942"/>
            <a:ext cx="2857520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Программа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429124" y="5572140"/>
            <a:ext cx="3286148" cy="10772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Письменное обращение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572264" y="1214422"/>
            <a:ext cx="2357422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Реферат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428596" y="1129713"/>
            <a:ext cx="2500330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Альманах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286248" y="500042"/>
            <a:ext cx="2000264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Эссе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357290" y="5857892"/>
            <a:ext cx="3000396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Видеофильм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28596" y="2643182"/>
            <a:ext cx="2071734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Альбом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85720" y="4286256"/>
            <a:ext cx="2857520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Плакат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571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357166"/>
            <a:ext cx="68580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u="sng" dirty="0" smtClean="0">
                <a:solidFill>
                  <a:srgbClr val="0000FF"/>
                </a:solidFill>
                <a:latin typeface="Monotype Corsiva" pitchFamily="66" charset="0"/>
              </a:rPr>
              <a:t>Критерии оценки проекта</a:t>
            </a:r>
            <a:endParaRPr lang="ru-RU" sz="4400" u="sng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000100" y="1357298"/>
            <a:ext cx="778674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Актуальность</a:t>
            </a:r>
            <a:endParaRPr kumimoji="0" lang="ru-RU" sz="3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Практическая направленность</a:t>
            </a:r>
            <a:endParaRPr kumimoji="0" lang="ru-RU" sz="3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Значимость выполненной работы</a:t>
            </a:r>
            <a:endParaRPr kumimoji="0" lang="ru-RU" sz="3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Объем и полнота работы</a:t>
            </a:r>
            <a:endParaRPr kumimoji="0" lang="ru-RU" sz="3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Самостоятельность</a:t>
            </a:r>
            <a:endParaRPr kumimoji="0" lang="ru-RU" sz="3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Законченность</a:t>
            </a:r>
            <a:endParaRPr kumimoji="0" lang="ru-RU" sz="3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Подготовленность к восприятию другими людьми</a:t>
            </a:r>
            <a:endParaRPr kumimoji="0" lang="ru-RU" sz="3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Материальное воплощение</a:t>
            </a:r>
            <a:endParaRPr kumimoji="0" lang="ru-RU" sz="3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5" name="Picture 8" descr="http://foneyes.ru/img/picture/Apr/08/10531443695fa288ba3ed45c4a13fe42/1.jpg"/>
          <p:cNvPicPr>
            <a:picLocks noChangeAspect="1" noChangeArrowheads="1"/>
          </p:cNvPicPr>
          <p:nvPr/>
        </p:nvPicPr>
        <p:blipFill>
          <a:blip r:embed="rId2" cstate="print"/>
          <a:srcRect t="51753" r="71698"/>
          <a:stretch>
            <a:fillRect/>
          </a:stretch>
        </p:blipFill>
        <p:spPr bwMode="auto">
          <a:xfrm>
            <a:off x="642910" y="5108086"/>
            <a:ext cx="1357322" cy="1581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85728"/>
            <a:ext cx="307225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00FF"/>
                </a:solidFill>
                <a:latin typeface="Bookman Old Style" pitchFamily="18" charset="0"/>
              </a:rPr>
              <a:t>Роль учителя</a:t>
            </a:r>
            <a:endParaRPr lang="en-US" sz="3600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929454" y="4643446"/>
            <a:ext cx="1838308" cy="1871667"/>
            <a:chOff x="3217" y="1371"/>
            <a:chExt cx="2106" cy="2106"/>
          </a:xfrm>
        </p:grpSpPr>
        <p:sp>
          <p:nvSpPr>
            <p:cNvPr id="15364" name="AutoShape 4"/>
            <p:cNvSpPr>
              <a:spLocks noChangeArrowheads="1"/>
            </p:cNvSpPr>
            <p:nvPr/>
          </p:nvSpPr>
          <p:spPr bwMode="gray">
            <a:xfrm rot="-5545250">
              <a:off x="3217" y="1371"/>
              <a:ext cx="2106" cy="2106"/>
            </a:xfrm>
            <a:custGeom>
              <a:avLst/>
              <a:gdLst>
                <a:gd name="G0" fmla="+- 0 0 0"/>
                <a:gd name="G1" fmla="+- -3915913 0 0"/>
                <a:gd name="G2" fmla="+- 0 0 -3915913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30 0 0"/>
                <a:gd name="G9" fmla="+- 0 0 -3915913"/>
                <a:gd name="G10" fmla="+- 733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733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7330 0"/>
                <a:gd name="G29" fmla="sin 733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3915913"/>
                <a:gd name="G36" fmla="sin G34 -3915913"/>
                <a:gd name="G37" fmla="+/ -3915913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30 G39"/>
                <a:gd name="G43" fmla="sin 73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0164 w 21600"/>
                <a:gd name="T5" fmla="*/ 5420 h 21600"/>
                <a:gd name="T6" fmla="*/ 15366 w 21600"/>
                <a:gd name="T7" fmla="*/ 2969 h 21600"/>
                <a:gd name="T8" fmla="*/ 17155 w 21600"/>
                <a:gd name="T9" fmla="*/ 7148 h 21600"/>
                <a:gd name="T10" fmla="*/ 24300 w 21600"/>
                <a:gd name="T11" fmla="*/ 10800 h 21600"/>
                <a:gd name="T12" fmla="*/ 19865 w 21600"/>
                <a:gd name="T13" fmla="*/ 15235 h 21600"/>
                <a:gd name="T14" fmla="*/ 1543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130" y="10800"/>
                  </a:moveTo>
                  <a:cubicBezTo>
                    <a:pt x="18130" y="8192"/>
                    <a:pt x="16744" y="5781"/>
                    <a:pt x="14492" y="4467"/>
                  </a:cubicBezTo>
                  <a:lnTo>
                    <a:pt x="16240" y="1470"/>
                  </a:lnTo>
                  <a:cubicBezTo>
                    <a:pt x="19559" y="3405"/>
                    <a:pt x="21599" y="6958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9865" y="15235"/>
                  </a:lnTo>
                  <a:lnTo>
                    <a:pt x="15430" y="10800"/>
                  </a:lnTo>
                  <a:lnTo>
                    <a:pt x="18130" y="1080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shade val="60392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60392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PerspectiveBottomRight">
                <a:rot lat="20699999" lon="1500000" rev="0"/>
              </a:camera>
              <a:lightRig rig="legacyHarsh3" dir="b"/>
            </a:scene3d>
            <a:sp3d extrusionH="290500" prstMaterial="legacyMetal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5365" name="AutoShape 5"/>
            <p:cNvSpPr>
              <a:spLocks noChangeArrowheads="1"/>
            </p:cNvSpPr>
            <p:nvPr/>
          </p:nvSpPr>
          <p:spPr bwMode="gray">
            <a:xfrm rot="10800000">
              <a:off x="3217" y="1371"/>
              <a:ext cx="2106" cy="2106"/>
            </a:xfrm>
            <a:custGeom>
              <a:avLst/>
              <a:gdLst>
                <a:gd name="G0" fmla="+- 365983 0 0"/>
                <a:gd name="G1" fmla="+- -3923966 0 0"/>
                <a:gd name="G2" fmla="+- 365983 0 -3923966"/>
                <a:gd name="G3" fmla="+- 10800 0 0"/>
                <a:gd name="G4" fmla="+- 0 0 36598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67 0 0"/>
                <a:gd name="G9" fmla="+- 0 0 -3923966"/>
                <a:gd name="G10" fmla="+- 7367 0 2700"/>
                <a:gd name="G11" fmla="cos G10 365983"/>
                <a:gd name="G12" fmla="sin G10 365983"/>
                <a:gd name="G13" fmla="cos 13500 365983"/>
                <a:gd name="G14" fmla="sin 13500 365983"/>
                <a:gd name="G15" fmla="+- G11 10800 0"/>
                <a:gd name="G16" fmla="+- G12 10800 0"/>
                <a:gd name="G17" fmla="+- G13 10800 0"/>
                <a:gd name="G18" fmla="+- G14 10800 0"/>
                <a:gd name="G19" fmla="*/ 7367 1 2"/>
                <a:gd name="G20" fmla="+- G19 5400 0"/>
                <a:gd name="G21" fmla="cos G20 365983"/>
                <a:gd name="G22" fmla="sin G20 365983"/>
                <a:gd name="G23" fmla="+- G21 10800 0"/>
                <a:gd name="G24" fmla="+- G12 G23 G22"/>
                <a:gd name="G25" fmla="+- G22 G23 G11"/>
                <a:gd name="G26" fmla="cos 10800 365983"/>
                <a:gd name="G27" fmla="sin 10800 365983"/>
                <a:gd name="G28" fmla="cos 7367 365983"/>
                <a:gd name="G29" fmla="sin 7367 36598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3923966"/>
                <a:gd name="G36" fmla="sin G34 -3923966"/>
                <a:gd name="G37" fmla="+/ -3923966 36598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67 G39"/>
                <a:gd name="G43" fmla="sin 7367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0410 w 21600"/>
                <a:gd name="T5" fmla="*/ 5872 h 21600"/>
                <a:gd name="T6" fmla="*/ 15359 w 21600"/>
                <a:gd name="T7" fmla="*/ 2942 h 21600"/>
                <a:gd name="T8" fmla="*/ 17355 w 21600"/>
                <a:gd name="T9" fmla="*/ 7438 h 21600"/>
                <a:gd name="T10" fmla="*/ 24235 w 21600"/>
                <a:gd name="T11" fmla="*/ 12113 h 21600"/>
                <a:gd name="T12" fmla="*/ 19411 w 21600"/>
                <a:gd name="T13" fmla="*/ 16079 h 21600"/>
                <a:gd name="T14" fmla="*/ 15444 w 21600"/>
                <a:gd name="T15" fmla="*/ 112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132" y="11516"/>
                  </a:moveTo>
                  <a:cubicBezTo>
                    <a:pt x="18155" y="11278"/>
                    <a:pt x="18167" y="11039"/>
                    <a:pt x="18167" y="10800"/>
                  </a:cubicBezTo>
                  <a:cubicBezTo>
                    <a:pt x="18167" y="8173"/>
                    <a:pt x="16768" y="5746"/>
                    <a:pt x="14497" y="4428"/>
                  </a:cubicBezTo>
                  <a:lnTo>
                    <a:pt x="16220" y="1458"/>
                  </a:lnTo>
                  <a:cubicBezTo>
                    <a:pt x="19550" y="3391"/>
                    <a:pt x="21600" y="6949"/>
                    <a:pt x="21600" y="10800"/>
                  </a:cubicBezTo>
                  <a:cubicBezTo>
                    <a:pt x="21600" y="11150"/>
                    <a:pt x="21582" y="11501"/>
                    <a:pt x="21548" y="11850"/>
                  </a:cubicBezTo>
                  <a:lnTo>
                    <a:pt x="24235" y="12113"/>
                  </a:lnTo>
                  <a:lnTo>
                    <a:pt x="19411" y="16079"/>
                  </a:lnTo>
                  <a:lnTo>
                    <a:pt x="15444" y="11254"/>
                  </a:lnTo>
                  <a:lnTo>
                    <a:pt x="18132" y="11516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60392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60392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PerspectiveBottomRight">
                <a:rot lat="20999999" lon="1500000" rev="0"/>
              </a:camera>
              <a:lightRig rig="legacyHarsh3" dir="b"/>
            </a:scene3d>
            <a:sp3d extrusionH="290500" prstMaterial="legacyMetal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5366" name="AutoShape 6"/>
            <p:cNvSpPr>
              <a:spLocks noChangeArrowheads="1"/>
            </p:cNvSpPr>
            <p:nvPr/>
          </p:nvSpPr>
          <p:spPr bwMode="gray">
            <a:xfrm rot="5400000">
              <a:off x="3217" y="1371"/>
              <a:ext cx="2106" cy="2106"/>
            </a:xfrm>
            <a:custGeom>
              <a:avLst/>
              <a:gdLst>
                <a:gd name="G0" fmla="+- 0 0 0"/>
                <a:gd name="G1" fmla="+- -3863678 0 0"/>
                <a:gd name="G2" fmla="+- 0 0 -3863678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30 0 0"/>
                <a:gd name="G9" fmla="+- 0 0 -3863678"/>
                <a:gd name="G10" fmla="+- 733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733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7330 0"/>
                <a:gd name="G29" fmla="sin 733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3863678"/>
                <a:gd name="G36" fmla="sin G34 -3863678"/>
                <a:gd name="G37" fmla="+/ -3863678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30 G39"/>
                <a:gd name="G43" fmla="sin 733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0201 w 21600"/>
                <a:gd name="T5" fmla="*/ 5485 h 21600"/>
                <a:gd name="T6" fmla="*/ 15474 w 21600"/>
                <a:gd name="T7" fmla="*/ 3033 h 21600"/>
                <a:gd name="T8" fmla="*/ 17181 w 21600"/>
                <a:gd name="T9" fmla="*/ 7193 h 21600"/>
                <a:gd name="T10" fmla="*/ 24300 w 21600"/>
                <a:gd name="T11" fmla="*/ 10800 h 21600"/>
                <a:gd name="T12" fmla="*/ 19865 w 21600"/>
                <a:gd name="T13" fmla="*/ 15235 h 21600"/>
                <a:gd name="T14" fmla="*/ 1543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130" y="10800"/>
                  </a:moveTo>
                  <a:cubicBezTo>
                    <a:pt x="18130" y="8228"/>
                    <a:pt x="16782" y="5845"/>
                    <a:pt x="14580" y="4519"/>
                  </a:cubicBezTo>
                  <a:lnTo>
                    <a:pt x="16369" y="1546"/>
                  </a:lnTo>
                  <a:cubicBezTo>
                    <a:pt x="19615" y="3500"/>
                    <a:pt x="21599" y="7011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9865" y="15235"/>
                  </a:lnTo>
                  <a:lnTo>
                    <a:pt x="15430" y="10800"/>
                  </a:lnTo>
                  <a:lnTo>
                    <a:pt x="18130" y="1080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60392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60392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PerspectiveBottomRight">
                <a:rot lat="20999999" lon="1500000" rev="0"/>
              </a:camera>
              <a:lightRig rig="legacyHarsh3" dir="b"/>
            </a:scene3d>
            <a:sp3d extrusionH="290500" prstMaterial="legacyMetal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5367" name="AutoShape 7"/>
            <p:cNvSpPr>
              <a:spLocks noChangeArrowheads="1"/>
            </p:cNvSpPr>
            <p:nvPr/>
          </p:nvSpPr>
          <p:spPr bwMode="gray">
            <a:xfrm>
              <a:off x="3217" y="1371"/>
              <a:ext cx="2106" cy="2106"/>
            </a:xfrm>
            <a:custGeom>
              <a:avLst/>
              <a:gdLst>
                <a:gd name="G0" fmla="+- -68763 0 0"/>
                <a:gd name="G1" fmla="+- -3981460 0 0"/>
                <a:gd name="G2" fmla="+- -68763 0 -3981460"/>
                <a:gd name="G3" fmla="+- 10800 0 0"/>
                <a:gd name="G4" fmla="+- 0 0 -6876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63 0 0"/>
                <a:gd name="G9" fmla="+- 0 0 -3981460"/>
                <a:gd name="G10" fmla="+- 7263 0 2700"/>
                <a:gd name="G11" fmla="cos G10 -68763"/>
                <a:gd name="G12" fmla="sin G10 -68763"/>
                <a:gd name="G13" fmla="cos 13500 -68763"/>
                <a:gd name="G14" fmla="sin 13500 -68763"/>
                <a:gd name="G15" fmla="+- G11 10800 0"/>
                <a:gd name="G16" fmla="+- G12 10800 0"/>
                <a:gd name="G17" fmla="+- G13 10800 0"/>
                <a:gd name="G18" fmla="+- G14 10800 0"/>
                <a:gd name="G19" fmla="*/ 7263 1 2"/>
                <a:gd name="G20" fmla="+- G19 5400 0"/>
                <a:gd name="G21" fmla="cos G20 -68763"/>
                <a:gd name="G22" fmla="sin G20 -68763"/>
                <a:gd name="G23" fmla="+- G21 10800 0"/>
                <a:gd name="G24" fmla="+- G12 G23 G22"/>
                <a:gd name="G25" fmla="+- G22 G23 G11"/>
                <a:gd name="G26" fmla="cos 10800 -68763"/>
                <a:gd name="G27" fmla="sin 10800 -68763"/>
                <a:gd name="G28" fmla="cos 7263 -68763"/>
                <a:gd name="G29" fmla="sin 7263 -6876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3981460"/>
                <a:gd name="G36" fmla="sin G34 -3981460"/>
                <a:gd name="G37" fmla="+/ -3981460 -6876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63 G39"/>
                <a:gd name="G43" fmla="sin 7263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0067 w 21600"/>
                <a:gd name="T5" fmla="*/ 5253 h 21600"/>
                <a:gd name="T6" fmla="*/ 15212 w 21600"/>
                <a:gd name="T7" fmla="*/ 2919 h 21600"/>
                <a:gd name="T8" fmla="*/ 17032 w 21600"/>
                <a:gd name="T9" fmla="*/ 7070 h 21600"/>
                <a:gd name="T10" fmla="*/ 24297 w 21600"/>
                <a:gd name="T11" fmla="*/ 10552 h 21600"/>
                <a:gd name="T12" fmla="*/ 19912 w 21600"/>
                <a:gd name="T13" fmla="*/ 15102 h 21600"/>
                <a:gd name="T14" fmla="*/ 15362 w 21600"/>
                <a:gd name="T15" fmla="*/ 10716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61" y="10667"/>
                  </a:moveTo>
                  <a:cubicBezTo>
                    <a:pt x="18014" y="8086"/>
                    <a:pt x="16600" y="5724"/>
                    <a:pt x="14348" y="4462"/>
                  </a:cubicBezTo>
                  <a:lnTo>
                    <a:pt x="16076" y="1376"/>
                  </a:lnTo>
                  <a:cubicBezTo>
                    <a:pt x="19425" y="3252"/>
                    <a:pt x="21527" y="6764"/>
                    <a:pt x="21598" y="10602"/>
                  </a:cubicBezTo>
                  <a:lnTo>
                    <a:pt x="24297" y="10552"/>
                  </a:lnTo>
                  <a:lnTo>
                    <a:pt x="19912" y="15102"/>
                  </a:lnTo>
                  <a:lnTo>
                    <a:pt x="15362" y="10716"/>
                  </a:lnTo>
                  <a:lnTo>
                    <a:pt x="18061" y="10667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60392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0392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PerspectiveBottomRight">
                <a:rot lat="20999999" lon="1500000" rev="0"/>
              </a:camera>
              <a:lightRig rig="legacyHarsh3" dir="b"/>
            </a:scene3d>
            <a:sp3d extrusionH="290500" prstMaterial="legacyMetal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pic>
        <p:nvPicPr>
          <p:cNvPr id="15369" name="Picture 9" descr="1"/>
          <p:cNvPicPr>
            <a:picLocks noChangeAspect="1" noChangeArrowheads="1"/>
          </p:cNvPicPr>
          <p:nvPr/>
        </p:nvPicPr>
        <p:blipFill>
          <a:blip r:embed="rId2" cstate="print">
            <a:lum bright="-18000" contrast="18000"/>
          </a:blip>
          <a:srcRect/>
          <a:stretch>
            <a:fillRect/>
          </a:stretch>
        </p:blipFill>
        <p:spPr bwMode="gray">
          <a:xfrm>
            <a:off x="914400" y="3332163"/>
            <a:ext cx="5800725" cy="962025"/>
          </a:xfrm>
          <a:prstGeom prst="rect">
            <a:avLst/>
          </a:prstGeom>
          <a:noFill/>
        </p:spPr>
      </p:pic>
      <p:pic>
        <p:nvPicPr>
          <p:cNvPr id="15370" name="Picture 10" descr="1"/>
          <p:cNvPicPr>
            <a:picLocks noChangeAspect="1" noChangeArrowheads="1"/>
          </p:cNvPicPr>
          <p:nvPr/>
        </p:nvPicPr>
        <p:blipFill>
          <a:blip r:embed="rId2" cstate="print">
            <a:lum bright="-18000" contrast="18000"/>
          </a:blip>
          <a:srcRect/>
          <a:stretch>
            <a:fillRect/>
          </a:stretch>
        </p:blipFill>
        <p:spPr bwMode="gray">
          <a:xfrm>
            <a:off x="914400" y="5153025"/>
            <a:ext cx="5800725" cy="962025"/>
          </a:xfrm>
          <a:prstGeom prst="rect">
            <a:avLst/>
          </a:prstGeom>
          <a:noFill/>
        </p:spPr>
      </p:pic>
      <p:sp>
        <p:nvSpPr>
          <p:cNvPr id="15372" name="Text Box 12"/>
          <p:cNvSpPr txBox="1">
            <a:spLocks noChangeArrowheads="1"/>
          </p:cNvSpPr>
          <p:nvPr/>
        </p:nvSpPr>
        <p:spPr bwMode="gray">
          <a:xfrm>
            <a:off x="785786" y="1928802"/>
            <a:ext cx="7715304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buFont typeface="Arial" pitchFamily="34" charset="0"/>
              <a:buChar char="•"/>
            </a:pPr>
            <a:endParaRPr lang="ru-RU" sz="2400" b="1" dirty="0" smtClean="0">
              <a:solidFill>
                <a:srgbClr val="0000FF"/>
              </a:solidFill>
              <a:latin typeface="Bookman Old Style" pitchFamily="18" charset="0"/>
            </a:endParaRPr>
          </a:p>
          <a:p>
            <a:pPr algn="ctr" eaLnBrk="0" hangingPunct="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FF"/>
                </a:solidFill>
                <a:latin typeface="Bookman Old Style" pitchFamily="18" charset="0"/>
              </a:rPr>
              <a:t>  Специалист  (обладает знаниями и умениями)</a:t>
            </a:r>
            <a:endParaRPr lang="en-US" sz="2400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black">
          <a:xfrm>
            <a:off x="857224" y="3143248"/>
            <a:ext cx="7162824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Консультант (организует доступ к информационным ресурсам)</a:t>
            </a:r>
            <a:endParaRPr lang="en-US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gray">
          <a:xfrm>
            <a:off x="844550" y="3929066"/>
            <a:ext cx="6799284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b="1" dirty="0" smtClean="0">
                <a:solidFill>
                  <a:srgbClr val="0000FF"/>
                </a:solidFill>
                <a:latin typeface="Bookman Old Style" pitchFamily="18" charset="0"/>
              </a:rPr>
              <a:t>«Человек, который задаёт вопросы» (наводящие вопросы при преодолении трудностей)</a:t>
            </a:r>
            <a:endParaRPr lang="en-US" sz="2400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black">
          <a:xfrm>
            <a:off x="714348" y="5072074"/>
            <a:ext cx="5791701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Координатор группового процесса</a:t>
            </a:r>
            <a:endParaRPr lang="en-US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black">
          <a:xfrm>
            <a:off x="785786" y="5786454"/>
            <a:ext cx="6305568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Char char="•"/>
            </a:pPr>
            <a:r>
              <a:rPr lang="en-US" sz="2400" b="1" dirty="0">
                <a:solidFill>
                  <a:srgbClr val="0000FF"/>
                </a:solidFill>
                <a:latin typeface="Bookman Old Style" pitchFamily="18" charset="0"/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  <a:latin typeface="Bookman Old Style" pitchFamily="18" charset="0"/>
              </a:rPr>
              <a:t>Эксперт, анализирующий результаты выполненного проекта</a:t>
            </a:r>
            <a:endParaRPr lang="en-US" sz="2400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2913016" y="1"/>
            <a:ext cx="6230983" cy="1892784"/>
          </a:xfrm>
          <a:prstGeom prst="cloudCallout">
            <a:avLst>
              <a:gd name="adj1" fmla="val 25782"/>
              <a:gd name="adj2" fmla="val 135498"/>
            </a:avLst>
          </a:prstGeom>
          <a:solidFill>
            <a:schemeClr val="accent6">
              <a:lumMod val="40000"/>
              <a:lumOff val="60000"/>
            </a:schemeClr>
          </a:solidFill>
          <a:ln w="9525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</a:rPr>
              <a:t>Будущее – в руках школьного учителя</a:t>
            </a:r>
            <a:r>
              <a:rPr lang="ru-RU" sz="2000" b="1" i="1" dirty="0" smtClean="0"/>
              <a:t>                                          </a:t>
            </a:r>
          </a:p>
          <a:p>
            <a:pPr algn="ctr" eaLnBrk="0" hangingPunct="0">
              <a:lnSpc>
                <a:spcPct val="110000"/>
              </a:lnSpc>
            </a:pPr>
            <a:r>
              <a:rPr lang="ru-RU" sz="2000" b="1" i="1" dirty="0" smtClean="0">
                <a:solidFill>
                  <a:srgbClr val="00B050"/>
                </a:solidFill>
              </a:rPr>
              <a:t>                              Виктор Гюго</a:t>
            </a:r>
            <a:endParaRPr lang="en-US" sz="2000" b="1" i="1" dirty="0">
              <a:solidFill>
                <a:srgbClr val="00B050"/>
              </a:solidFill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black">
          <a:xfrm>
            <a:off x="838199" y="1785926"/>
            <a:ext cx="766289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Char char="•"/>
            </a:pPr>
            <a:r>
              <a:rPr lang="en-US" sz="2400" b="1" dirty="0">
                <a:solidFill>
                  <a:srgbClr val="008000"/>
                </a:solidFill>
                <a:latin typeface="Bookman Old Style" pitchFamily="18" charset="0"/>
              </a:rPr>
              <a:t> </a:t>
            </a:r>
            <a:r>
              <a:rPr lang="ru-RU" sz="2400" b="1" dirty="0" smtClean="0">
                <a:solidFill>
                  <a:srgbClr val="008000"/>
                </a:solidFill>
                <a:latin typeface="Bookman Old Style" pitchFamily="18" charset="0"/>
              </a:rPr>
              <a:t>Энтузиаст (вдохновляет и мотивирует)</a:t>
            </a:r>
            <a:endParaRPr lang="en-US" sz="2400" b="1" dirty="0">
              <a:solidFill>
                <a:srgbClr val="008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785786" y="428604"/>
            <a:ext cx="8072494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Советы учителю, работающему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по методу проектов.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1.Вы должны быть уверенны, что тема проекта интересна в классе.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2.Убедитесь, что тема проекта достаточно гибкая и её можно рассматривать с разных точек зрения.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3.Обратите внимание, предполагает ли решение проблемы различные виды деятельности ( изготовление предметов, рисунки, аппликации, записи на плёнку, интервью, короткую пьесу и.т.д.)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4.Не ошеломляйте учащихся своим проектом. Лучше меньше, да лучше.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5.Всегда будьте рядом, чтобы протянуть руку помощи.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6.Установите ограничители, чтобы не было состязаний между более и менее способными.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7.Прокоментируйте и оцените работу учащихся. Сотрудничайте с детьми.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3" name="Picture 8" descr="http://foneyes.ru/img/picture/Apr/08/10531443695fa288ba3ed45c4a13fe42/1.jpg"/>
          <p:cNvPicPr>
            <a:picLocks noChangeAspect="1" noChangeArrowheads="1"/>
          </p:cNvPicPr>
          <p:nvPr/>
        </p:nvPicPr>
        <p:blipFill>
          <a:blip r:embed="rId2" cstate="print"/>
          <a:srcRect r="73467" b="45659"/>
          <a:stretch>
            <a:fillRect/>
          </a:stretch>
        </p:blipFill>
        <p:spPr bwMode="auto">
          <a:xfrm>
            <a:off x="857224" y="214290"/>
            <a:ext cx="1071570" cy="150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0000FF"/>
                </a:solidFill>
                <a:latin typeface="Monotype Corsiva" pitchFamily="66" charset="0"/>
              </a:rPr>
              <a:t>Чему учит работа над проектом?</a:t>
            </a:r>
            <a:endParaRPr lang="ru-RU" sz="40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28662" y="1285860"/>
            <a:ext cx="7929618" cy="4840303"/>
          </a:xfrm>
        </p:spPr>
        <p:txBody>
          <a:bodyPr/>
          <a:lstStyle/>
          <a:p>
            <a:r>
              <a:rPr lang="ru-RU" sz="2800" b="1" dirty="0" smtClean="0">
                <a:latin typeface="Bookman Old Style" pitchFamily="18" charset="0"/>
              </a:rPr>
              <a:t>Распределять правильно время;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Анализировать собственные действия</a:t>
            </a:r>
          </a:p>
          <a:p>
            <a:r>
              <a:rPr lang="ru-RU" sz="2800" b="1" dirty="0" smtClean="0">
                <a:latin typeface="Bookman Old Style" pitchFamily="18" charset="0"/>
              </a:rPr>
              <a:t>Презентовать результаты своего труда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Доделывать все до конца</a:t>
            </a:r>
          </a:p>
          <a:p>
            <a:r>
              <a:rPr lang="ru-RU" sz="2800" b="1" dirty="0" smtClean="0">
                <a:latin typeface="Bookman Old Style" pitchFamily="18" charset="0"/>
              </a:rPr>
              <a:t>Достигать поставленной цели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Рассматривать тему с разных точек зрения</a:t>
            </a:r>
            <a:endParaRPr lang="ru-RU" sz="2800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44034" name="Picture 2" descr="C:\Users\Hamster\Desktop\урок-землеве-ения-1563295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5214950"/>
            <a:ext cx="1994914" cy="133160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12" descr="http://eye-inspire.com/wp-content/uploads/2013/07/Depositphotos_4840412_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5214950"/>
            <a:ext cx="2041511" cy="13602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714357"/>
            <a:ext cx="800633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</a:rPr>
              <a:t>Мало знать, надо и применять. Мало очень хотеть, надо и делать!</a:t>
            </a:r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                                                                                           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                                                 </a:t>
            </a:r>
            <a:r>
              <a:rPr lang="ru-RU" sz="2400" b="1" i="1" dirty="0" smtClean="0">
                <a:solidFill>
                  <a:srgbClr val="008000"/>
                </a:solidFill>
                <a:latin typeface="Bookman Old Style" pitchFamily="18" charset="0"/>
              </a:rPr>
              <a:t>Кларк</a:t>
            </a:r>
            <a:endParaRPr lang="ru-RU" sz="2400" i="1" dirty="0">
              <a:solidFill>
                <a:srgbClr val="008000"/>
              </a:solidFill>
              <a:latin typeface="Bookman Old Style" pitchFamily="18" charset="0"/>
            </a:endParaRPr>
          </a:p>
        </p:txBody>
      </p:sp>
      <p:pic>
        <p:nvPicPr>
          <p:cNvPr id="5" name="Picture 6" descr="http://kartinki-vernisazh.ru/_ph/93/2/27822322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0814" y="5190807"/>
            <a:ext cx="1261311" cy="1143001"/>
          </a:xfrm>
          <a:prstGeom prst="rect">
            <a:avLst/>
          </a:prstGeom>
          <a:noFill/>
        </p:spPr>
      </p:pic>
      <p:pic>
        <p:nvPicPr>
          <p:cNvPr id="1026" name="Picture 2" descr="C:\Users\999\Desktop\фото 4кл мои дети\проекты сентябрь\20170913_103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8091" y="2116181"/>
            <a:ext cx="3543077" cy="2612573"/>
          </a:xfrm>
          <a:prstGeom prst="rect">
            <a:avLst/>
          </a:prstGeom>
          <a:noFill/>
        </p:spPr>
      </p:pic>
      <p:pic>
        <p:nvPicPr>
          <p:cNvPr id="1027" name="Picture 3" descr="C:\Users\999\Desktop\фото 4кл мои дети\проекты сентябрь\20170912_0831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2446" y="2220686"/>
            <a:ext cx="4010297" cy="2356212"/>
          </a:xfrm>
          <a:prstGeom prst="rect">
            <a:avLst/>
          </a:prstGeom>
          <a:noFill/>
        </p:spPr>
      </p:pic>
      <p:pic>
        <p:nvPicPr>
          <p:cNvPr id="1028" name="Picture 4" descr="C:\Users\999\Desktop\фото 4кл мои дети\проекты сентябрь\20170919_0808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77886" y="4454434"/>
            <a:ext cx="5381897" cy="2050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6023" y="457200"/>
            <a:ext cx="80728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Китайская мудрость гласит: </a:t>
            </a:r>
            <a:r>
              <a:rPr lang="ru-RU" sz="2800" b="1" dirty="0" smtClean="0">
                <a:solidFill>
                  <a:srgbClr val="7030A0"/>
                </a:solidFill>
              </a:rPr>
              <a:t>«Скажи мне – и я забуду; покажи мне – и я запомню; дай сделать – и я пойму».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C:\Users\999\Desktop\фото 4кл мои дети\проекты окруж мир январь\20180117_1045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9086" y="1920240"/>
            <a:ext cx="3696788" cy="2447652"/>
          </a:xfrm>
          <a:prstGeom prst="rect">
            <a:avLst/>
          </a:prstGeom>
          <a:noFill/>
        </p:spPr>
      </p:pic>
      <p:pic>
        <p:nvPicPr>
          <p:cNvPr id="2051" name="Picture 3" descr="C:\Users\999\Desktop\фото 4кл мои дети\проекты окруж мир январь\20180117_1136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1189" y="1449977"/>
            <a:ext cx="4336868" cy="2677886"/>
          </a:xfrm>
          <a:prstGeom prst="rect">
            <a:avLst/>
          </a:prstGeom>
          <a:noFill/>
        </p:spPr>
      </p:pic>
      <p:pic>
        <p:nvPicPr>
          <p:cNvPr id="2052" name="Picture 4" descr="C:\Users\999\Desktop\фото 4кл мои дети\проекты окруж мир январь\20180117_1147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2777" y="4336868"/>
            <a:ext cx="3592286" cy="2277835"/>
          </a:xfrm>
          <a:prstGeom prst="rect">
            <a:avLst/>
          </a:prstGeom>
          <a:noFill/>
        </p:spPr>
      </p:pic>
      <p:pic>
        <p:nvPicPr>
          <p:cNvPr id="2053" name="Picture 5" descr="C:\Users\999\Desktop\фото 4кл мои дети\проекты окруж мир январь\20180119_1026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4880" y="4088674"/>
            <a:ext cx="3618411" cy="24950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3588" y="653143"/>
            <a:ext cx="78246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Если мы будем учить сегодня так, как мы учили вчера, мы украдем у детей завтра. </a:t>
            </a:r>
            <a:r>
              <a:rPr lang="ru-RU" sz="2800" b="1" dirty="0" smtClean="0"/>
              <a:t>(Джон </a:t>
            </a:r>
            <a:r>
              <a:rPr lang="ru-RU" sz="2800" b="1" dirty="0" err="1" smtClean="0"/>
              <a:t>Дьюи</a:t>
            </a:r>
            <a:r>
              <a:rPr lang="ru-RU" sz="2800" b="1" dirty="0" smtClean="0"/>
              <a:t>)</a:t>
            </a:r>
            <a:endParaRPr lang="ru-RU" sz="2800" dirty="0"/>
          </a:p>
        </p:txBody>
      </p:sp>
      <p:pic>
        <p:nvPicPr>
          <p:cNvPr id="3074" name="Picture 2" descr="C:\Users\999\Desktop\фото 4кл мои дети\видео по проектам\20170919_0816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" y="1724297"/>
            <a:ext cx="3670663" cy="2455818"/>
          </a:xfrm>
          <a:prstGeom prst="rect">
            <a:avLst/>
          </a:prstGeom>
          <a:noFill/>
        </p:spPr>
      </p:pic>
      <p:pic>
        <p:nvPicPr>
          <p:cNvPr id="3075" name="Picture 3" descr="C:\Users\999\Desktop\фото 4кл мои дети\видео по проектам\20171018_0920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7132" y="1724297"/>
            <a:ext cx="3775166" cy="2743200"/>
          </a:xfrm>
          <a:prstGeom prst="rect">
            <a:avLst/>
          </a:prstGeom>
          <a:noFill/>
        </p:spPr>
      </p:pic>
      <p:pic>
        <p:nvPicPr>
          <p:cNvPr id="3076" name="Picture 4" descr="C:\Users\999\Desktop\фото 4кл мои дети\видео по проектам\20171018_1001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954" y="4323806"/>
            <a:ext cx="3735977" cy="2160269"/>
          </a:xfrm>
          <a:prstGeom prst="rect">
            <a:avLst/>
          </a:prstGeom>
          <a:noFill/>
        </p:spPr>
      </p:pic>
      <p:pic>
        <p:nvPicPr>
          <p:cNvPr id="3077" name="Picture 5" descr="C:\Users\999\Desktop\фото 4кл мои дети\видео по проектам\20171018_1005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1189" y="4506684"/>
            <a:ext cx="3931920" cy="20818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999\Desktop\шляп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583" y="313509"/>
            <a:ext cx="8085907" cy="62571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</TotalTime>
  <Words>736</Words>
  <Application>Microsoft Office PowerPoint</Application>
  <PresentationFormat>Экран (4:3)</PresentationFormat>
  <Paragraphs>163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Office Theme</vt:lpstr>
      <vt:lpstr>Мастер-класс «Проектная деятельность учителя и учащихся»   МБОУ «Новощедринская СОШ» Подготовила завуч нач.кл: Абрамова Н.Я.</vt:lpstr>
      <vt:lpstr>Цель: эффективное использование метода  проекта как формы организации деятельности и социализации субъекта образовательного процесса </vt:lpstr>
      <vt:lpstr>Учителям! </vt:lpstr>
      <vt:lpstr>Один из интереснейших видов деятельности…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Роль учителя</vt:lpstr>
      <vt:lpstr>Слайд 23</vt:lpstr>
      <vt:lpstr>Чему учит работа над проектом?</vt:lpstr>
      <vt:lpstr>Слайд 25</vt:lpstr>
      <vt:lpstr>Слайд 26</vt:lpstr>
      <vt:lpstr>Слайд 27</vt:lpstr>
      <vt:lpstr>Слайд 28</vt:lpstr>
    </vt:vector>
  </TitlesOfParts>
  <Company>PJSC "New Engineering Technologies"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999</cp:lastModifiedBy>
  <cp:revision>95</cp:revision>
  <dcterms:created xsi:type="dcterms:W3CDTF">2016-11-18T14:12:19Z</dcterms:created>
  <dcterms:modified xsi:type="dcterms:W3CDTF">2018-03-24T17:26:58Z</dcterms:modified>
</cp:coreProperties>
</file>