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63" r:id="rId2"/>
    <p:sldId id="268" r:id="rId3"/>
    <p:sldId id="264" r:id="rId4"/>
    <p:sldId id="265" r:id="rId5"/>
    <p:sldId id="266" r:id="rId6"/>
    <p:sldId id="259" r:id="rId7"/>
    <p:sldId id="260" r:id="rId8"/>
    <p:sldId id="261" r:id="rId9"/>
    <p:sldId id="269" r:id="rId10"/>
    <p:sldId id="271" r:id="rId11"/>
    <p:sldId id="272" r:id="rId12"/>
    <p:sldId id="275" r:id="rId13"/>
    <p:sldId id="273" r:id="rId14"/>
    <p:sldId id="27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1A776B5-79EE-41E0-BBE8-BFC47D432F83}">
          <p14:sldIdLst>
            <p14:sldId id="263"/>
            <p14:sldId id="268"/>
            <p14:sldId id="264"/>
            <p14:sldId id="265"/>
            <p14:sldId id="266"/>
            <p14:sldId id="259"/>
            <p14:sldId id="260"/>
            <p14:sldId id="261"/>
            <p14:sldId id="269"/>
            <p14:sldId id="271"/>
            <p14:sldId id="272"/>
            <p14:sldId id="275"/>
          </p14:sldIdLst>
        </p14:section>
        <p14:section name="Раздел без заголовка" id="{2C21CB78-116F-404B-9254-F6BA17D9C1BD}">
          <p14:sldIdLst>
            <p14:sldId id="273"/>
            <p14:sldId id="27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015" autoAdjust="0"/>
    <p:restoredTop sz="86323" autoAdjust="0"/>
  </p:normalViewPr>
  <p:slideViewPr>
    <p:cSldViewPr>
      <p:cViewPr>
        <p:scale>
          <a:sx n="70" d="100"/>
          <a:sy n="70" d="100"/>
        </p:scale>
        <p:origin x="-1488" y="1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2AE59-759C-4937-A5A0-434F152F45D2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38169-8DBA-484C-92BF-962F211167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501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38169-8DBA-484C-92BF-962F2111675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025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EA83E7C-79C8-4B8B-9BF9-25FD59F415D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FFA7F9E-F5C0-43CE-898A-7EA10FD628C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412776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Математика- физика мұғалімі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Карил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Сайран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kk-KZ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Айыртау                                      </a:t>
            </a:r>
          </a:p>
          <a:p>
            <a:r>
              <a:rPr lang="kk-KZ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ауданы Лобанова </a:t>
            </a:r>
          </a:p>
          <a:p>
            <a:r>
              <a:rPr lang="kk-KZ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орта мектебі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5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2789" y="1124744"/>
            <a:ext cx="8892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ru-RU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kk-KZ" sz="4800" b="1" dirty="0">
                <a:latin typeface="Times New Roman" pitchFamily="18" charset="0"/>
                <a:cs typeface="Times New Roman" pitchFamily="18" charset="0"/>
              </a:rPr>
              <a:t>7.1.2.1 Халықаралық бірліктер жүйесі (ХБЖ)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64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294925"/>
              </p:ext>
            </p:extLst>
          </p:nvPr>
        </p:nvGraphicFramePr>
        <p:xfrm>
          <a:off x="899592" y="764705"/>
          <a:ext cx="7632848" cy="5162249"/>
        </p:xfrm>
        <a:graphic>
          <a:graphicData uri="http://schemas.openxmlformats.org/drawingml/2006/table">
            <a:tbl>
              <a:tblPr/>
              <a:tblGrid>
                <a:gridCol w="2378377"/>
                <a:gridCol w="5254471"/>
              </a:tblGrid>
              <a:tr h="1551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Оқу мақсаттары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7.1.2.1</a:t>
                      </a:r>
                      <a:r>
                        <a:rPr lang="kk-KZ" sz="28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Физикалық шамаларды оладың SI жүйесіндегі өлшем бірліктерімен сәйкестендіру.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657">
                <a:tc>
                  <a:txBody>
                    <a:bodyPr/>
                    <a:lstStyle/>
                    <a:p>
                      <a:pPr marL="76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Сабақ мақсаты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ХБЖ жүйесін біледі.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Бір өлшем бірліктен екінші бір өлшем бірлікке айналдыруды біледі.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1726">
                <a:tc>
                  <a:txBody>
                    <a:bodyPr/>
                    <a:lstStyle/>
                    <a:p>
                      <a:pPr marL="76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Бағалау критерийлері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Физикалы шамаларды олардың SI жүйесіндегі өлшем бірліктерімен сәйкестендіреді .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81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051570"/>
              </p:ext>
            </p:extLst>
          </p:nvPr>
        </p:nvGraphicFramePr>
        <p:xfrm>
          <a:off x="539552" y="332655"/>
          <a:ext cx="8064896" cy="6245035"/>
        </p:xfrm>
        <a:graphic>
          <a:graphicData uri="http://schemas.openxmlformats.org/drawingml/2006/table">
            <a:tbl>
              <a:tblPr/>
              <a:tblGrid>
                <a:gridCol w="2914644"/>
                <a:gridCol w="5150252"/>
              </a:tblGrid>
              <a:tr h="414749">
                <a:tc>
                  <a:txBody>
                    <a:bodyPr/>
                    <a:lstStyle/>
                    <a:p>
                      <a:pPr marL="76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Тілдік </a:t>
                      </a:r>
                      <a:r>
                        <a:rPr lang="kk-KZ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мақсаттар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Физикалық терминологиялар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7438">
                <a:tc>
                  <a:txBody>
                    <a:bodyPr/>
                    <a:lstStyle/>
                    <a:p>
                      <a:pPr marL="76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Құндылықтар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Қоғамымыздағы ұжымдық бірлік, бейбішілікпен келісім</a:t>
                      </a:r>
                      <a:r>
                        <a:rPr lang="kk-KZ" sz="2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2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1875-жылы өлшемдердің </a:t>
                      </a:r>
                      <a:r>
                        <a:rPr lang="kk-KZ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метрлік </a:t>
                      </a:r>
                      <a:r>
                        <a:rPr lang="kk-KZ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жүиесін көптеген елдер </a:t>
                      </a:r>
                      <a:r>
                        <a:rPr lang="kk-KZ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қабылданған </a:t>
                      </a:r>
                      <a:r>
                        <a:rPr lang="kk-KZ" sz="2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болатын.</a:t>
                      </a:r>
                      <a:endParaRPr lang="ru-RU" sz="2400" b="1" kern="12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24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4246">
                <a:tc>
                  <a:txBody>
                    <a:bodyPr/>
                    <a:lstStyle/>
                    <a:p>
                      <a:pPr marL="76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Пәнаралық байланыс  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Математика-үлкен және кіші сандарды ықшамдап жазу дағдылары.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4246">
                <a:tc>
                  <a:txBody>
                    <a:bodyPr/>
                    <a:lstStyle/>
                    <a:p>
                      <a:pPr marL="7620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Алдынғы білім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Физикалық шамаларды біледі. Физикалық шамаларды өлшеу тәсілдерін біледі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91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3103119"/>
                  </p:ext>
                </p:extLst>
              </p:nvPr>
            </p:nvGraphicFramePr>
            <p:xfrm>
              <a:off x="683568" y="836712"/>
              <a:ext cx="8460432" cy="5972648"/>
            </p:xfrm>
            <a:graphic>
              <a:graphicData uri="http://schemas.openxmlformats.org/drawingml/2006/table">
                <a:tbl>
                  <a:tblPr firstRow="1" firstCol="1" bandRow="1">
                    <a:tableStyleId>{69C7853C-536D-4A76-A0AE-DD22124D55A5}</a:tableStyleId>
                  </a:tblPr>
                  <a:tblGrid>
                    <a:gridCol w="2096389"/>
                    <a:gridCol w="6256539"/>
                    <a:gridCol w="107504"/>
                  </a:tblGrid>
                  <a:tr h="28469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Кезеңдері </a:t>
                          </a:r>
                          <a:endParaRPr lang="ru-RU" sz="2400" b="1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0" marR="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Жаттығу түрлері</a:t>
                          </a:r>
                          <a:endParaRPr lang="ru-RU" sz="2400" b="1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0" marR="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800" b="1"/>
                        </a:p>
                      </a:txBody>
                      <a:tcPr marL="31068" marR="31068" marT="15534" marB="15534"/>
                    </a:tc>
                  </a:tr>
                  <a:tr h="2603712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Сабақ </a:t>
                          </a: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басы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5мин</a:t>
                          </a:r>
                          <a:endParaRPr lang="ru-RU" sz="24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Мақсатты </a:t>
                          </a: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айқындау</a:t>
                          </a:r>
                          <a:endParaRPr lang="ru-RU" sz="24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Ой </a:t>
                          </a: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шоғырлын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дыру </a:t>
                          </a:r>
                          <a:endParaRPr lang="ru-RU" sz="24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0" marR="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</a:t>
                          </a: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қушыларға </a:t>
                          </a: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тапсырма беріледі. Топтық жұмыс</a:t>
                          </a:r>
                          <a:endParaRPr lang="ru-RU" sz="24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>
                            <a:lnSpc>
                              <a:spcPct val="100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1 тапсырма:  Оқушылар қазақ халқырың бұрынан қолданған өлшем бірліктерін </a:t>
                          </a:r>
                          <a14:m>
                            <m:oMath xmlns:m="http://schemas.openxmlformats.org/officeDocument/2006/math">
                              <m:d>
                                <m:dPr>
                                  <m:ctrlPr>
                                    <a:rPr lang="ru-RU" sz="2400" i="1">
                                      <a:effectLst/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kk-KZ" sz="2400">
                                      <a:effectLst/>
                                      <a:latin typeface="Cambria Math"/>
                                    </a:rPr>
                                    <m:t>сүйем,елі, шынтақ, бір шымшым тұз…т.с.с</m:t>
                                  </m:r>
                                </m:e>
                              </m:d>
                            </m:oMath>
                          </a14:m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сәйкестендіріңіз</a:t>
                          </a: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.</a:t>
                          </a:r>
                        </a:p>
                      </a:txBody>
                      <a:tcPr marL="0" marR="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/>
                        </a:solid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 sz="1800" b="1" dirty="0"/>
                        </a:p>
                      </a:txBody>
                      <a:tcPr marL="31068" marR="31068" marT="15534" marB="15534"/>
                    </a:tc>
                  </a:tr>
                  <a:tr h="2520280">
                    <a:tc gridSpan="2">
                      <a:txBody>
                        <a:bodyPr/>
                        <a:lstStyle/>
                        <a:p>
                          <a:r>
                            <a:rPr lang="kk-KZ" sz="18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Оқушыларды топқа бөлу.</a:t>
                          </a:r>
                          <a:endParaRPr lang="ru-RU" sz="1800" b="0" kern="1200" dirty="0" smtClean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kk-KZ" sz="18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Сызғыш және сағаттың суреттерін таңдау арқылы сыныптағы оқушыларды екі топқа бөлемін. </a:t>
                          </a:r>
                          <a:endParaRPr lang="ru-RU" sz="1800" b="0" kern="1200" dirty="0" smtClean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ru-RU" sz="2400" b="1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0" marR="0" marT="0" marB="0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ru-RU" sz="2400" b="1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0" marR="0" marT="0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2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Таблица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3103119"/>
                  </p:ext>
                </p:extLst>
              </p:nvPr>
            </p:nvGraphicFramePr>
            <p:xfrm>
              <a:off x="683568" y="836712"/>
              <a:ext cx="8460432" cy="5972648"/>
            </p:xfrm>
            <a:graphic>
              <a:graphicData uri="http://schemas.openxmlformats.org/drawingml/2006/table">
                <a:tbl>
                  <a:tblPr firstRow="1" firstCol="1" bandRow="1">
                    <a:tableStyleId>{69C7853C-536D-4A76-A0AE-DD22124D55A5}</a:tableStyleId>
                  </a:tblPr>
                  <a:tblGrid>
                    <a:gridCol w="2096389"/>
                    <a:gridCol w="6256539"/>
                    <a:gridCol w="107504"/>
                  </a:tblGrid>
                  <a:tr h="420624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Кезеңдері </a:t>
                          </a:r>
                          <a:endParaRPr lang="ru-RU" sz="2400" b="1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0" marR="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Жаттығу түрлері</a:t>
                          </a:r>
                          <a:endParaRPr lang="ru-RU" sz="2400" b="1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0" marR="0" marT="0" marB="0" anchor="b"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 sz="1800" b="1"/>
                        </a:p>
                      </a:txBody>
                      <a:tcPr marL="31068" marR="31068" marT="15534" marB="15534"/>
                    </a:tc>
                  </a:tr>
                  <a:tr h="30317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Сабақ </a:t>
                          </a: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басы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5мин</a:t>
                          </a:r>
                          <a:endParaRPr lang="ru-RU" sz="24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Мақсатты </a:t>
                          </a: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айқындау</a:t>
                          </a:r>
                          <a:endParaRPr lang="ru-RU" sz="24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Ой </a:t>
                          </a: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шоғырлын</a:t>
                          </a: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r>
                            <a:rPr lang="kk-KZ" sz="2400" dirty="0" smtClean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дыру </a:t>
                          </a:r>
                          <a:endParaRPr lang="ru-RU" sz="24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</a:txBody>
                      <a:tcPr marL="0" marR="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0" marR="0" marT="0" marB="0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1">
                          <a:blip r:embed="rId2"/>
                          <a:stretch>
                            <a:fillRect l="-33528" t="-16097" r="-1754" b="-87123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ru-RU" sz="1800" b="1" dirty="0"/>
                        </a:p>
                      </a:txBody>
                      <a:tcPr marL="31068" marR="31068" marT="15534" marB="15534"/>
                    </a:tc>
                  </a:tr>
                  <a:tr h="2520280">
                    <a:tc gridSpan="2">
                      <a:txBody>
                        <a:bodyPr/>
                        <a:lstStyle/>
                        <a:p>
                          <a:r>
                            <a:rPr lang="kk-KZ" sz="18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Оқушыларды топқа бөлу.</a:t>
                          </a:r>
                          <a:endParaRPr lang="ru-RU" sz="1800" b="0" kern="1200" dirty="0" smtClean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r>
                            <a:rPr lang="kk-KZ" sz="1800" b="0" kern="1200" dirty="0" smtClean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Сызғыш және сағаттың суреттерін таңдау арқылы сыныптағы оқушыларды екі топқа бөлемін. </a:t>
                          </a:r>
                          <a:endParaRPr lang="ru-RU" sz="1800" b="0" kern="1200" dirty="0" smtClean="0">
                            <a:solidFill>
                              <a:schemeClr val="dk1"/>
                            </a:solidFill>
                            <a:effectLst/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ru-RU" sz="2400" b="1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0" marR="0" marT="0" marB="0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2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1000"/>
                            </a:spcAft>
                          </a:pPr>
                          <a:endParaRPr lang="ru-RU" sz="2400" b="1" dirty="0">
                            <a:effectLst/>
                            <a:latin typeface="Times New Roman" pitchFamily="18" charset="0"/>
                            <a:ea typeface="Times New Roman"/>
                            <a:cs typeface="Times New Roman" pitchFamily="18" charset="0"/>
                          </a:endParaRPr>
                        </a:p>
                      </a:txBody>
                      <a:tcPr marL="0" marR="0" marT="0" marB="0" anchor="b"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bg2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pic>
        <p:nvPicPr>
          <p:cNvPr id="1026" name="Picture 2" descr="C:\Program Files (x86)\Microsoft Office\MEDIA\CAGCAT10\j0234131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115202"/>
            <a:ext cx="1952531" cy="103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63888" y="5463962"/>
            <a:ext cx="3888432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7236296" y="563426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923928" y="5679986"/>
            <a:ext cx="0" cy="1703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923928" y="5679986"/>
            <a:ext cx="0" cy="1703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355976" y="5765138"/>
            <a:ext cx="0" cy="851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716016" y="5765138"/>
            <a:ext cx="0" cy="1308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148064" y="5765138"/>
            <a:ext cx="0" cy="1308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42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897135"/>
              </p:ext>
            </p:extLst>
          </p:nvPr>
        </p:nvGraphicFramePr>
        <p:xfrm>
          <a:off x="755576" y="731838"/>
          <a:ext cx="8136904" cy="59938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7521"/>
                <a:gridCol w="5460101"/>
                <a:gridCol w="1499282"/>
              </a:tblGrid>
              <a:tr h="34750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Сабақтың ортасы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33 мин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Саралап</a:t>
                      </a:r>
                      <a:endParaRPr lang="ru-RU" sz="18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 smtClean="0">
                          <a:effectLst/>
                        </a:rPr>
                        <a:t>Оқыту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2-тапсырма. 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Мұғалім оқушыларға тақырыпты оқуға уақыт береді.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1-топқа. Оқулықтан ХБЖ жүйесінің шығу тарихын оқиды.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2-топқа. Оқулықтан ХБЖ жүйесімен танысады.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2 топтан бір-бір оқушы шығып түсініктерін айтады және барлық оқушылар толықтырады,талдайды.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Кейін уақыт біткеннен кейін қарама-қарсы сұрақтар қоямын. 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«Ыстық үстел» әдісі бойынша оқушыларға сұрақтар қойылады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Оқушылар түсініктерін айтады, қалған оқушылар толықтырады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Оқулық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дәптер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516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406710"/>
              </p:ext>
            </p:extLst>
          </p:nvPr>
        </p:nvGraphicFramePr>
        <p:xfrm>
          <a:off x="683569" y="3483100"/>
          <a:ext cx="8136904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1926"/>
                <a:gridCol w="2713052"/>
                <a:gridCol w="2711926"/>
              </a:tblGrid>
              <a:tr h="154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Бағалау критерийі	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тапсырма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Дескрипторлар 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4445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өлшем бірліктерді екінші өлшем бірліктерге аударады.</a:t>
                      </a:r>
                      <a:endParaRPr lang="ru-RU" sz="2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өлшем бірліктерді екінші өлшем бірліктерге аударыңыз.</a:t>
                      </a:r>
                      <a:endParaRPr lang="ru-RU" sz="20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 жүйесінің негізгі өлшем бірліктерін біледі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751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өлшем бірліктерді екінші өлшем бірліктерге аударады.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11560" y="229883"/>
            <a:ext cx="15357089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2- тапсырма. Берілген өлшем бірліктерді екінші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өлшем бірліктерге аударыңыз.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топ                        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1сағ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-----с                        1тәу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-------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2ц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------кг            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1км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--------м                                                                                                   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10дм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-----м      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3т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---------кг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2т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----------кг                   1мм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=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--------м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28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83671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75949"/>
            <a:ext cx="16575795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деңгейі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1.Оқушы үйден шығып мектепкедейін 15мин жүреді.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Осы уақытты сағат және секундпен өрнектеңіз. 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Жер өз осін қанша уақытта толық бір айналады?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деңгейі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1.1,5 сағатта неше секунд болатынын анықта.	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Ай өз осінің төңерегінде 27,3 тәулікте толық бір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айланып шығады. Бұл қанша сағат, қанша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минутты құрайды?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деңгейі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Қабырғасы 1,2дм квадрат берілген. Оны дециметр,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сантиметр, миллиметр және километрмен өрнектеңіз.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Ыдыстағы сұйықтың көлемі 2800см</a:t>
            </a:r>
            <a:r>
              <a:rPr kumimoji="0" lang="kk-KZ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-ке тең.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3228975" algn="l"/>
              </a:tabLst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Осы көлемді литрмен өрнектеңіз.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519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893274"/>
              </p:ext>
            </p:extLst>
          </p:nvPr>
        </p:nvGraphicFramePr>
        <p:xfrm>
          <a:off x="539552" y="169034"/>
          <a:ext cx="8136904" cy="40194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8452"/>
                <a:gridCol w="4068452"/>
              </a:tblGrid>
              <a:tr h="12736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Бағалау критерийі</a:t>
                      </a:r>
                      <a:endParaRPr lang="ru-RU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5" marR="627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Дескрипторлар</a:t>
                      </a:r>
                      <a:endParaRPr lang="ru-RU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5" marR="6275" marT="0" marB="0"/>
                </a:tc>
              </a:tr>
              <a:tr h="127361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Физикалы шамаларды олардың SI жүйесіндегі өлшем бірліктерімен сәйкестендіреді.</a:t>
                      </a:r>
                      <a:endParaRPr lang="ru-RU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5" marR="627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 жүйесінің негізгі өлшем бірліктерін біледі</a:t>
                      </a:r>
                      <a:endParaRPr lang="ru-RU" sz="2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5" marR="6275" marT="0" marB="0"/>
                </a:tc>
              </a:tr>
              <a:tr h="11971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өлшем бірліктерді екінші өлшем бірліктерге аударады. </a:t>
                      </a:r>
                      <a:endParaRPr lang="ru-RU" sz="2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275" marR="6275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547664" y="4725144"/>
            <a:ext cx="5598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Оқушыларға деңгейлік тапсырмалар беру арқылы саралап оқыту әдісін қолдандым</a:t>
            </a:r>
            <a:r>
              <a:rPr lang="kk-KZ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07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23710"/>
              </p:ext>
            </p:extLst>
          </p:nvPr>
        </p:nvGraphicFramePr>
        <p:xfrm>
          <a:off x="611560" y="1937413"/>
          <a:ext cx="7920880" cy="3651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0439"/>
                <a:gridCol w="3960441"/>
              </a:tblGrid>
              <a:tr h="729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Бағалау критерийі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Дескрипторлар</a:t>
                      </a:r>
                      <a:endParaRPr lang="ru-RU" sz="20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974205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Берілген өлшем бірліктерді екінші өлшем бірліктерге аударады.</a:t>
                      </a:r>
                      <a:endParaRPr lang="ru-RU" sz="2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Есептің физикалық </a:t>
                      </a: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мағынасын </a:t>
                      </a: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дұрыс біледі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9742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Сағатты минутқа, минутты секундқа </a:t>
                      </a:r>
                      <a:r>
                        <a:rPr lang="kk-KZ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айландырады</a:t>
                      </a: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9742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Тапсырманың жауабын дұрыс жазады.</a:t>
                      </a:r>
                      <a:endParaRPr lang="ru-RU" sz="20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11560" y="165793"/>
            <a:ext cx="7776864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4- тапсырма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деңгейі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1.1,5 сағатта неше секунд болатынын анықта.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000" dirty="0"/>
              <a:t>2.30 минутта неше секунтд болатынын анықта.</a:t>
            </a:r>
            <a:endParaRPr lang="ru-RU" sz="2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66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531556"/>
              </p:ext>
            </p:extLst>
          </p:nvPr>
        </p:nvGraphicFramePr>
        <p:xfrm>
          <a:off x="539552" y="1818438"/>
          <a:ext cx="7848872" cy="16958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24436"/>
                <a:gridCol w="3924436"/>
              </a:tblGrid>
              <a:tr h="2922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Бағалау критерийі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Дескрипторлар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292223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Берілген өлшем бірліктерді екінші өлшем бірліктерге аударады.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Берілгенін дұрыс жазады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328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Минутты сағатқа және секундқа айналдырады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434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Тапсырманың жауабын дұрыс жазады.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23528" y="618109"/>
            <a:ext cx="85689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деңгейі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1.Оқушы үйден шығып мектепкедейін 15 мин жүреді. Осы уақытты сағат және секундпен өрнектеңіз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 </a:t>
            </a: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76344"/>
              </p:ext>
            </p:extLst>
          </p:nvPr>
        </p:nvGraphicFramePr>
        <p:xfrm>
          <a:off x="1547664" y="4525690"/>
          <a:ext cx="5976664" cy="20716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8332"/>
                <a:gridCol w="2988332"/>
              </a:tblGrid>
              <a:tr h="3126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Бағалау критерийі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Дескрипторлар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586351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Берілген өлшем бірліктерді екінші өлшем бірліктерге аударады.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Берілгенін дұрыс жазады</a:t>
                      </a:r>
                      <a:endParaRPr lang="ru-RU" sz="1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5863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Минутты сағатқа және секундқа айналдырады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  <a:tr h="5863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Тапсырманың жауабын дұрыс жазады.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350" marR="6350" marT="0" marB="0"/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3325361"/>
            <a:ext cx="80648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деңгейі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1.Оқушы үйден шығып мектепкедейін 15 мин жүреді. Осы уақытты сағат және секундпен өрнектеңіз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kk-KZ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58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434195"/>
              </p:ext>
            </p:extLst>
          </p:nvPr>
        </p:nvGraphicFramePr>
        <p:xfrm>
          <a:off x="495300" y="2204864"/>
          <a:ext cx="8109148" cy="4331121"/>
        </p:xfrm>
        <a:graphic>
          <a:graphicData uri="http://schemas.openxmlformats.org/drawingml/2006/table">
            <a:tbl>
              <a:tblPr firstRow="1" firstCol="1" bandRow="1"/>
              <a:tblGrid>
                <a:gridCol w="4054574"/>
                <a:gridCol w="4054574"/>
              </a:tblGrid>
              <a:tr h="12601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Бағалау критерийі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Дескрипторлар</a:t>
                      </a:r>
                      <a:endParaRPr lang="ru-RU" sz="3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843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Берілген өлшем бірліктерді екінші өлшем бірліктерге аударады.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Дм</a:t>
                      </a:r>
                      <a:r>
                        <a:rPr lang="kk-KZ" sz="3200" baseline="30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ты</a:t>
                      </a:r>
                      <a:r>
                        <a:rPr lang="kk-KZ" sz="3200" baseline="30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kk-KZ" sz="3200" baseline="30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kk-KZ" sz="3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қа, см</a:t>
                      </a:r>
                      <a:r>
                        <a:rPr lang="kk-KZ" sz="3200" baseline="300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kk-KZ" sz="32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-ты литрге</a:t>
                      </a:r>
                      <a:r>
                        <a:rPr lang="kk-KZ" sz="3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айландырады.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78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Тапсырманың жауабын дұрыс жазады.</a:t>
                      </a:r>
                      <a:endParaRPr lang="ru-RU" sz="3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1520" y="34752"/>
            <a:ext cx="918825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деңгейі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1.Қабырғасы 1,2 дм</a:t>
            </a:r>
            <a:r>
              <a:rPr kumimoji="0" lang="kk-KZ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берілген. Оны дециметр, сантиметр, миллиметр және километрмен өрнектеңіз.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2.Ыдыстағы сұйықтың көлемі 2800см</a:t>
            </a:r>
            <a:r>
              <a:rPr kumimoji="0" lang="kk-KZ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kk-K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-ке тең. Осы көлемді литрмен өрнектеңіз.</a:t>
            </a:r>
            <a:endParaRPr kumimoji="0" lang="kk-KZ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32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72902" y="-403244"/>
            <a:ext cx="8136904" cy="392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1100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Сабақты бағалау.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2мин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Екі жұлдыз, бір тілек (бағалау парағын толтырады)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Бүгінгі сабақ бойынша алған керекті ақпараттарыңызды чемоданға салыңыздар, ( не екенін жазыңыздар),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Осы  ақпараттың ішінде өзіме қажет, әлі толықтыруым керек дегендері болса, еттартқышқа салыңыздар (жазыңыздар)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 бүгіні сабақтағы керек емес болған, артық дүниені қоқыс жәшігіне салыңыздар  (оның не екенін жазыңыздар).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287399"/>
              </p:ext>
            </p:extLst>
          </p:nvPr>
        </p:nvGraphicFramePr>
        <p:xfrm>
          <a:off x="256878" y="4077072"/>
          <a:ext cx="8568951" cy="1341120"/>
        </p:xfrm>
        <a:graphic>
          <a:graphicData uri="http://schemas.openxmlformats.org/drawingml/2006/table">
            <a:tbl>
              <a:tblPr firstRow="1" firstCol="1" bandRow="1"/>
              <a:tblGrid>
                <a:gridCol w="1980622"/>
                <a:gridCol w="1980622"/>
                <a:gridCol w="4607707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4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Білемін </a:t>
                      </a:r>
                      <a:endParaRPr lang="ru-RU" sz="4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4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Білдім</a:t>
                      </a:r>
                      <a:endParaRPr lang="ru-RU" sz="4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4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Білгім келеді</a:t>
                      </a:r>
                      <a:endParaRPr lang="ru-RU" sz="4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4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4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4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4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4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4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66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810501"/>
              </p:ext>
            </p:extLst>
          </p:nvPr>
        </p:nvGraphicFramePr>
        <p:xfrm>
          <a:off x="611560" y="764704"/>
          <a:ext cx="7848872" cy="2736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17092"/>
                <a:gridCol w="4631780"/>
              </a:tblGrid>
              <a:tr h="27363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 тапсырмасы</a:t>
                      </a:r>
                      <a:endParaRPr lang="ru-RU" sz="36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§7, 2-жаттығу (5,7,8)</a:t>
                      </a:r>
                      <a:endParaRPr lang="ru-RU" sz="3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83568" y="3062570"/>
            <a:ext cx="69847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Назарлары</a:t>
            </a:r>
            <a:r>
              <a:rPr lang="kk-KZ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ңызғ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рахмет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69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262</TotalTime>
  <Words>646</Words>
  <Application>Microsoft Office PowerPoint</Application>
  <PresentationFormat>Экран (4:3)</PresentationFormat>
  <Paragraphs>160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User-5</dc:creator>
  <cp:lastModifiedBy>User-5</cp:lastModifiedBy>
  <cp:revision>28</cp:revision>
  <dcterms:created xsi:type="dcterms:W3CDTF">2017-06-15T05:47:04Z</dcterms:created>
  <dcterms:modified xsi:type="dcterms:W3CDTF">2017-06-16T05:08:25Z</dcterms:modified>
</cp:coreProperties>
</file>