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7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819" r:id="rId10"/>
  </p:sldMasterIdLst>
  <p:notesMasterIdLst>
    <p:notesMasterId r:id="rId52"/>
  </p:notesMasterIdLst>
  <p:sldIdLst>
    <p:sldId id="292" r:id="rId11"/>
    <p:sldId id="272" r:id="rId12"/>
    <p:sldId id="273" r:id="rId13"/>
    <p:sldId id="274" r:id="rId14"/>
    <p:sldId id="277" r:id="rId15"/>
    <p:sldId id="276" r:id="rId16"/>
    <p:sldId id="275" r:id="rId17"/>
    <p:sldId id="278" r:id="rId18"/>
    <p:sldId id="261" r:id="rId19"/>
    <p:sldId id="279" r:id="rId20"/>
    <p:sldId id="280" r:id="rId21"/>
    <p:sldId id="281" r:id="rId22"/>
    <p:sldId id="294" r:id="rId23"/>
    <p:sldId id="296" r:id="rId24"/>
    <p:sldId id="308" r:id="rId25"/>
    <p:sldId id="309" r:id="rId26"/>
    <p:sldId id="310" r:id="rId27"/>
    <p:sldId id="311" r:id="rId28"/>
    <p:sldId id="313" r:id="rId29"/>
    <p:sldId id="314" r:id="rId30"/>
    <p:sldId id="315" r:id="rId31"/>
    <p:sldId id="297" r:id="rId32"/>
    <p:sldId id="298" r:id="rId33"/>
    <p:sldId id="299" r:id="rId34"/>
    <p:sldId id="300" r:id="rId35"/>
    <p:sldId id="283" r:id="rId36"/>
    <p:sldId id="287" r:id="rId37"/>
    <p:sldId id="284" r:id="rId38"/>
    <p:sldId id="288" r:id="rId39"/>
    <p:sldId id="289" r:id="rId40"/>
    <p:sldId id="290" r:id="rId41"/>
    <p:sldId id="285" r:id="rId42"/>
    <p:sldId id="302" r:id="rId43"/>
    <p:sldId id="301" r:id="rId44"/>
    <p:sldId id="303" r:id="rId45"/>
    <p:sldId id="304" r:id="rId46"/>
    <p:sldId id="305" r:id="rId47"/>
    <p:sldId id="306" r:id="rId48"/>
    <p:sldId id="307" r:id="rId49"/>
    <p:sldId id="291" r:id="rId50"/>
    <p:sldId id="317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35FC3-9ED2-4BF7-8135-755ED3BBD1C6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43E9E-8E31-42E1-B89C-548C559B4C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554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0E58D-DC9D-4DE6-8E41-1F19621BEB2C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768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43E9E-8E31-42E1-B89C-548C559B4C3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290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0316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23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1676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60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993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0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65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05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94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614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316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F4065-347F-4478-8A54-D586E5C09ABA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47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4DFE5-11FA-42E2-9688-3DC367AC2240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599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88F34-80CA-4271-AF6A-A0B0AFA5ECB0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513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3B37F-A821-41D2-973B-BEB667BD3ACE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149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74F0C-83C6-4FBB-A30E-15CC3D95EE54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722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C041B-48FD-457D-8A9A-D0EA0BAB63DB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737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7F571-59C2-4D9B-AF8C-BE9D5CF294AF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834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07FCA-6148-4D9F-B6F5-F2711F30052A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22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164D2-1CA1-466A-9E6E-F6AA84291492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55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3493B-B991-405B-8DCC-2CE0052A58F6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333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2C21E-8D47-4CE0-B296-FBBB6D8C8976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53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BD70A-55B2-41D3-957B-81CF11B28910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551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screen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2E82510-FCE8-426D-A360-2ABFA780C990}" type="datetimeFigureOut">
              <a:rPr/>
              <a:pPr>
                <a:defRPr/>
              </a:pPr>
              <a:t>8/26/2014</a:t>
            </a:fld>
            <a:endParaRPr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1A1725E-C7AB-47B0-98E5-901332A90DB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899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D6C94-AEA7-436F-AA1D-7C6CF38E65D3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56D31-B7D8-4C53-8C1C-D850DBEE40B7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99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BCE3F0D-9272-4F04-9A5C-7F6CF6FC5D35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EAABB6-F156-40A7-B3E1-011C4FC6373B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608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8E31B-B8C9-4ADB-B90D-78CB5116C7EC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7F4E4-CC0D-437B-8272-B558664ABDB9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3771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008C8-82A6-44BA-8B67-190A02E0E62E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C853C-DEE2-42AC-964C-4A367207DC64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624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4E881-D643-41CA-9C5C-B79F78B5FF7C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023E3-1818-412D-AB56-2AFAA64214E7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457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E989C-6C4B-42A3-831C-D546A797328B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C0BE0-5D0A-4FC6-B312-924F94716C38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9978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B1AC4-9AF7-4497-90B1-65E7D467D903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179E2-11D2-40C8-AEEF-D02806FEC82D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0082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4DAE7-5532-443D-8FF3-E67D419B8A75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8BED5-6930-47AE-AC23-5D3B23D2B773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3704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0CB85EA-4535-4158-AD66-CD7B8CC53E5F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B3F1CB0-B3D9-4380-9A1A-E8A59F3A5674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4475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20258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9215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92089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466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7811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0169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00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7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9079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7331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7020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A4D28-1E29-457D-B57C-209D1D3D5C27}" type="slidenum">
              <a:rPr lang="ru-RU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7350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" y="53975"/>
            <a:ext cx="7392988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6084888" y="6450013"/>
            <a:ext cx="2897187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107950" y="6454775"/>
            <a:ext cx="927100" cy="239713"/>
          </a:xfrm>
        </p:spPr>
        <p:txBody>
          <a:bodyPr/>
          <a:lstStyle>
            <a:lvl1pPr>
              <a:defRPr/>
            </a:lvl1pPr>
          </a:lstStyle>
          <a:p>
            <a:fld id="{8CED9998-04BB-4E4E-906A-BA8749B8CF72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0084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98158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7820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52222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489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868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978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6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4506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9546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304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5779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25480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7529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38735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8725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7983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4947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6425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5812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550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138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5172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450466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8341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33976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7748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2305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6024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581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0623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3897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6920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38405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02146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9194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61862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3874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9796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51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1031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25003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2596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99840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142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069848"/>
            <a:ext cx="7470648" cy="1470025"/>
          </a:xfrm>
        </p:spPr>
        <p:txBody>
          <a:bodyPr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2743200" y="384048"/>
            <a:ext cx="5943600" cy="61264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14887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8229600" cy="4983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9060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2286000"/>
            <a:ext cx="7772400" cy="1362075"/>
          </a:xfrm>
        </p:spPr>
        <p:txBody>
          <a:bodyPr anchor="t">
            <a:noAutofit/>
          </a:bodyPr>
          <a:lstStyle>
            <a:lvl1pPr algn="ctr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353312"/>
            <a:ext cx="7772400" cy="90525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21"/>
          <p:cNvGrpSpPr/>
          <p:nvPr userDrawn="1"/>
        </p:nvGrpSpPr>
        <p:grpSpPr bwMode="grayWhite">
          <a:xfrm rot="19693411">
            <a:off x="3335008" y="1909248"/>
            <a:ext cx="6021229" cy="4829684"/>
            <a:chOff x="1761807" y="615248"/>
            <a:chExt cx="6021229" cy="4829684"/>
          </a:xfrm>
        </p:grpSpPr>
        <p:grpSp>
          <p:nvGrpSpPr>
            <p:cNvPr id="8" name="Group 42"/>
            <p:cNvGrpSpPr/>
            <p:nvPr userDrawn="1"/>
          </p:nvGrpSpPr>
          <p:grpSpPr bwMode="grayWhite">
            <a:xfrm>
              <a:off x="1761807" y="1695712"/>
              <a:ext cx="6021229" cy="3068566"/>
              <a:chOff x="1522575" y="779540"/>
              <a:chExt cx="6021229" cy="3068566"/>
            </a:xfrm>
          </p:grpSpPr>
          <p:sp>
            <p:nvSpPr>
              <p:cNvPr id="22" name="Freeform 21"/>
              <p:cNvSpPr/>
              <p:nvPr userDrawn="1"/>
            </p:nvSpPr>
            <p:spPr bwMode="grayWhite">
              <a:xfrm>
                <a:off x="1531435" y="783084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9100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2"/>
              <p:cNvSpPr/>
              <p:nvPr userDrawn="1"/>
            </p:nvSpPr>
            <p:spPr bwMode="grayWhite">
              <a:xfrm>
                <a:off x="1522575" y="779540"/>
                <a:ext cx="6012369" cy="3065022"/>
              </a:xfrm>
              <a:custGeom>
                <a:avLst/>
                <a:gdLst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3" fmla="*/ 3009900 w 6019800"/>
                  <a:gd name="connsiteY3" fmla="*/ 3009900 h 6019800"/>
                  <a:gd name="connsiteX4" fmla="*/ 7435 w 6019800"/>
                  <a:gd name="connsiteY4" fmla="*/ 2798476 h 6019800"/>
                  <a:gd name="connsiteX0" fmla="*/ 7435 w 6019800"/>
                  <a:gd name="connsiteY0" fmla="*/ 2798476 h 6019800"/>
                  <a:gd name="connsiteX1" fmla="*/ 3115681 w 6019800"/>
                  <a:gd name="connsiteY1" fmla="*/ 1859 h 6019800"/>
                  <a:gd name="connsiteX2" fmla="*/ 6019800 w 6019800"/>
                  <a:gd name="connsiteY2" fmla="*/ 3009907 h 6019800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  <a:gd name="connsiteX3" fmla="*/ 0 w 6012369"/>
                  <a:gd name="connsiteY3" fmla="*/ 2853591 h 3065022"/>
                  <a:gd name="connsiteX0" fmla="*/ 0 w 6012369"/>
                  <a:gd name="connsiteY0" fmla="*/ 2853591 h 3065022"/>
                  <a:gd name="connsiteX1" fmla="*/ 3108246 w 6012369"/>
                  <a:gd name="connsiteY1" fmla="*/ 56974 h 3065022"/>
                  <a:gd name="connsiteX2" fmla="*/ 6012365 w 6012369"/>
                  <a:gd name="connsiteY2" fmla="*/ 3065022 h 306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12369" h="3065022" stroke="0" extrusionOk="0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  <a:lnTo>
                      <a:pt x="0" y="2853591"/>
                    </a:lnTo>
                    <a:close/>
                  </a:path>
                  <a:path w="6012369" h="3065022" fill="none">
                    <a:moveTo>
                      <a:pt x="0" y="2853591"/>
                    </a:moveTo>
                    <a:cubicBezTo>
                      <a:pt x="113874" y="1236440"/>
                      <a:pt x="1488093" y="0"/>
                      <a:pt x="3108246" y="56974"/>
                    </a:cubicBezTo>
                    <a:cubicBezTo>
                      <a:pt x="4728399" y="113948"/>
                      <a:pt x="6012369" y="1443867"/>
                      <a:pt x="6012365" y="3065022"/>
                    </a:cubicBezTo>
                  </a:path>
                </a:pathLst>
              </a:custGeom>
              <a:ln w="25400">
                <a:gradFill flip="none" rotWithShape="1">
                  <a:gsLst>
                    <a:gs pos="84000">
                      <a:srgbClr val="F8F8F8">
                        <a:alpha val="0"/>
                      </a:srgbClr>
                    </a:gs>
                    <a:gs pos="41000">
                      <a:srgbClr val="F8F8F8">
                        <a:alpha val="44000"/>
                      </a:srgbClr>
                    </a:gs>
                    <a:gs pos="88000">
                      <a:srgbClr val="F8F8F8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9" name="Straight Connector 8"/>
            <p:cNvCxnSpPr/>
            <p:nvPr userDrawn="1"/>
          </p:nvCxnSpPr>
          <p:spPr bwMode="grayWhite">
            <a:xfrm rot="18120000" flipH="1">
              <a:off x="2718288" y="2106345"/>
              <a:ext cx="3999708" cy="2492654"/>
            </a:xfrm>
            <a:prstGeom prst="line">
              <a:avLst/>
            </a:prstGeom>
            <a:ln w="50800">
              <a:gradFill flip="none" rotWithShape="1">
                <a:gsLst>
                  <a:gs pos="10000">
                    <a:srgbClr val="FFFFFF">
                      <a:alpha val="0"/>
                    </a:srgbClr>
                  </a:gs>
                  <a:gs pos="50000">
                    <a:srgbClr val="F8F8F8">
                      <a:alpha val="60000"/>
                    </a:srgbClr>
                  </a:gs>
                  <a:gs pos="90000">
                    <a:srgbClr val="DDDDDD">
                      <a:alpha val="0"/>
                    </a:srgbClr>
                  </a:gs>
                </a:gsLst>
                <a:lin ang="2700000" scaled="1"/>
                <a:tileRect/>
              </a:gradFill>
              <a:miter lim="800000"/>
            </a:ln>
            <a:effectLst>
              <a:glow rad="63500">
                <a:srgbClr val="FFFFFF">
                  <a:alpha val="3922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 userDrawn="1"/>
          </p:nvGrpSpPr>
          <p:grpSpPr bwMode="grayWhite">
            <a:xfrm>
              <a:off x="3730877" y="1536192"/>
              <a:ext cx="2721357" cy="3879656"/>
              <a:chOff x="3730877" y="1536192"/>
              <a:chExt cx="2721357" cy="3879656"/>
            </a:xfrm>
          </p:grpSpPr>
          <p:sp>
            <p:nvSpPr>
              <p:cNvPr id="20" name="Freeform 19"/>
              <p:cNvSpPr/>
              <p:nvPr userDrawn="1"/>
            </p:nvSpPr>
            <p:spPr bwMode="grayWhite">
              <a:xfrm>
                <a:off x="4388453" y="1629422"/>
                <a:ext cx="2059093" cy="340542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  <a:gd name="connsiteX2" fmla="*/ 0 w 2374787"/>
                  <a:gd name="connsiteY2" fmla="*/ 0 h 3196607"/>
                  <a:gd name="connsiteX0" fmla="*/ 0 w 2374787"/>
                  <a:gd name="connsiteY0" fmla="*/ 0 h 3196607"/>
                  <a:gd name="connsiteX1" fmla="*/ 2246083 w 2374787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7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7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2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0"/>
              <p:cNvSpPr/>
              <p:nvPr userDrawn="1"/>
            </p:nvSpPr>
            <p:spPr bwMode="grayWhite">
              <a:xfrm>
                <a:off x="3730877" y="1536192"/>
                <a:ext cx="2721357" cy="3879656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  <a:gd name="connsiteX3" fmla="*/ 1 w 3138588"/>
                  <a:gd name="connsiteY3" fmla="*/ 0 h 3682514"/>
                  <a:gd name="connsiteX0" fmla="*/ 1 w 3138588"/>
                  <a:gd name="connsiteY0" fmla="*/ 0 h 3682514"/>
                  <a:gd name="connsiteX1" fmla="*/ 2354144 w 3138588"/>
                  <a:gd name="connsiteY1" fmla="*/ 1134402 h 3682514"/>
                  <a:gd name="connsiteX2" fmla="*/ 2933782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  <a:lnTo>
                      <a:pt x="1" y="0"/>
                    </a:lnTo>
                    <a:close/>
                  </a:path>
                  <a:path w="3138588" h="3682514" fill="none">
                    <a:moveTo>
                      <a:pt x="1" y="0"/>
                    </a:moveTo>
                    <a:cubicBezTo>
                      <a:pt x="916499" y="1"/>
                      <a:pt x="1783065" y="417577"/>
                      <a:pt x="2354144" y="1134402"/>
                    </a:cubicBezTo>
                    <a:cubicBezTo>
                      <a:pt x="2925223" y="1851227"/>
                      <a:pt x="3138589" y="2789193"/>
                      <a:pt x="2933782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5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1" name="Group 39"/>
            <p:cNvGrpSpPr/>
            <p:nvPr userDrawn="1"/>
          </p:nvGrpSpPr>
          <p:grpSpPr bwMode="grayWhite">
            <a:xfrm>
              <a:off x="2756586" y="1619763"/>
              <a:ext cx="2892850" cy="3379627"/>
              <a:chOff x="2756587" y="1619763"/>
              <a:chExt cx="2892850" cy="3379627"/>
            </a:xfrm>
          </p:grpSpPr>
          <p:sp>
            <p:nvSpPr>
              <p:cNvPr id="18" name="Freeform 17"/>
              <p:cNvSpPr/>
              <p:nvPr userDrawn="1"/>
            </p:nvSpPr>
            <p:spPr bwMode="grayWhite">
              <a:xfrm flipH="1">
                <a:off x="2774785" y="1709909"/>
                <a:ext cx="2188853" cy="2933686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  <a:gd name="connsiteX2" fmla="*/ 0 w 2374789"/>
                  <a:gd name="connsiteY2" fmla="*/ 0 h 3196608"/>
                  <a:gd name="connsiteX0" fmla="*/ 0 w 2374789"/>
                  <a:gd name="connsiteY0" fmla="*/ 0 h 3196608"/>
                  <a:gd name="connsiteX1" fmla="*/ 2246083 w 2374789"/>
                  <a:gd name="connsiteY1" fmla="*/ 3196607 h 319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9" h="3196608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9" h="3196608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18"/>
              <p:cNvSpPr/>
              <p:nvPr userDrawn="1"/>
            </p:nvSpPr>
            <p:spPr bwMode="grayWhite">
              <a:xfrm flipH="1">
                <a:off x="2756587" y="1619763"/>
                <a:ext cx="2892850" cy="337962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8575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3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" name="Group 37"/>
            <p:cNvGrpSpPr/>
            <p:nvPr userDrawn="1"/>
          </p:nvGrpSpPr>
          <p:grpSpPr bwMode="grayWhite">
            <a:xfrm>
              <a:off x="3126248" y="615248"/>
              <a:ext cx="3325881" cy="2834631"/>
              <a:chOff x="3126249" y="615248"/>
              <a:chExt cx="3325881" cy="2834631"/>
            </a:xfrm>
          </p:grpSpPr>
          <p:sp>
            <p:nvSpPr>
              <p:cNvPr id="16" name="Freeform 15"/>
              <p:cNvSpPr/>
              <p:nvPr userDrawn="1"/>
            </p:nvSpPr>
            <p:spPr bwMode="grayWhite">
              <a:xfrm rot="13693869" flipH="1">
                <a:off x="3845802" y="929727"/>
                <a:ext cx="2144802" cy="2887031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  <a:gd name="connsiteX2" fmla="*/ 0 w 2374788"/>
                  <a:gd name="connsiteY2" fmla="*/ 0 h 3196606"/>
                  <a:gd name="connsiteX0" fmla="*/ 0 w 2374788"/>
                  <a:gd name="connsiteY0" fmla="*/ 0 h 3196606"/>
                  <a:gd name="connsiteX1" fmla="*/ 2246083 w 2374788"/>
                  <a:gd name="connsiteY1" fmla="*/ 3196607 h 319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6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6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65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16"/>
              <p:cNvSpPr/>
              <p:nvPr userDrawn="1"/>
            </p:nvSpPr>
            <p:spPr bwMode="grayWhite">
              <a:xfrm rot="13693869" flipH="1">
                <a:off x="3371874" y="369623"/>
                <a:ext cx="2834631" cy="3325881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2540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6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Group 36"/>
            <p:cNvGrpSpPr/>
            <p:nvPr userDrawn="1"/>
          </p:nvGrpSpPr>
          <p:grpSpPr bwMode="grayWhite">
            <a:xfrm>
              <a:off x="2490231" y="1369960"/>
              <a:ext cx="4781177" cy="4074972"/>
              <a:chOff x="2490231" y="1369960"/>
              <a:chExt cx="4781177" cy="4074972"/>
            </a:xfrm>
          </p:grpSpPr>
          <p:sp>
            <p:nvSpPr>
              <p:cNvPr id="14" name="Freeform 13"/>
              <p:cNvSpPr/>
              <p:nvPr userDrawn="1"/>
            </p:nvSpPr>
            <p:spPr bwMode="grayWhite">
              <a:xfrm rot="13693869" flipH="1">
                <a:off x="3524638" y="1822044"/>
                <a:ext cx="3083296" cy="4150302"/>
              </a:xfrm>
              <a:custGeom>
                <a:avLst/>
                <a:gdLst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2" fmla="*/ 2990088 w 5980176"/>
                  <a:gd name="connsiteY2" fmla="*/ 3023616 h 6047232"/>
                  <a:gd name="connsiteX3" fmla="*/ 3722577 w 5980176"/>
                  <a:gd name="connsiteY3" fmla="*/ 92129 h 6047232"/>
                  <a:gd name="connsiteX0" fmla="*/ 3722577 w 5980176"/>
                  <a:gd name="connsiteY0" fmla="*/ 92129 h 6047232"/>
                  <a:gd name="connsiteX1" fmla="*/ 5968660 w 5980176"/>
                  <a:gd name="connsiteY1" fmla="*/ 3288736 h 6047232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  <a:gd name="connsiteX2" fmla="*/ 0 w 2374788"/>
                  <a:gd name="connsiteY2" fmla="*/ 0 h 3196607"/>
                  <a:gd name="connsiteX0" fmla="*/ 0 w 2374788"/>
                  <a:gd name="connsiteY0" fmla="*/ 0 h 3196607"/>
                  <a:gd name="connsiteX1" fmla="*/ 2246083 w 2374788"/>
                  <a:gd name="connsiteY1" fmla="*/ 3196607 h 3196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74788" h="3196607" stroke="0" extrusionOk="0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  <a:lnTo>
                      <a:pt x="0" y="0"/>
                    </a:lnTo>
                    <a:close/>
                  </a:path>
                  <a:path w="2374788" h="3196607" fill="none">
                    <a:moveTo>
                      <a:pt x="0" y="0"/>
                    </a:moveTo>
                    <a:cubicBezTo>
                      <a:pt x="1423116" y="363612"/>
                      <a:pt x="2374788" y="1718024"/>
                      <a:pt x="2246083" y="3196607"/>
                    </a:cubicBezTo>
                  </a:path>
                </a:pathLst>
              </a:custGeom>
              <a:ln w="63500" cmpd="sng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2000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47000"/>
                      </a:srgbClr>
                    </a:gs>
                    <a:gs pos="80000">
                      <a:srgbClr val="F8F8F8">
                        <a:alpha val="13000"/>
                      </a:srgbClr>
                    </a:gs>
                    <a:gs pos="100000">
                      <a:srgbClr val="DDDDDD">
                        <a:alpha val="0"/>
                      </a:srgbClr>
                    </a:gs>
                  </a:gsLst>
                  <a:lin ang="2700000" scaled="1"/>
                  <a:tileRect/>
                </a:gradFill>
                <a:miter lim="800000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Freeform 14"/>
              <p:cNvSpPr/>
              <p:nvPr userDrawn="1"/>
            </p:nvSpPr>
            <p:spPr bwMode="grayWhite">
              <a:xfrm rot="13693869" flipH="1">
                <a:off x="2843334" y="1016857"/>
                <a:ext cx="4074972" cy="4781177"/>
              </a:xfrm>
              <a:custGeom>
                <a:avLst/>
                <a:gdLst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3" fmla="*/ 3009900 w 6019800"/>
                  <a:gd name="connsiteY3" fmla="*/ 3009900 h 6019800"/>
                  <a:gd name="connsiteX4" fmla="*/ 3009904 w 6019800"/>
                  <a:gd name="connsiteY4" fmla="*/ 0 h 6019800"/>
                  <a:gd name="connsiteX0" fmla="*/ 3009904 w 6019800"/>
                  <a:gd name="connsiteY0" fmla="*/ 0 h 6019800"/>
                  <a:gd name="connsiteX1" fmla="*/ 5364047 w 6019800"/>
                  <a:gd name="connsiteY1" fmla="*/ 1134402 h 6019800"/>
                  <a:gd name="connsiteX2" fmla="*/ 5943685 w 6019800"/>
                  <a:gd name="connsiteY2" fmla="*/ 3682514 h 6019800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  <a:gd name="connsiteX3" fmla="*/ 0 w 3138588"/>
                  <a:gd name="connsiteY3" fmla="*/ 0 h 3682514"/>
                  <a:gd name="connsiteX0" fmla="*/ 0 w 3138588"/>
                  <a:gd name="connsiteY0" fmla="*/ 0 h 3682514"/>
                  <a:gd name="connsiteX1" fmla="*/ 2354143 w 3138588"/>
                  <a:gd name="connsiteY1" fmla="*/ 1134402 h 3682514"/>
                  <a:gd name="connsiteX2" fmla="*/ 2933781 w 3138588"/>
                  <a:gd name="connsiteY2" fmla="*/ 3682514 h 368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8588" h="3682514" stroke="0" extrusionOk="0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  <a:lnTo>
                      <a:pt x="0" y="0"/>
                    </a:lnTo>
                    <a:close/>
                  </a:path>
                  <a:path w="3138588" h="3682514" fill="none">
                    <a:moveTo>
                      <a:pt x="0" y="0"/>
                    </a:moveTo>
                    <a:cubicBezTo>
                      <a:pt x="916498" y="1"/>
                      <a:pt x="1783064" y="417577"/>
                      <a:pt x="2354143" y="1134402"/>
                    </a:cubicBezTo>
                    <a:cubicBezTo>
                      <a:pt x="2925222" y="1851227"/>
                      <a:pt x="3138588" y="2789193"/>
                      <a:pt x="2933781" y="3682514"/>
                    </a:cubicBezTo>
                  </a:path>
                </a:pathLst>
              </a:custGeom>
              <a:ln w="31750">
                <a:gradFill flip="none" rotWithShape="1">
                  <a:gsLst>
                    <a:gs pos="0">
                      <a:srgbClr val="F8F8F8">
                        <a:alpha val="0"/>
                      </a:srgbClr>
                    </a:gs>
                    <a:gs pos="50000">
                      <a:srgbClr val="F8F8F8">
                        <a:alpha val="35000"/>
                      </a:srgbClr>
                    </a:gs>
                    <a:gs pos="100000">
                      <a:srgbClr val="F8F8F8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24" name="Picture 230" descr="st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4648200" y="4419600"/>
            <a:ext cx="89535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32263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632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728" y="1289304"/>
            <a:ext cx="4038600" cy="46725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0622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57200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93976"/>
            <a:ext cx="4040188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645025" y="1353312"/>
            <a:ext cx="4041648" cy="639762"/>
          </a:xfrm>
          <a:solidFill>
            <a:srgbClr val="FFFFFF">
              <a:alpha val="25098"/>
            </a:srgbClr>
          </a:solidFill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93976"/>
            <a:ext cx="4041775" cy="403250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524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3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90817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52" y="0"/>
            <a:ext cx="7470648" cy="987552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016" y="1371600"/>
            <a:ext cx="4672584" cy="48554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25896" y="1371600"/>
            <a:ext cx="2633472" cy="4873752"/>
          </a:xfrm>
          <a:gradFill>
            <a:gsLst>
              <a:gs pos="0">
                <a:schemeClr val="bg1">
                  <a:lumMod val="95000"/>
                  <a:alpha val="34000"/>
                </a:schemeClr>
              </a:gs>
              <a:gs pos="60000">
                <a:schemeClr val="tx2">
                  <a:lumMod val="20000"/>
                  <a:lumOff val="80000"/>
                  <a:alpha val="0"/>
                </a:schemeClr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34328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502920" y="4855464"/>
            <a:ext cx="3218688" cy="777240"/>
          </a:xfrm>
          <a:solidFill>
            <a:schemeClr val="bg2">
              <a:lumMod val="50000"/>
            </a:schemeClr>
          </a:solidFill>
        </p:spPr>
        <p:txBody>
          <a:bodyPr anchor="ctr"/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3867912" y="1216152"/>
            <a:ext cx="4626864" cy="4398264"/>
          </a:xfrm>
          <a:solidFill>
            <a:srgbClr val="EAEAEA"/>
          </a:solidFill>
          <a:effectLst>
            <a:outerShdw blurRad="254000" dist="101600" dir="2700000" algn="ctr" rotWithShape="0">
              <a:srgbClr val="000000">
                <a:alpha val="4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216152"/>
            <a:ext cx="3218688" cy="3575304"/>
          </a:xfrm>
        </p:spPr>
        <p:txBody>
          <a:bodyPr anchor="b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32813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74355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7068312" y="356616"/>
            <a:ext cx="16184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56616"/>
            <a:ext cx="6400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1389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022501"/>
      </p:ext>
    </p:extLst>
  </p:cSld>
  <p:clrMapOvr>
    <a:masterClrMapping/>
  </p:clrMapOvr>
  <p:transition>
    <p:fade thruBlk="1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264266"/>
      </p:ext>
    </p:extLst>
  </p:cSld>
  <p:clrMapOvr>
    <a:masterClrMapping/>
  </p:clrMapOvr>
  <p:transition>
    <p:fade thruBlk="1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380518"/>
      </p:ext>
    </p:extLst>
  </p:cSld>
  <p:clrMapOvr>
    <a:masterClrMapping/>
  </p:clrMapOvr>
  <p:transition>
    <p:fade thruBlk="1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05243"/>
      </p:ext>
    </p:extLst>
  </p:cSld>
  <p:clrMapOvr>
    <a:masterClrMapping/>
  </p:clrMapOvr>
  <p:transition>
    <p:fade thruBlk="1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903595"/>
      </p:ext>
    </p:extLst>
  </p:cSld>
  <p:clrMapOvr>
    <a:masterClrMapping/>
  </p:clrMapOvr>
  <p:transition>
    <p:fade thruBlk="1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101748"/>
      </p:ext>
    </p:extLst>
  </p:cSld>
  <p:clrMapOvr>
    <a:masterClrMapping/>
  </p:clrMapOvr>
  <p:transition>
    <p:fade thruBlk="1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55963"/>
      </p:ext>
    </p:extLst>
  </p:cSld>
  <p:clrMapOvr>
    <a:masterClrMapping/>
  </p:clrMapOvr>
  <p:transition>
    <p:fade thruBlk="1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542006"/>
      </p:ext>
    </p:extLst>
  </p:cSld>
  <p:clrMapOvr>
    <a:masterClrMapping/>
  </p:clrMapOvr>
  <p:transition>
    <p:fade thruBlk="1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02020745"/>
      </p:ext>
    </p:extLst>
  </p:cSld>
  <p:clrMapOvr>
    <a:masterClrMapping/>
  </p:clrMapOvr>
  <p:transition>
    <p:fade thruBlk="1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032346"/>
      </p:ext>
    </p:extLst>
  </p:cSld>
  <p:clrMapOvr>
    <a:masterClrMapping/>
  </p:clrMapOvr>
  <p:transition>
    <p:fade thruBlk="1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310962"/>
      </p:ext>
    </p:extLst>
  </p:cSld>
  <p:clrMapOvr>
    <a:masterClrMapping/>
  </p:clrMapOvr>
  <p:transition>
    <p:fade thruBlk="1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A4D28-1E29-457D-B57C-209D1D3D5C27}" type="slidenum">
              <a:rPr lang="ru-RU">
                <a:solidFill>
                  <a:srgbClr val="E7DEC9">
                    <a:shade val="50000"/>
                    <a:satMod val="20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9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3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1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63D052-FE61-4EB8-9BDE-64B01D519F50}" type="slidenum">
              <a:rPr lang="ru-RU" altLang="ru-RU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46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78697B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78697B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2" cstate="screen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FD460E4-5946-45A0-AA9C-D48CADCF2EC3}" type="datetimeFigureOut">
              <a:rPr lang="en-US">
                <a:solidFill>
                  <a:srgbClr val="B13F9A"/>
                </a:solidFill>
              </a:rPr>
              <a:pPr>
                <a:defRPr/>
              </a:pPr>
              <a:t>10/30/2014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1EAF1B4-F747-4C33-A11B-2ADE0C82238C}" type="slidenum">
              <a:rPr lang="en-US">
                <a:solidFill>
                  <a:srgbClr val="B13F9A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5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5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545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871" r:id="rId12"/>
    <p:sldLayoutId id="2147483976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3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27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3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62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3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967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3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72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White">
          <a:xfrm>
            <a:off x="0" y="0"/>
            <a:ext cx="9144000" cy="6858000"/>
          </a:xfrm>
          <a:prstGeom prst="rect">
            <a:avLst/>
          </a:prstGeom>
          <a:gradFill>
            <a:gsLst>
              <a:gs pos="6000">
                <a:schemeClr val="bg2">
                  <a:lumMod val="50000"/>
                  <a:alpha val="83000"/>
                </a:schemeClr>
              </a:gs>
              <a:gs pos="26000">
                <a:schemeClr val="bg2">
                  <a:lumMod val="50000"/>
                  <a:alpha val="63000"/>
                </a:schemeClr>
              </a:gs>
              <a:gs pos="50000">
                <a:schemeClr val="bg2">
                  <a:lumMod val="50000"/>
                  <a:alpha val="27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black">
          <a:xfrm>
            <a:off x="0" y="0"/>
            <a:ext cx="1216152" cy="987552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 bwMode="white">
          <a:xfrm>
            <a:off x="76200" y="1066800"/>
            <a:ext cx="2590800" cy="1219200"/>
          </a:xfrm>
          <a:prstGeom prst="rect">
            <a:avLst/>
          </a:prstGeom>
          <a:blipFill dpi="0" rotWithShape="1">
            <a:blip r:embed="rId13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36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8659903" y="5872449"/>
            <a:ext cx="542925" cy="555625"/>
          </a:xfrm>
          <a:prstGeom prst="rect">
            <a:avLst/>
          </a:prstGeom>
          <a:noFill/>
        </p:spPr>
      </p:pic>
      <p:pic>
        <p:nvPicPr>
          <p:cNvPr id="11" name="Picture 13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 flipH="1" flipV="1">
            <a:off x="152400" y="4724400"/>
            <a:ext cx="425450" cy="434975"/>
          </a:xfrm>
          <a:prstGeom prst="rect">
            <a:avLst/>
          </a:prstGeom>
          <a:noFill/>
        </p:spPr>
      </p:pic>
      <p:pic>
        <p:nvPicPr>
          <p:cNvPr id="12" name="Picture 99" descr="st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 rot="-1315059">
            <a:off x="533400" y="152400"/>
            <a:ext cx="692150" cy="708025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 bwMode="white">
          <a:xfrm>
            <a:off x="1216946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ltGray">
          <a:xfrm>
            <a:off x="8714232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ltGray">
          <a:xfrm>
            <a:off x="2670048" y="0"/>
            <a:ext cx="0" cy="6858000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grayWhite">
          <a:xfrm>
            <a:off x="0" y="990600"/>
            <a:ext cx="9144000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 bwMode="grayWhite">
          <a:xfrm>
            <a:off x="5788152" y="1069848"/>
            <a:ext cx="3355848" cy="1588"/>
          </a:xfrm>
          <a:prstGeom prst="line">
            <a:avLst/>
          </a:prstGeom>
          <a:ln>
            <a:solidFill>
              <a:srgbClr val="FFFF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01"/>
          <p:cNvGrpSpPr>
            <a:grpSpLocks/>
          </p:cNvGrpSpPr>
          <p:nvPr/>
        </p:nvGrpSpPr>
        <p:grpSpPr bwMode="ltGray">
          <a:xfrm>
            <a:off x="-61512" y="-103188"/>
            <a:ext cx="4100112" cy="4217988"/>
            <a:chOff x="-80" y="-65"/>
            <a:chExt cx="2624" cy="2631"/>
          </a:xfrm>
          <a:solidFill>
            <a:schemeClr val="bg2">
              <a:lumMod val="20000"/>
              <a:lumOff val="80000"/>
              <a:alpha val="10196"/>
            </a:schemeClr>
          </a:solidFill>
        </p:grpSpPr>
        <p:sp>
          <p:nvSpPr>
            <p:cNvPr id="19" name="Freeform 102"/>
            <p:cNvSpPr>
              <a:spLocks/>
            </p:cNvSpPr>
            <p:nvPr/>
          </p:nvSpPr>
          <p:spPr bwMode="ltGray">
            <a:xfrm>
              <a:off x="1703" y="0"/>
              <a:ext cx="73" cy="34"/>
            </a:xfrm>
            <a:custGeom>
              <a:avLst/>
              <a:gdLst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32 w 711"/>
                <a:gd name="connsiteY2" fmla="*/ 401 h 451"/>
                <a:gd name="connsiteX3" fmla="*/ 112 w 711"/>
                <a:gd name="connsiteY3" fmla="*/ 367 h 451"/>
                <a:gd name="connsiteX4" fmla="*/ 94 w 711"/>
                <a:gd name="connsiteY4" fmla="*/ 335 h 451"/>
                <a:gd name="connsiteX5" fmla="*/ 674 w 711"/>
                <a:gd name="connsiteY5" fmla="*/ 0 h 451"/>
                <a:gd name="connsiteX0" fmla="*/ 674 w 711"/>
                <a:gd name="connsiteY0" fmla="*/ 0 h 451"/>
                <a:gd name="connsiteX1" fmla="*/ 711 w 711"/>
                <a:gd name="connsiteY1" fmla="*/ 67 h 451"/>
                <a:gd name="connsiteX2" fmla="*/ 185 w 711"/>
                <a:gd name="connsiteY2" fmla="*/ 369 h 451"/>
                <a:gd name="connsiteX3" fmla="*/ 132 w 711"/>
                <a:gd name="connsiteY3" fmla="*/ 401 h 451"/>
                <a:gd name="connsiteX4" fmla="*/ 112 w 711"/>
                <a:gd name="connsiteY4" fmla="*/ 367 h 451"/>
                <a:gd name="connsiteX5" fmla="*/ 94 w 711"/>
                <a:gd name="connsiteY5" fmla="*/ 335 h 451"/>
                <a:gd name="connsiteX6" fmla="*/ 674 w 711"/>
                <a:gd name="connsiteY6" fmla="*/ 0 h 451"/>
                <a:gd name="connsiteX0" fmla="*/ 674 w 711"/>
                <a:gd name="connsiteY0" fmla="*/ 0 h 401"/>
                <a:gd name="connsiteX1" fmla="*/ 711 w 711"/>
                <a:gd name="connsiteY1" fmla="*/ 67 h 401"/>
                <a:gd name="connsiteX2" fmla="*/ 185 w 711"/>
                <a:gd name="connsiteY2" fmla="*/ 369 h 401"/>
                <a:gd name="connsiteX3" fmla="*/ 132 w 711"/>
                <a:gd name="connsiteY3" fmla="*/ 401 h 401"/>
                <a:gd name="connsiteX4" fmla="*/ 112 w 711"/>
                <a:gd name="connsiteY4" fmla="*/ 367 h 401"/>
                <a:gd name="connsiteX5" fmla="*/ 94 w 711"/>
                <a:gd name="connsiteY5" fmla="*/ 335 h 401"/>
                <a:gd name="connsiteX6" fmla="*/ 674 w 711"/>
                <a:gd name="connsiteY6" fmla="*/ 0 h 401"/>
                <a:gd name="connsiteX0" fmla="*/ 562 w 599"/>
                <a:gd name="connsiteY0" fmla="*/ 0 h 401"/>
                <a:gd name="connsiteX1" fmla="*/ 599 w 599"/>
                <a:gd name="connsiteY1" fmla="*/ 67 h 401"/>
                <a:gd name="connsiteX2" fmla="*/ 73 w 599"/>
                <a:gd name="connsiteY2" fmla="*/ 369 h 401"/>
                <a:gd name="connsiteX3" fmla="*/ 20 w 599"/>
                <a:gd name="connsiteY3" fmla="*/ 401 h 401"/>
                <a:gd name="connsiteX4" fmla="*/ 0 w 599"/>
                <a:gd name="connsiteY4" fmla="*/ 367 h 401"/>
                <a:gd name="connsiteX5" fmla="*/ 562 w 599"/>
                <a:gd name="connsiteY5" fmla="*/ 0 h 401"/>
                <a:gd name="connsiteX0" fmla="*/ 0 w 599"/>
                <a:gd name="connsiteY0" fmla="*/ 300 h 334"/>
                <a:gd name="connsiteX1" fmla="*/ 599 w 599"/>
                <a:gd name="connsiteY1" fmla="*/ 0 h 334"/>
                <a:gd name="connsiteX2" fmla="*/ 73 w 599"/>
                <a:gd name="connsiteY2" fmla="*/ 302 h 334"/>
                <a:gd name="connsiteX3" fmla="*/ 20 w 599"/>
                <a:gd name="connsiteY3" fmla="*/ 334 h 334"/>
                <a:gd name="connsiteX4" fmla="*/ 0 w 599"/>
                <a:gd name="connsiteY4" fmla="*/ 300 h 334"/>
                <a:gd name="connsiteX0" fmla="*/ 0 w 73"/>
                <a:gd name="connsiteY0" fmla="*/ 5 h 39"/>
                <a:gd name="connsiteX1" fmla="*/ 73 w 73"/>
                <a:gd name="connsiteY1" fmla="*/ 7 h 39"/>
                <a:gd name="connsiteX2" fmla="*/ 20 w 73"/>
                <a:gd name="connsiteY2" fmla="*/ 39 h 39"/>
                <a:gd name="connsiteX3" fmla="*/ 0 w 73"/>
                <a:gd name="connsiteY3" fmla="*/ 5 h 39"/>
                <a:gd name="connsiteX0" fmla="*/ 0 w 73"/>
                <a:gd name="connsiteY0" fmla="*/ 0 h 34"/>
                <a:gd name="connsiteX1" fmla="*/ 73 w 73"/>
                <a:gd name="connsiteY1" fmla="*/ 2 h 34"/>
                <a:gd name="connsiteX2" fmla="*/ 20 w 73"/>
                <a:gd name="connsiteY2" fmla="*/ 34 h 34"/>
                <a:gd name="connsiteX3" fmla="*/ 0 w 73"/>
                <a:gd name="connsiteY3" fmla="*/ 0 h 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" h="34">
                  <a:moveTo>
                    <a:pt x="0" y="0"/>
                  </a:moveTo>
                  <a:cubicBezTo>
                    <a:pt x="24" y="1"/>
                    <a:pt x="49" y="1"/>
                    <a:pt x="73" y="2"/>
                  </a:cubicBezTo>
                  <a:lnTo>
                    <a:pt x="20" y="34"/>
                  </a:lnTo>
                  <a:cubicBezTo>
                    <a:pt x="13" y="23"/>
                    <a:pt x="7" y="1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Freeform 103"/>
            <p:cNvSpPr>
              <a:spLocks/>
            </p:cNvSpPr>
            <p:nvPr/>
          </p:nvSpPr>
          <p:spPr bwMode="ltGray">
            <a:xfrm>
              <a:off x="1739" y="2"/>
              <a:ext cx="314" cy="131"/>
            </a:xfrm>
            <a:custGeom>
              <a:avLst/>
              <a:gdLst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3 w 638"/>
                <a:gd name="connsiteY2" fmla="*/ 353 h 353"/>
                <a:gd name="connsiteX3" fmla="*/ 0 w 638"/>
                <a:gd name="connsiteY3" fmla="*/ 284 h 353"/>
                <a:gd name="connsiteX4" fmla="*/ 129 w 638"/>
                <a:gd name="connsiteY4" fmla="*/ 222 h 353"/>
                <a:gd name="connsiteX5" fmla="*/ 607 w 638"/>
                <a:gd name="connsiteY5" fmla="*/ 0 h 353"/>
                <a:gd name="connsiteX0" fmla="*/ 607 w 638"/>
                <a:gd name="connsiteY0" fmla="*/ 0 h 353"/>
                <a:gd name="connsiteX1" fmla="*/ 638 w 638"/>
                <a:gd name="connsiteY1" fmla="*/ 71 h 353"/>
                <a:gd name="connsiteX2" fmla="*/ 314 w 638"/>
                <a:gd name="connsiteY2" fmla="*/ 222 h 353"/>
                <a:gd name="connsiteX3" fmla="*/ 33 w 638"/>
                <a:gd name="connsiteY3" fmla="*/ 353 h 353"/>
                <a:gd name="connsiteX4" fmla="*/ 0 w 638"/>
                <a:gd name="connsiteY4" fmla="*/ 284 h 353"/>
                <a:gd name="connsiteX5" fmla="*/ 129 w 638"/>
                <a:gd name="connsiteY5" fmla="*/ 222 h 353"/>
                <a:gd name="connsiteX6" fmla="*/ 607 w 638"/>
                <a:gd name="connsiteY6" fmla="*/ 0 h 353"/>
                <a:gd name="connsiteX0" fmla="*/ 129 w 638"/>
                <a:gd name="connsiteY0" fmla="*/ 151 h 282"/>
                <a:gd name="connsiteX1" fmla="*/ 638 w 638"/>
                <a:gd name="connsiteY1" fmla="*/ 0 h 282"/>
                <a:gd name="connsiteX2" fmla="*/ 314 w 638"/>
                <a:gd name="connsiteY2" fmla="*/ 151 h 282"/>
                <a:gd name="connsiteX3" fmla="*/ 33 w 638"/>
                <a:gd name="connsiteY3" fmla="*/ 282 h 282"/>
                <a:gd name="connsiteX4" fmla="*/ 0 w 638"/>
                <a:gd name="connsiteY4" fmla="*/ 213 h 282"/>
                <a:gd name="connsiteX5" fmla="*/ 129 w 638"/>
                <a:gd name="connsiteY5" fmla="*/ 151 h 282"/>
                <a:gd name="connsiteX0" fmla="*/ 129 w 314"/>
                <a:gd name="connsiteY0" fmla="*/ 0 h 131"/>
                <a:gd name="connsiteX1" fmla="*/ 314 w 314"/>
                <a:gd name="connsiteY1" fmla="*/ 0 h 131"/>
                <a:gd name="connsiteX2" fmla="*/ 33 w 314"/>
                <a:gd name="connsiteY2" fmla="*/ 131 h 131"/>
                <a:gd name="connsiteX3" fmla="*/ 0 w 314"/>
                <a:gd name="connsiteY3" fmla="*/ 62 h 131"/>
                <a:gd name="connsiteX4" fmla="*/ 129 w 314"/>
                <a:gd name="connsiteY4" fmla="*/ 0 h 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4" h="131">
                  <a:moveTo>
                    <a:pt x="129" y="0"/>
                  </a:moveTo>
                  <a:lnTo>
                    <a:pt x="314" y="0"/>
                  </a:lnTo>
                  <a:lnTo>
                    <a:pt x="33" y="131"/>
                  </a:lnTo>
                  <a:lnTo>
                    <a:pt x="0" y="6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4"/>
            <p:cNvSpPr>
              <a:spLocks/>
            </p:cNvSpPr>
            <p:nvPr/>
          </p:nvSpPr>
          <p:spPr bwMode="ltGray">
            <a:xfrm>
              <a:off x="1785" y="-65"/>
              <a:ext cx="654" cy="301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54" y="73"/>
                </a:cxn>
                <a:cxn ang="0">
                  <a:pos x="26" y="301"/>
                </a:cxn>
                <a:cxn ang="0">
                  <a:pos x="0" y="229"/>
                </a:cxn>
                <a:cxn ang="0">
                  <a:pos x="629" y="0"/>
                </a:cxn>
              </a:cxnLst>
              <a:rect l="0" t="0" r="r" b="b"/>
              <a:pathLst>
                <a:path w="654" h="301">
                  <a:moveTo>
                    <a:pt x="629" y="0"/>
                  </a:moveTo>
                  <a:lnTo>
                    <a:pt x="654" y="73"/>
                  </a:lnTo>
                  <a:lnTo>
                    <a:pt x="26" y="301"/>
                  </a:lnTo>
                  <a:lnTo>
                    <a:pt x="0" y="229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Freeform 105"/>
            <p:cNvSpPr>
              <a:spLocks/>
            </p:cNvSpPr>
            <p:nvPr/>
          </p:nvSpPr>
          <p:spPr bwMode="ltGray">
            <a:xfrm>
              <a:off x="1821" y="94"/>
              <a:ext cx="666" cy="248"/>
            </a:xfrm>
            <a:custGeom>
              <a:avLst/>
              <a:gdLst/>
              <a:ahLst/>
              <a:cxnLst>
                <a:cxn ang="0">
                  <a:pos x="647" y="0"/>
                </a:cxn>
                <a:cxn ang="0">
                  <a:pos x="666" y="75"/>
                </a:cxn>
                <a:cxn ang="0">
                  <a:pos x="20" y="248"/>
                </a:cxn>
                <a:cxn ang="0">
                  <a:pos x="0" y="174"/>
                </a:cxn>
                <a:cxn ang="0">
                  <a:pos x="647" y="0"/>
                </a:cxn>
              </a:cxnLst>
              <a:rect l="0" t="0" r="r" b="b"/>
              <a:pathLst>
                <a:path w="666" h="248">
                  <a:moveTo>
                    <a:pt x="647" y="0"/>
                  </a:moveTo>
                  <a:lnTo>
                    <a:pt x="666" y="75"/>
                  </a:lnTo>
                  <a:lnTo>
                    <a:pt x="20" y="248"/>
                  </a:lnTo>
                  <a:lnTo>
                    <a:pt x="0" y="174"/>
                  </a:lnTo>
                  <a:lnTo>
                    <a:pt x="6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106"/>
            <p:cNvSpPr>
              <a:spLocks/>
            </p:cNvSpPr>
            <p:nvPr/>
          </p:nvSpPr>
          <p:spPr bwMode="ltGray">
            <a:xfrm>
              <a:off x="1848" y="258"/>
              <a:ext cx="673" cy="192"/>
            </a:xfrm>
            <a:custGeom>
              <a:avLst/>
              <a:gdLst/>
              <a:ahLst/>
              <a:cxnLst>
                <a:cxn ang="0">
                  <a:pos x="659" y="0"/>
                </a:cxn>
                <a:cxn ang="0">
                  <a:pos x="673" y="76"/>
                </a:cxn>
                <a:cxn ang="0">
                  <a:pos x="14" y="192"/>
                </a:cxn>
                <a:cxn ang="0">
                  <a:pos x="0" y="116"/>
                </a:cxn>
                <a:cxn ang="0">
                  <a:pos x="659" y="0"/>
                </a:cxn>
              </a:cxnLst>
              <a:rect l="0" t="0" r="r" b="b"/>
              <a:pathLst>
                <a:path w="673" h="192">
                  <a:moveTo>
                    <a:pt x="659" y="0"/>
                  </a:moveTo>
                  <a:lnTo>
                    <a:pt x="673" y="76"/>
                  </a:lnTo>
                  <a:lnTo>
                    <a:pt x="14" y="192"/>
                  </a:lnTo>
                  <a:lnTo>
                    <a:pt x="0" y="116"/>
                  </a:lnTo>
                  <a:lnTo>
                    <a:pt x="6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107"/>
            <p:cNvSpPr>
              <a:spLocks/>
            </p:cNvSpPr>
            <p:nvPr/>
          </p:nvSpPr>
          <p:spPr bwMode="ltGray">
            <a:xfrm>
              <a:off x="1867" y="424"/>
              <a:ext cx="673" cy="136"/>
            </a:xfrm>
            <a:custGeom>
              <a:avLst/>
              <a:gdLst/>
              <a:ahLst/>
              <a:cxnLst>
                <a:cxn ang="0">
                  <a:pos x="666" y="0"/>
                </a:cxn>
                <a:cxn ang="0">
                  <a:pos x="673" y="78"/>
                </a:cxn>
                <a:cxn ang="0">
                  <a:pos x="6" y="136"/>
                </a:cxn>
                <a:cxn ang="0">
                  <a:pos x="0" y="59"/>
                </a:cxn>
                <a:cxn ang="0">
                  <a:pos x="666" y="0"/>
                </a:cxn>
              </a:cxnLst>
              <a:rect l="0" t="0" r="r" b="b"/>
              <a:pathLst>
                <a:path w="673" h="136">
                  <a:moveTo>
                    <a:pt x="666" y="0"/>
                  </a:moveTo>
                  <a:lnTo>
                    <a:pt x="673" y="78"/>
                  </a:lnTo>
                  <a:lnTo>
                    <a:pt x="6" y="136"/>
                  </a:lnTo>
                  <a:lnTo>
                    <a:pt x="0" y="59"/>
                  </a:lnTo>
                  <a:lnTo>
                    <a:pt x="6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Rectangle 108"/>
            <p:cNvSpPr>
              <a:spLocks noChangeArrowheads="1"/>
            </p:cNvSpPr>
            <p:nvPr/>
          </p:nvSpPr>
          <p:spPr bwMode="ltGray">
            <a:xfrm>
              <a:off x="1875" y="593"/>
              <a:ext cx="669" cy="77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ltGray">
            <a:xfrm>
              <a:off x="1867" y="703"/>
              <a:ext cx="673" cy="13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73" y="59"/>
                </a:cxn>
                <a:cxn ang="0">
                  <a:pos x="667" y="135"/>
                </a:cxn>
                <a:cxn ang="0">
                  <a:pos x="0" y="76"/>
                </a:cxn>
                <a:cxn ang="0">
                  <a:pos x="7" y="0"/>
                </a:cxn>
              </a:cxnLst>
              <a:rect l="0" t="0" r="r" b="b"/>
              <a:pathLst>
                <a:path w="673" h="135">
                  <a:moveTo>
                    <a:pt x="7" y="0"/>
                  </a:moveTo>
                  <a:lnTo>
                    <a:pt x="673" y="59"/>
                  </a:lnTo>
                  <a:lnTo>
                    <a:pt x="667" y="135"/>
                  </a:lnTo>
                  <a:lnTo>
                    <a:pt x="0" y="76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Freeform 110"/>
            <p:cNvSpPr>
              <a:spLocks/>
            </p:cNvSpPr>
            <p:nvPr/>
          </p:nvSpPr>
          <p:spPr bwMode="ltGray">
            <a:xfrm>
              <a:off x="1849" y="813"/>
              <a:ext cx="674" cy="19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4" y="116"/>
                </a:cxn>
                <a:cxn ang="0">
                  <a:pos x="660" y="192"/>
                </a:cxn>
                <a:cxn ang="0">
                  <a:pos x="0" y="75"/>
                </a:cxn>
                <a:cxn ang="0">
                  <a:pos x="14" y="0"/>
                </a:cxn>
              </a:cxnLst>
              <a:rect l="0" t="0" r="r" b="b"/>
              <a:pathLst>
                <a:path w="674" h="192">
                  <a:moveTo>
                    <a:pt x="14" y="0"/>
                  </a:moveTo>
                  <a:lnTo>
                    <a:pt x="674" y="116"/>
                  </a:lnTo>
                  <a:lnTo>
                    <a:pt x="660" y="192"/>
                  </a:lnTo>
                  <a:lnTo>
                    <a:pt x="0" y="75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ltGray">
            <a:xfrm>
              <a:off x="1822" y="921"/>
              <a:ext cx="667" cy="24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667" y="173"/>
                </a:cxn>
                <a:cxn ang="0">
                  <a:pos x="647" y="247"/>
                </a:cxn>
                <a:cxn ang="0">
                  <a:pos x="0" y="74"/>
                </a:cxn>
                <a:cxn ang="0">
                  <a:pos x="20" y="0"/>
                </a:cxn>
              </a:cxnLst>
              <a:rect l="0" t="0" r="r" b="b"/>
              <a:pathLst>
                <a:path w="667" h="247">
                  <a:moveTo>
                    <a:pt x="20" y="0"/>
                  </a:moveTo>
                  <a:lnTo>
                    <a:pt x="667" y="173"/>
                  </a:lnTo>
                  <a:lnTo>
                    <a:pt x="647" y="247"/>
                  </a:lnTo>
                  <a:lnTo>
                    <a:pt x="0" y="7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ltGray">
            <a:xfrm>
              <a:off x="1787" y="1027"/>
              <a:ext cx="655" cy="301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655" y="229"/>
                </a:cxn>
                <a:cxn ang="0">
                  <a:pos x="629" y="301"/>
                </a:cxn>
                <a:cxn ang="0">
                  <a:pos x="0" y="72"/>
                </a:cxn>
                <a:cxn ang="0">
                  <a:pos x="26" y="0"/>
                </a:cxn>
              </a:cxnLst>
              <a:rect l="0" t="0" r="r" b="b"/>
              <a:pathLst>
                <a:path w="655" h="301">
                  <a:moveTo>
                    <a:pt x="26" y="0"/>
                  </a:moveTo>
                  <a:lnTo>
                    <a:pt x="655" y="229"/>
                  </a:lnTo>
                  <a:lnTo>
                    <a:pt x="629" y="301"/>
                  </a:lnTo>
                  <a:lnTo>
                    <a:pt x="0" y="7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ltGray">
            <a:xfrm>
              <a:off x="1742" y="1130"/>
              <a:ext cx="639" cy="353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39" y="283"/>
                </a:cxn>
                <a:cxn ang="0">
                  <a:pos x="606" y="353"/>
                </a:cxn>
                <a:cxn ang="0">
                  <a:pos x="0" y="70"/>
                </a:cxn>
                <a:cxn ang="0">
                  <a:pos x="32" y="0"/>
                </a:cxn>
              </a:cxnLst>
              <a:rect l="0" t="0" r="r" b="b"/>
              <a:pathLst>
                <a:path w="639" h="353">
                  <a:moveTo>
                    <a:pt x="32" y="0"/>
                  </a:moveTo>
                  <a:lnTo>
                    <a:pt x="639" y="283"/>
                  </a:lnTo>
                  <a:lnTo>
                    <a:pt x="606" y="353"/>
                  </a:lnTo>
                  <a:lnTo>
                    <a:pt x="0" y="7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ltGray">
            <a:xfrm>
              <a:off x="1689" y="1230"/>
              <a:ext cx="617" cy="4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617" y="334"/>
                </a:cxn>
                <a:cxn ang="0">
                  <a:pos x="579" y="400"/>
                </a:cxn>
                <a:cxn ang="0">
                  <a:pos x="0" y="66"/>
                </a:cxn>
                <a:cxn ang="0">
                  <a:pos x="37" y="0"/>
                </a:cxn>
              </a:cxnLst>
              <a:rect l="0" t="0" r="r" b="b"/>
              <a:pathLst>
                <a:path w="617" h="400">
                  <a:moveTo>
                    <a:pt x="37" y="0"/>
                  </a:moveTo>
                  <a:lnTo>
                    <a:pt x="617" y="334"/>
                  </a:lnTo>
                  <a:lnTo>
                    <a:pt x="579" y="400"/>
                  </a:lnTo>
                  <a:lnTo>
                    <a:pt x="0" y="66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ltGray">
            <a:xfrm>
              <a:off x="1627" y="1325"/>
              <a:ext cx="592" cy="446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2" y="383"/>
                </a:cxn>
                <a:cxn ang="0">
                  <a:pos x="548" y="446"/>
                </a:cxn>
                <a:cxn ang="0">
                  <a:pos x="0" y="62"/>
                </a:cxn>
                <a:cxn ang="0">
                  <a:pos x="44" y="0"/>
                </a:cxn>
              </a:cxnLst>
              <a:rect l="0" t="0" r="r" b="b"/>
              <a:pathLst>
                <a:path w="592" h="446">
                  <a:moveTo>
                    <a:pt x="44" y="0"/>
                  </a:moveTo>
                  <a:lnTo>
                    <a:pt x="592" y="383"/>
                  </a:lnTo>
                  <a:lnTo>
                    <a:pt x="548" y="446"/>
                  </a:lnTo>
                  <a:lnTo>
                    <a:pt x="0" y="6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ltGray">
            <a:xfrm>
              <a:off x="1558" y="1414"/>
              <a:ext cx="562" cy="48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62" y="430"/>
                </a:cxn>
                <a:cxn ang="0">
                  <a:pos x="511" y="489"/>
                </a:cxn>
                <a:cxn ang="0">
                  <a:pos x="0" y="58"/>
                </a:cxn>
                <a:cxn ang="0">
                  <a:pos x="49" y="0"/>
                </a:cxn>
              </a:cxnLst>
              <a:rect l="0" t="0" r="r" b="b"/>
              <a:pathLst>
                <a:path w="562" h="489">
                  <a:moveTo>
                    <a:pt x="49" y="0"/>
                  </a:moveTo>
                  <a:lnTo>
                    <a:pt x="562" y="430"/>
                  </a:lnTo>
                  <a:lnTo>
                    <a:pt x="511" y="489"/>
                  </a:lnTo>
                  <a:lnTo>
                    <a:pt x="0" y="58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Freeform 117"/>
            <p:cNvSpPr>
              <a:spLocks/>
            </p:cNvSpPr>
            <p:nvPr/>
          </p:nvSpPr>
          <p:spPr bwMode="ltGray">
            <a:xfrm>
              <a:off x="1480" y="1498"/>
              <a:ext cx="529" cy="52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29" y="473"/>
                </a:cxn>
                <a:cxn ang="0">
                  <a:pos x="474" y="527"/>
                </a:cxn>
                <a:cxn ang="0">
                  <a:pos x="0" y="54"/>
                </a:cxn>
                <a:cxn ang="0">
                  <a:pos x="56" y="0"/>
                </a:cxn>
              </a:cxnLst>
              <a:rect l="0" t="0" r="r" b="b"/>
              <a:pathLst>
                <a:path w="529" h="527">
                  <a:moveTo>
                    <a:pt x="56" y="0"/>
                  </a:moveTo>
                  <a:lnTo>
                    <a:pt x="529" y="473"/>
                  </a:lnTo>
                  <a:lnTo>
                    <a:pt x="474" y="527"/>
                  </a:lnTo>
                  <a:lnTo>
                    <a:pt x="0" y="5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Freeform 118"/>
            <p:cNvSpPr>
              <a:spLocks/>
            </p:cNvSpPr>
            <p:nvPr/>
          </p:nvSpPr>
          <p:spPr bwMode="ltGray">
            <a:xfrm>
              <a:off x="1397" y="1574"/>
              <a:ext cx="490" cy="562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490" y="513"/>
                </a:cxn>
                <a:cxn ang="0">
                  <a:pos x="430" y="562"/>
                </a:cxn>
                <a:cxn ang="0">
                  <a:pos x="0" y="51"/>
                </a:cxn>
                <a:cxn ang="0">
                  <a:pos x="59" y="0"/>
                </a:cxn>
              </a:cxnLst>
              <a:rect l="0" t="0" r="r" b="b"/>
              <a:pathLst>
                <a:path w="490" h="562">
                  <a:moveTo>
                    <a:pt x="59" y="0"/>
                  </a:moveTo>
                  <a:lnTo>
                    <a:pt x="490" y="513"/>
                  </a:lnTo>
                  <a:lnTo>
                    <a:pt x="430" y="562"/>
                  </a:lnTo>
                  <a:lnTo>
                    <a:pt x="0" y="51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Freeform 119"/>
            <p:cNvSpPr>
              <a:spLocks/>
            </p:cNvSpPr>
            <p:nvPr/>
          </p:nvSpPr>
          <p:spPr bwMode="ltGray">
            <a:xfrm>
              <a:off x="1308" y="1644"/>
              <a:ext cx="446" cy="593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446" y="548"/>
                </a:cxn>
                <a:cxn ang="0">
                  <a:pos x="384" y="593"/>
                </a:cxn>
                <a:cxn ang="0">
                  <a:pos x="0" y="45"/>
                </a:cxn>
                <a:cxn ang="0">
                  <a:pos x="64" y="0"/>
                </a:cxn>
              </a:cxnLst>
              <a:rect l="0" t="0" r="r" b="b"/>
              <a:pathLst>
                <a:path w="446" h="593">
                  <a:moveTo>
                    <a:pt x="64" y="0"/>
                  </a:moveTo>
                  <a:lnTo>
                    <a:pt x="446" y="548"/>
                  </a:lnTo>
                  <a:lnTo>
                    <a:pt x="384" y="593"/>
                  </a:lnTo>
                  <a:lnTo>
                    <a:pt x="0" y="45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Freeform 120"/>
            <p:cNvSpPr>
              <a:spLocks/>
            </p:cNvSpPr>
            <p:nvPr/>
          </p:nvSpPr>
          <p:spPr bwMode="ltGray">
            <a:xfrm>
              <a:off x="1214" y="1707"/>
              <a:ext cx="401" cy="618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01" y="579"/>
                </a:cxn>
                <a:cxn ang="0">
                  <a:pos x="334" y="618"/>
                </a:cxn>
                <a:cxn ang="0">
                  <a:pos x="0" y="38"/>
                </a:cxn>
                <a:cxn ang="0">
                  <a:pos x="66" y="0"/>
                </a:cxn>
              </a:cxnLst>
              <a:rect l="0" t="0" r="r" b="b"/>
              <a:pathLst>
                <a:path w="401" h="618">
                  <a:moveTo>
                    <a:pt x="66" y="0"/>
                  </a:moveTo>
                  <a:lnTo>
                    <a:pt x="401" y="579"/>
                  </a:lnTo>
                  <a:lnTo>
                    <a:pt x="334" y="618"/>
                  </a:lnTo>
                  <a:lnTo>
                    <a:pt x="0" y="38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Freeform 121"/>
            <p:cNvSpPr>
              <a:spLocks/>
            </p:cNvSpPr>
            <p:nvPr/>
          </p:nvSpPr>
          <p:spPr bwMode="ltGray">
            <a:xfrm>
              <a:off x="1115" y="1760"/>
              <a:ext cx="353" cy="640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353" y="607"/>
                </a:cxn>
                <a:cxn ang="0">
                  <a:pos x="282" y="640"/>
                </a:cxn>
                <a:cxn ang="0">
                  <a:pos x="0" y="33"/>
                </a:cxn>
                <a:cxn ang="0">
                  <a:pos x="69" y="0"/>
                </a:cxn>
              </a:cxnLst>
              <a:rect l="0" t="0" r="r" b="b"/>
              <a:pathLst>
                <a:path w="353" h="640">
                  <a:moveTo>
                    <a:pt x="69" y="0"/>
                  </a:moveTo>
                  <a:lnTo>
                    <a:pt x="353" y="607"/>
                  </a:lnTo>
                  <a:lnTo>
                    <a:pt x="282" y="640"/>
                  </a:lnTo>
                  <a:lnTo>
                    <a:pt x="0" y="3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Freeform 122"/>
            <p:cNvSpPr>
              <a:spLocks/>
            </p:cNvSpPr>
            <p:nvPr/>
          </p:nvSpPr>
          <p:spPr bwMode="ltGray">
            <a:xfrm>
              <a:off x="1012" y="1806"/>
              <a:ext cx="301" cy="656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301" y="629"/>
                </a:cxn>
                <a:cxn ang="0">
                  <a:pos x="228" y="656"/>
                </a:cxn>
                <a:cxn ang="0">
                  <a:pos x="0" y="27"/>
                </a:cxn>
                <a:cxn ang="0">
                  <a:pos x="72" y="0"/>
                </a:cxn>
              </a:cxnLst>
              <a:rect l="0" t="0" r="r" b="b"/>
              <a:pathLst>
                <a:path w="301" h="656">
                  <a:moveTo>
                    <a:pt x="72" y="0"/>
                  </a:moveTo>
                  <a:lnTo>
                    <a:pt x="301" y="629"/>
                  </a:lnTo>
                  <a:lnTo>
                    <a:pt x="228" y="656"/>
                  </a:lnTo>
                  <a:lnTo>
                    <a:pt x="0" y="2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Freeform 123"/>
            <p:cNvSpPr>
              <a:spLocks/>
            </p:cNvSpPr>
            <p:nvPr/>
          </p:nvSpPr>
          <p:spPr bwMode="ltGray">
            <a:xfrm>
              <a:off x="906" y="1844"/>
              <a:ext cx="248" cy="666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248" y="646"/>
                </a:cxn>
                <a:cxn ang="0">
                  <a:pos x="173" y="666"/>
                </a:cxn>
                <a:cxn ang="0">
                  <a:pos x="0" y="18"/>
                </a:cxn>
                <a:cxn ang="0">
                  <a:pos x="74" y="0"/>
                </a:cxn>
              </a:cxnLst>
              <a:rect l="0" t="0" r="r" b="b"/>
              <a:pathLst>
                <a:path w="248" h="666">
                  <a:moveTo>
                    <a:pt x="74" y="0"/>
                  </a:moveTo>
                  <a:lnTo>
                    <a:pt x="248" y="646"/>
                  </a:lnTo>
                  <a:lnTo>
                    <a:pt x="173" y="666"/>
                  </a:lnTo>
                  <a:lnTo>
                    <a:pt x="0" y="18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Freeform 124"/>
            <p:cNvSpPr>
              <a:spLocks/>
            </p:cNvSpPr>
            <p:nvPr/>
          </p:nvSpPr>
          <p:spPr bwMode="ltGray">
            <a:xfrm>
              <a:off x="798" y="1870"/>
              <a:ext cx="192" cy="673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192" y="660"/>
                </a:cxn>
                <a:cxn ang="0">
                  <a:pos x="116" y="673"/>
                </a:cxn>
                <a:cxn ang="0">
                  <a:pos x="0" y="13"/>
                </a:cxn>
                <a:cxn ang="0">
                  <a:pos x="76" y="0"/>
                </a:cxn>
              </a:cxnLst>
              <a:rect l="0" t="0" r="r" b="b"/>
              <a:pathLst>
                <a:path w="192" h="673">
                  <a:moveTo>
                    <a:pt x="76" y="0"/>
                  </a:moveTo>
                  <a:lnTo>
                    <a:pt x="192" y="660"/>
                  </a:lnTo>
                  <a:lnTo>
                    <a:pt x="116" y="673"/>
                  </a:lnTo>
                  <a:lnTo>
                    <a:pt x="0" y="1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Freeform 125"/>
            <p:cNvSpPr>
              <a:spLocks/>
            </p:cNvSpPr>
            <p:nvPr/>
          </p:nvSpPr>
          <p:spPr bwMode="ltGray">
            <a:xfrm>
              <a:off x="688" y="1888"/>
              <a:ext cx="136" cy="67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36" y="667"/>
                </a:cxn>
                <a:cxn ang="0">
                  <a:pos x="58" y="673"/>
                </a:cxn>
                <a:cxn ang="0">
                  <a:pos x="0" y="7"/>
                </a:cxn>
                <a:cxn ang="0">
                  <a:pos x="77" y="0"/>
                </a:cxn>
              </a:cxnLst>
              <a:rect l="0" t="0" r="r" b="b"/>
              <a:pathLst>
                <a:path w="136" h="673">
                  <a:moveTo>
                    <a:pt x="77" y="0"/>
                  </a:moveTo>
                  <a:lnTo>
                    <a:pt x="136" y="667"/>
                  </a:lnTo>
                  <a:lnTo>
                    <a:pt x="58" y="673"/>
                  </a:lnTo>
                  <a:lnTo>
                    <a:pt x="0" y="7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Rectangle 126"/>
            <p:cNvSpPr>
              <a:spLocks noChangeArrowheads="1"/>
            </p:cNvSpPr>
            <p:nvPr/>
          </p:nvSpPr>
          <p:spPr bwMode="ltGray">
            <a:xfrm>
              <a:off x="578" y="1896"/>
              <a:ext cx="77" cy="67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Freeform 127"/>
            <p:cNvSpPr>
              <a:spLocks/>
            </p:cNvSpPr>
            <p:nvPr/>
          </p:nvSpPr>
          <p:spPr bwMode="ltGray">
            <a:xfrm>
              <a:off x="410" y="1889"/>
              <a:ext cx="135" cy="673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135" y="7"/>
                </a:cxn>
                <a:cxn ang="0">
                  <a:pos x="76" y="673"/>
                </a:cxn>
                <a:cxn ang="0">
                  <a:pos x="0" y="666"/>
                </a:cxn>
                <a:cxn ang="0">
                  <a:pos x="59" y="0"/>
                </a:cxn>
              </a:cxnLst>
              <a:rect l="0" t="0" r="r" b="b"/>
              <a:pathLst>
                <a:path w="135" h="673">
                  <a:moveTo>
                    <a:pt x="59" y="0"/>
                  </a:moveTo>
                  <a:lnTo>
                    <a:pt x="135" y="7"/>
                  </a:lnTo>
                  <a:lnTo>
                    <a:pt x="76" y="673"/>
                  </a:lnTo>
                  <a:lnTo>
                    <a:pt x="0" y="66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Freeform 128"/>
            <p:cNvSpPr>
              <a:spLocks/>
            </p:cNvSpPr>
            <p:nvPr/>
          </p:nvSpPr>
          <p:spPr bwMode="ltGray">
            <a:xfrm>
              <a:off x="243" y="1872"/>
              <a:ext cx="192" cy="672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92" y="13"/>
                </a:cxn>
                <a:cxn ang="0">
                  <a:pos x="76" y="672"/>
                </a:cxn>
                <a:cxn ang="0">
                  <a:pos x="0" y="659"/>
                </a:cxn>
                <a:cxn ang="0">
                  <a:pos x="117" y="0"/>
                </a:cxn>
              </a:cxnLst>
              <a:rect l="0" t="0" r="r" b="b"/>
              <a:pathLst>
                <a:path w="192" h="672">
                  <a:moveTo>
                    <a:pt x="117" y="0"/>
                  </a:moveTo>
                  <a:lnTo>
                    <a:pt x="192" y="13"/>
                  </a:lnTo>
                  <a:lnTo>
                    <a:pt x="76" y="672"/>
                  </a:lnTo>
                  <a:lnTo>
                    <a:pt x="0" y="659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Freeform 129"/>
            <p:cNvSpPr>
              <a:spLocks/>
            </p:cNvSpPr>
            <p:nvPr/>
          </p:nvSpPr>
          <p:spPr bwMode="ltGray">
            <a:xfrm>
              <a:off x="80" y="1845"/>
              <a:ext cx="247" cy="666"/>
            </a:xfrm>
            <a:custGeom>
              <a:avLst/>
              <a:gdLst/>
              <a:ahLst/>
              <a:cxnLst>
                <a:cxn ang="0">
                  <a:pos x="172" y="0"/>
                </a:cxn>
                <a:cxn ang="0">
                  <a:pos x="247" y="20"/>
                </a:cxn>
                <a:cxn ang="0">
                  <a:pos x="74" y="666"/>
                </a:cxn>
                <a:cxn ang="0">
                  <a:pos x="0" y="646"/>
                </a:cxn>
                <a:cxn ang="0">
                  <a:pos x="172" y="0"/>
                </a:cxn>
              </a:cxnLst>
              <a:rect l="0" t="0" r="r" b="b"/>
              <a:pathLst>
                <a:path w="247" h="666">
                  <a:moveTo>
                    <a:pt x="172" y="0"/>
                  </a:moveTo>
                  <a:lnTo>
                    <a:pt x="247" y="20"/>
                  </a:lnTo>
                  <a:lnTo>
                    <a:pt x="74" y="666"/>
                  </a:lnTo>
                  <a:lnTo>
                    <a:pt x="0" y="646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Freeform 130"/>
            <p:cNvSpPr>
              <a:spLocks/>
            </p:cNvSpPr>
            <p:nvPr/>
          </p:nvSpPr>
          <p:spPr bwMode="ltGray">
            <a:xfrm>
              <a:off x="-80" y="1808"/>
              <a:ext cx="301" cy="656"/>
            </a:xfrm>
            <a:custGeom>
              <a:avLst/>
              <a:gdLst/>
              <a:ahLst/>
              <a:cxnLst>
                <a:cxn ang="0">
                  <a:pos x="229" y="0"/>
                </a:cxn>
                <a:cxn ang="0">
                  <a:pos x="301" y="27"/>
                </a:cxn>
                <a:cxn ang="0">
                  <a:pos x="72" y="656"/>
                </a:cxn>
                <a:cxn ang="0">
                  <a:pos x="0" y="629"/>
                </a:cxn>
                <a:cxn ang="0">
                  <a:pos x="229" y="0"/>
                </a:cxn>
              </a:cxnLst>
              <a:rect l="0" t="0" r="r" b="b"/>
              <a:pathLst>
                <a:path w="301" h="656">
                  <a:moveTo>
                    <a:pt x="229" y="0"/>
                  </a:moveTo>
                  <a:lnTo>
                    <a:pt x="301" y="27"/>
                  </a:lnTo>
                  <a:lnTo>
                    <a:pt x="72" y="656"/>
                  </a:lnTo>
                  <a:lnTo>
                    <a:pt x="0" y="629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ltGray">
            <a:xfrm>
              <a:off x="-42" y="1764"/>
              <a:ext cx="160" cy="377"/>
            </a:xfrm>
            <a:custGeom>
              <a:avLst/>
              <a:gdLst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70 w 353"/>
                <a:gd name="connsiteY2" fmla="*/ 639 h 639"/>
                <a:gd name="connsiteX3" fmla="*/ 0 w 353"/>
                <a:gd name="connsiteY3" fmla="*/ 606 h 639"/>
                <a:gd name="connsiteX4" fmla="*/ 193 w 353"/>
                <a:gd name="connsiteY4" fmla="*/ 193 h 639"/>
                <a:gd name="connsiteX5" fmla="*/ 283 w 353"/>
                <a:gd name="connsiteY5" fmla="*/ 0 h 639"/>
                <a:gd name="connsiteX0" fmla="*/ 283 w 353"/>
                <a:gd name="connsiteY0" fmla="*/ 0 h 639"/>
                <a:gd name="connsiteX1" fmla="*/ 353 w 353"/>
                <a:gd name="connsiteY1" fmla="*/ 33 h 639"/>
                <a:gd name="connsiteX2" fmla="*/ 193 w 353"/>
                <a:gd name="connsiteY2" fmla="*/ 377 h 639"/>
                <a:gd name="connsiteX3" fmla="*/ 70 w 353"/>
                <a:gd name="connsiteY3" fmla="*/ 639 h 639"/>
                <a:gd name="connsiteX4" fmla="*/ 0 w 353"/>
                <a:gd name="connsiteY4" fmla="*/ 606 h 639"/>
                <a:gd name="connsiteX5" fmla="*/ 193 w 353"/>
                <a:gd name="connsiteY5" fmla="*/ 193 h 639"/>
                <a:gd name="connsiteX6" fmla="*/ 283 w 353"/>
                <a:gd name="connsiteY6" fmla="*/ 0 h 639"/>
                <a:gd name="connsiteX0" fmla="*/ 283 w 353"/>
                <a:gd name="connsiteY0" fmla="*/ 0 h 606"/>
                <a:gd name="connsiteX1" fmla="*/ 353 w 353"/>
                <a:gd name="connsiteY1" fmla="*/ 33 h 606"/>
                <a:gd name="connsiteX2" fmla="*/ 193 w 353"/>
                <a:gd name="connsiteY2" fmla="*/ 377 h 606"/>
                <a:gd name="connsiteX3" fmla="*/ 0 w 353"/>
                <a:gd name="connsiteY3" fmla="*/ 606 h 606"/>
                <a:gd name="connsiteX4" fmla="*/ 193 w 353"/>
                <a:gd name="connsiteY4" fmla="*/ 193 h 606"/>
                <a:gd name="connsiteX5" fmla="*/ 283 w 353"/>
                <a:gd name="connsiteY5" fmla="*/ 0 h 606"/>
                <a:gd name="connsiteX0" fmla="*/ 90 w 160"/>
                <a:gd name="connsiteY0" fmla="*/ 0 h 377"/>
                <a:gd name="connsiteX1" fmla="*/ 160 w 160"/>
                <a:gd name="connsiteY1" fmla="*/ 33 h 377"/>
                <a:gd name="connsiteX2" fmla="*/ 0 w 160"/>
                <a:gd name="connsiteY2" fmla="*/ 377 h 377"/>
                <a:gd name="connsiteX3" fmla="*/ 0 w 160"/>
                <a:gd name="connsiteY3" fmla="*/ 193 h 377"/>
                <a:gd name="connsiteX4" fmla="*/ 90 w 160"/>
                <a:gd name="connsiteY4" fmla="*/ 0 h 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" h="377">
                  <a:moveTo>
                    <a:pt x="90" y="0"/>
                  </a:moveTo>
                  <a:lnTo>
                    <a:pt x="160" y="33"/>
                  </a:lnTo>
                  <a:cubicBezTo>
                    <a:pt x="107" y="148"/>
                    <a:pt x="53" y="262"/>
                    <a:pt x="0" y="377"/>
                  </a:cubicBezTo>
                  <a:lnTo>
                    <a:pt x="0" y="193"/>
                  </a:lnTo>
                  <a:cubicBezTo>
                    <a:pt x="30" y="129"/>
                    <a:pt x="60" y="64"/>
                    <a:pt x="9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Freeform 132"/>
            <p:cNvSpPr>
              <a:spLocks/>
            </p:cNvSpPr>
            <p:nvPr/>
          </p:nvSpPr>
          <p:spPr bwMode="ltGray">
            <a:xfrm>
              <a:off x="-42" y="1714"/>
              <a:ext cx="60" cy="136"/>
            </a:xfrm>
            <a:custGeom>
              <a:avLst/>
              <a:gdLst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66 w 400"/>
                <a:gd name="connsiteY2" fmla="*/ 714 h 714"/>
                <a:gd name="connsiteX3" fmla="*/ 0 w 400"/>
                <a:gd name="connsiteY3" fmla="*/ 676 h 714"/>
                <a:gd name="connsiteX4" fmla="*/ 334 w 400"/>
                <a:gd name="connsiteY4" fmla="*/ 96 h 714"/>
                <a:gd name="connsiteX5" fmla="*/ 341 w 400"/>
                <a:gd name="connsiteY5" fmla="*/ 100 h 714"/>
                <a:gd name="connsiteX0" fmla="*/ 334 w 400"/>
                <a:gd name="connsiteY0" fmla="*/ 96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7" fmla="*/ 334 w 400"/>
                <a:gd name="connsiteY7" fmla="*/ 96 h 714"/>
                <a:gd name="connsiteX0" fmla="*/ 341 w 400"/>
                <a:gd name="connsiteY0" fmla="*/ 100 h 714"/>
                <a:gd name="connsiteX1" fmla="*/ 400 w 400"/>
                <a:gd name="connsiteY1" fmla="*/ 135 h 714"/>
                <a:gd name="connsiteX2" fmla="*/ 340 w 400"/>
                <a:gd name="connsiteY2" fmla="*/ 236 h 714"/>
                <a:gd name="connsiteX3" fmla="*/ 66 w 400"/>
                <a:gd name="connsiteY3" fmla="*/ 714 h 714"/>
                <a:gd name="connsiteX4" fmla="*/ 0 w 400"/>
                <a:gd name="connsiteY4" fmla="*/ 676 h 714"/>
                <a:gd name="connsiteX5" fmla="*/ 334 w 400"/>
                <a:gd name="connsiteY5" fmla="*/ 96 h 714"/>
                <a:gd name="connsiteX6" fmla="*/ 341 w 400"/>
                <a:gd name="connsiteY6" fmla="*/ 100 h 7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341 w 400"/>
                <a:gd name="connsiteY0" fmla="*/ 0 h 614"/>
                <a:gd name="connsiteX1" fmla="*/ 400 w 400"/>
                <a:gd name="connsiteY1" fmla="*/ 35 h 614"/>
                <a:gd name="connsiteX2" fmla="*/ 340 w 400"/>
                <a:gd name="connsiteY2" fmla="*/ 136 h 614"/>
                <a:gd name="connsiteX3" fmla="*/ 66 w 400"/>
                <a:gd name="connsiteY3" fmla="*/ 614 h 614"/>
                <a:gd name="connsiteX4" fmla="*/ 0 w 400"/>
                <a:gd name="connsiteY4" fmla="*/ 576 h 614"/>
                <a:gd name="connsiteX5" fmla="*/ 341 w 400"/>
                <a:gd name="connsiteY5" fmla="*/ 0 h 614"/>
                <a:gd name="connsiteX0" fmla="*/ 275 w 334"/>
                <a:gd name="connsiteY0" fmla="*/ 0 h 614"/>
                <a:gd name="connsiteX1" fmla="*/ 334 w 334"/>
                <a:gd name="connsiteY1" fmla="*/ 35 h 614"/>
                <a:gd name="connsiteX2" fmla="*/ 274 w 334"/>
                <a:gd name="connsiteY2" fmla="*/ 136 h 614"/>
                <a:gd name="connsiteX3" fmla="*/ 0 w 334"/>
                <a:gd name="connsiteY3" fmla="*/ 614 h 614"/>
                <a:gd name="connsiteX4" fmla="*/ 275 w 334"/>
                <a:gd name="connsiteY4" fmla="*/ 0 h 614"/>
                <a:gd name="connsiteX0" fmla="*/ 1 w 60"/>
                <a:gd name="connsiteY0" fmla="*/ 0 h 136"/>
                <a:gd name="connsiteX1" fmla="*/ 60 w 60"/>
                <a:gd name="connsiteY1" fmla="*/ 35 h 136"/>
                <a:gd name="connsiteX2" fmla="*/ 0 w 60"/>
                <a:gd name="connsiteY2" fmla="*/ 136 h 136"/>
                <a:gd name="connsiteX3" fmla="*/ 1 w 60"/>
                <a:gd name="connsiteY3" fmla="*/ 0 h 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" h="136">
                  <a:moveTo>
                    <a:pt x="1" y="0"/>
                  </a:moveTo>
                  <a:lnTo>
                    <a:pt x="60" y="35"/>
                  </a:lnTo>
                  <a:cubicBezTo>
                    <a:pt x="40" y="69"/>
                    <a:pt x="20" y="102"/>
                    <a:pt x="0" y="136"/>
                  </a:cubicBezTo>
                  <a:cubicBezTo>
                    <a:pt x="0" y="91"/>
                    <a:pt x="1" y="45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16152" y="0"/>
            <a:ext cx="7470648" cy="987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188720"/>
            <a:ext cx="8229600" cy="4907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56" y="6364224"/>
            <a:ext cx="2185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BE4573E-F6AE-47E8-A5D7-4BCB2A2DFF86}" type="datetimeFigureOut">
              <a:rPr lang="en-US" smtClean="0">
                <a:solidFill>
                  <a:srgbClr val="000000"/>
                </a:solidFill>
              </a:rPr>
              <a:pPr/>
              <a:t>10/30/2014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70048" y="6364224"/>
            <a:ext cx="5312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4152" y="6364224"/>
            <a:ext cx="612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8683790-BC70-4AE4-8F29-A17DB58E18BB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19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cap="none" spc="0">
          <a:ln w="18415" cmpd="sng">
            <a:noFill/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 2" pitchFamily="18" charset="2"/>
        <a:buChar char="¤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>
            <a:lumMod val="60000"/>
            <a:lumOff val="40000"/>
          </a:schemeClr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4">
            <a:lumMod val="60000"/>
            <a:lumOff val="40000"/>
          </a:schemeClr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F5F0CDF-0344-4432-9DF3-9DA3773AF3B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30.10.2014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56A8D24-EF65-4221-9D00-438A04F5A85A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83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6.xml"/><Relationship Id="rId5" Type="http://schemas.microsoft.com/office/2007/relationships/hdphoto" Target="../media/hdphoto1.wdp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32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5.xml"/><Relationship Id="rId1" Type="http://schemas.openxmlformats.org/officeDocument/2006/relationships/audio" Target="file:///C:\Documents%20and%20Settings\Admin\&#1056;&#1072;&#1073;&#1086;&#1095;&#1080;&#1081;%20&#1089;&#1090;&#1086;&#1083;\&#1055;&#1086;&#1083;&#1080;&#1090;&#1086;&#1074;&#1072;%20&#1057;.&#1042;.%20&#1055;&#1086;&#1076;&#1075;&#1088;&#1091;&#1087;&#1087;&#1072;%20&#1072;&#1079;&#1086;&#1090;&#1072;.%20&#1048;&#1075;&#1088;&#1072;\bach_shutka.mp3" TargetMode="External"/><Relationship Id="rId6" Type="http://schemas.openxmlformats.org/officeDocument/2006/relationships/image" Target="../media/image34.png"/><Relationship Id="rId5" Type="http://schemas.openxmlformats.org/officeDocument/2006/relationships/image" Target="../media/image40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16.xml"/><Relationship Id="rId7" Type="http://schemas.openxmlformats.org/officeDocument/2006/relationships/slide" Target="slide2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46.xml"/><Relationship Id="rId6" Type="http://schemas.openxmlformats.org/officeDocument/2006/relationships/slide" Target="slide18.xml"/><Relationship Id="rId5" Type="http://schemas.openxmlformats.org/officeDocument/2006/relationships/slide" Target="slide19.xml"/><Relationship Id="rId10" Type="http://schemas.openxmlformats.org/officeDocument/2006/relationships/image" Target="../media/image8.png"/><Relationship Id="rId4" Type="http://schemas.openxmlformats.org/officeDocument/2006/relationships/slide" Target="slide17.xml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4.png"/><Relationship Id="rId5" Type="http://schemas.openxmlformats.org/officeDocument/2006/relationships/image" Target="../media/image8.png"/><Relationship Id="rId4" Type="http://schemas.openxmlformats.org/officeDocument/2006/relationships/image" Target="../media/image5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8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8.png"/><Relationship Id="rId4" Type="http://schemas.openxmlformats.org/officeDocument/2006/relationships/image" Target="../media/image6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wmf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77" y="188640"/>
            <a:ext cx="8156823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1680" y="1124743"/>
            <a:ext cx="7272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Интегрированное занятие </a:t>
            </a:r>
            <a:b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«Подгруппа азота» </a:t>
            </a: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элективного </a:t>
            </a: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курса </a:t>
            </a:r>
            <a:b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«Биогенные элементы нашей жизни»  </a:t>
            </a:r>
            <a:b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92488" y="4725144"/>
            <a:ext cx="4572000" cy="145167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449263" fontAlgn="base">
              <a:spcBef>
                <a:spcPts val="500"/>
              </a:spcBef>
              <a:spcAft>
                <a:spcPct val="0"/>
              </a:spcAft>
              <a:buClr>
                <a:srgbClr val="31B6FD"/>
              </a:buClr>
              <a:buSzPct val="100000"/>
            </a:pPr>
            <a:r>
              <a:rPr lang="en-GB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Автор</a:t>
            </a:r>
            <a:r>
              <a:rPr lang="en-GB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Иванова Татьяна Васильевна  </a:t>
            </a:r>
            <a:r>
              <a:rPr lang="en-GB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учитель</a:t>
            </a:r>
            <a:r>
              <a:rPr lang="en-GB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химии</a:t>
            </a:r>
            <a:r>
              <a:rPr lang="en-GB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МБОУ СОШ №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lvl="0" defTabSz="449263" fontAlgn="base">
              <a:spcBef>
                <a:spcPts val="500"/>
              </a:spcBef>
              <a:spcAft>
                <a:spcPct val="0"/>
              </a:spcAft>
              <a:buClr>
                <a:srgbClr val="31B6FD"/>
              </a:buClr>
              <a:buSzPct val="100000"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город</a:t>
            </a:r>
            <a:r>
              <a:rPr lang="en-GB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Батайск</a:t>
            </a:r>
            <a:endParaRPr lang="en-GB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449263" fontAlgn="base">
              <a:spcBef>
                <a:spcPts val="500"/>
              </a:spcBef>
              <a:spcAft>
                <a:spcPct val="0"/>
              </a:spcAft>
              <a:buClr>
                <a:srgbClr val="31B6FD"/>
              </a:buClr>
              <a:buSzPct val="100000"/>
            </a:pPr>
            <a:r>
              <a:rPr lang="en-GB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Ростовской</a:t>
            </a:r>
            <a:r>
              <a:rPr lang="en-GB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обл</a:t>
            </a:r>
            <a:r>
              <a:rPr lang="ru-RU" sz="20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асти</a:t>
            </a:r>
            <a:endParaRPr lang="en-GB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53961"/>
            <a:ext cx="1296144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Логотип 2 школ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322" y="5715016"/>
            <a:ext cx="1142984" cy="114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9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07904" y="19390"/>
            <a:ext cx="547008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74837" lvl="4" fontAlgn="base">
              <a:spcBef>
                <a:spcPct val="20000"/>
              </a:spcBef>
              <a:spcAft>
                <a:spcPts val="300"/>
              </a:spcAft>
              <a:buClr>
                <a:srgbClr val="78697B"/>
              </a:buClr>
              <a:buSzPct val="130000"/>
              <a:defRPr/>
            </a:pPr>
            <a:r>
              <a:rPr lang="ru-RU" sz="2400" dirty="0">
                <a:solidFill>
                  <a:srgbClr val="404040"/>
                </a:solidFill>
                <a:latin typeface="Trebuchet MS"/>
              </a:rPr>
              <a:t>Скажи мне - и я забуду</a:t>
            </a:r>
            <a:br>
              <a:rPr lang="ru-RU" sz="2400" dirty="0">
                <a:solidFill>
                  <a:srgbClr val="404040"/>
                </a:solidFill>
                <a:latin typeface="Trebuchet MS"/>
              </a:rPr>
            </a:br>
            <a:r>
              <a:rPr lang="ru-RU" sz="2400" dirty="0">
                <a:solidFill>
                  <a:srgbClr val="404040"/>
                </a:solidFill>
                <a:latin typeface="Trebuchet MS"/>
              </a:rPr>
              <a:t/>
            </a:r>
            <a:br>
              <a:rPr lang="ru-RU" sz="2400" dirty="0">
                <a:solidFill>
                  <a:srgbClr val="404040"/>
                </a:solidFill>
                <a:latin typeface="Trebuchet MS"/>
              </a:rPr>
            </a:br>
            <a:r>
              <a:rPr lang="ru-RU" sz="2400" dirty="0">
                <a:solidFill>
                  <a:srgbClr val="404040"/>
                </a:solidFill>
                <a:latin typeface="Trebuchet MS"/>
              </a:rPr>
              <a:t>покажи мне – и я запомню</a:t>
            </a:r>
            <a:br>
              <a:rPr lang="ru-RU" sz="2400" dirty="0">
                <a:solidFill>
                  <a:srgbClr val="404040"/>
                </a:solidFill>
                <a:latin typeface="Trebuchet MS"/>
              </a:rPr>
            </a:br>
            <a:r>
              <a:rPr lang="ru-RU" sz="2400" dirty="0">
                <a:solidFill>
                  <a:srgbClr val="404040"/>
                </a:solidFill>
                <a:latin typeface="Trebuchet MS"/>
              </a:rPr>
              <a:t/>
            </a:r>
            <a:br>
              <a:rPr lang="ru-RU" sz="2400" dirty="0">
                <a:solidFill>
                  <a:srgbClr val="404040"/>
                </a:solidFill>
                <a:latin typeface="Trebuchet MS"/>
              </a:rPr>
            </a:br>
            <a:r>
              <a:rPr lang="ru-RU" sz="2400" dirty="0">
                <a:solidFill>
                  <a:srgbClr val="404040"/>
                </a:solidFill>
                <a:latin typeface="Trebuchet MS"/>
              </a:rPr>
              <a:t>вовлеки меня в процесс - и я пойду</a:t>
            </a:r>
            <a:br>
              <a:rPr lang="ru-RU" sz="2400" dirty="0">
                <a:solidFill>
                  <a:srgbClr val="404040"/>
                </a:solidFill>
                <a:latin typeface="Trebuchet MS"/>
              </a:rPr>
            </a:br>
            <a:r>
              <a:rPr lang="ru-RU" sz="2400" dirty="0">
                <a:solidFill>
                  <a:srgbClr val="404040"/>
                </a:solidFill>
                <a:latin typeface="Trebuchet MS"/>
              </a:rPr>
              <a:t/>
            </a:r>
            <a:br>
              <a:rPr lang="ru-RU" sz="2400" dirty="0">
                <a:solidFill>
                  <a:srgbClr val="404040"/>
                </a:solidFill>
                <a:latin typeface="Trebuchet MS"/>
              </a:rPr>
            </a:br>
            <a:r>
              <a:rPr lang="ru-RU" sz="2400" dirty="0">
                <a:solidFill>
                  <a:srgbClr val="404040"/>
                </a:solidFill>
                <a:latin typeface="Trebuchet MS"/>
              </a:rPr>
              <a:t>отойди – и я буду действовать.</a:t>
            </a:r>
            <a:br>
              <a:rPr lang="ru-RU" sz="2400" dirty="0">
                <a:solidFill>
                  <a:srgbClr val="404040"/>
                </a:solidFill>
                <a:latin typeface="Trebuchet MS"/>
              </a:rPr>
            </a:br>
            <a:r>
              <a:rPr lang="ru-RU" sz="2400" dirty="0">
                <a:solidFill>
                  <a:srgbClr val="404040"/>
                </a:solidFill>
                <a:latin typeface="Trebuchet MS"/>
              </a:rPr>
              <a:t/>
            </a:r>
            <a:br>
              <a:rPr lang="ru-RU" sz="2400" dirty="0">
                <a:solidFill>
                  <a:srgbClr val="404040"/>
                </a:solidFill>
                <a:latin typeface="Trebuchet MS"/>
              </a:rPr>
            </a:br>
            <a:r>
              <a:rPr lang="ru-RU" sz="2400" dirty="0">
                <a:solidFill>
                  <a:srgbClr val="404040"/>
                </a:solidFill>
                <a:latin typeface="Trebuchet MS"/>
              </a:rPr>
              <a:t>                                                            Конфуций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0"/>
            <a:ext cx="864095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таня\Desktop\8в фото\DCIM\102___02\IMG_00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3" y="2204864"/>
            <a:ext cx="4527829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Логотип 2 школ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203" y="62345"/>
            <a:ext cx="1142984" cy="114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5" y="1268760"/>
            <a:ext cx="3888432" cy="5112568"/>
          </a:xfrm>
        </p:spPr>
        <p:txBody>
          <a:bodyPr/>
          <a:lstStyle/>
          <a:p>
            <a:pPr marL="320040" indent="-320040" algn="l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1600" dirty="0"/>
              <a:t>Существует много приемов воздействия на эмоциональную сферу обучающихся </a:t>
            </a:r>
            <a:r>
              <a:rPr lang="ru-RU" sz="3200" dirty="0">
                <a:solidFill>
                  <a:srgbClr val="FF0000"/>
                </a:solidFill>
              </a:rPr>
              <a:t>НО! </a:t>
            </a:r>
            <a:r>
              <a:rPr lang="ru-RU" sz="1600" dirty="0"/>
              <a:t>есть три универсальные познавательные эмоции, которые возникают у любого человека, когда он сталкивается с противоречием при овладении новым материалом: </a:t>
            </a:r>
            <a:r>
              <a:rPr lang="ru-RU" sz="3200" dirty="0" smtClean="0">
                <a:solidFill>
                  <a:srgbClr val="FF0000"/>
                </a:solidFill>
              </a:rPr>
              <a:t>удивление, </a:t>
            </a:r>
            <a:r>
              <a:rPr lang="ru-RU" sz="3200" dirty="0">
                <a:solidFill>
                  <a:srgbClr val="FF0000"/>
                </a:solidFill>
              </a:rPr>
              <a:t>недоумение</a:t>
            </a:r>
            <a:r>
              <a:rPr lang="ru-RU" sz="3200" dirty="0" smtClean="0">
                <a:solidFill>
                  <a:srgbClr val="FF0000"/>
                </a:solidFill>
              </a:rPr>
              <a:t>,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восхищение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8195" name="Объект 2"/>
          <p:cNvSpPr>
            <a:spLocks noGrp="1"/>
          </p:cNvSpPr>
          <p:nvPr>
            <p:ph sz="quarter" idx="13"/>
          </p:nvPr>
        </p:nvSpPr>
        <p:spPr>
          <a:xfrm>
            <a:off x="0" y="765175"/>
            <a:ext cx="4932363" cy="3441700"/>
          </a:xfrm>
        </p:spPr>
        <p:txBody>
          <a:bodyPr/>
          <a:lstStyle/>
          <a:p>
            <a:pPr marL="46037" indent="0" algn="ctr" eaLnBrk="1" hangingPunct="1">
              <a:buFont typeface="Georgia" pitchFamily="18" charset="0"/>
              <a:buNone/>
              <a:defRPr/>
            </a:pPr>
            <a:r>
              <a:rPr lang="ru-RU" sz="3200" dirty="0" smtClean="0"/>
              <a:t>Если нет желания учиться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53250" name="Picture 2" descr="http://ts1.mm.bing.net/th?&amp;id=HN.608017273155685733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3347864" cy="2377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3252" name="Picture 4" descr="http://ts1.mm.bing.net/th?&amp;id=HN.608028989826206256&amp;w=300&amp;h=300&amp;c=0&amp;pid=1.9&amp;rs=0&amp;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291298"/>
            <a:ext cx="3024336" cy="26574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8" name="Picture 8" descr="http://ts1.mm.bing.net/th?&amp;id=HN.608015915941954471&amp;w=300&amp;h=300&amp;c=0&amp;pid=1.9&amp;rs=0&amp;p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81525"/>
            <a:ext cx="2124075" cy="22717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0" descr="http://ts1.mm.bing.net/th?&amp;id=HN.608009026815590672&amp;w=300&amp;h=300&amp;c=0&amp;pid=1.9&amp;rs=0&amp;p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88640"/>
            <a:ext cx="1395710" cy="2093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9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10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</a:t>
              </a:r>
              <a:r>
                <a:rPr kumimoji="0" lang="ru-RU" sz="1400" b="0" i="1" u="none" strike="noStrike" kern="0" cap="none" spc="0" normalizeH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475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793875" y="6958013"/>
            <a:ext cx="6511925" cy="4318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 smtClean="0"/>
          </a:p>
        </p:txBody>
      </p:sp>
      <p:sp>
        <p:nvSpPr>
          <p:cNvPr id="11267" name="Содержимое 2"/>
          <p:cNvSpPr>
            <a:spLocks noGrp="1"/>
          </p:cNvSpPr>
          <p:nvPr>
            <p:ph sz="quarter" idx="13"/>
          </p:nvPr>
        </p:nvSpPr>
        <p:spPr>
          <a:xfrm>
            <a:off x="4716463" y="731838"/>
            <a:ext cx="4103687" cy="5721350"/>
          </a:xfrm>
        </p:spPr>
        <p:txBody>
          <a:bodyPr/>
          <a:lstStyle/>
          <a:p>
            <a:pPr marL="46037" indent="0" eaLnBrk="1" hangingPunct="1">
              <a:buNone/>
            </a:pPr>
            <a:r>
              <a:rPr lang="ru-RU" dirty="0" smtClean="0"/>
              <a:t>«Если ученик в школе не научился сам ничего творить, то и в жизни он всегда будет только подражать, копировать, так как мало таких, которые бы, научившись копировать, умели сделать самостоятельное приложение этих сведений»                          </a:t>
            </a:r>
          </a:p>
          <a:p>
            <a:pPr eaLnBrk="1" hangingPunct="1">
              <a:buFontTx/>
              <a:buNone/>
            </a:pPr>
            <a:r>
              <a:rPr lang="ru-RU" dirty="0" smtClean="0"/>
              <a:t>                                       </a:t>
            </a:r>
            <a:r>
              <a:rPr lang="ru-RU" dirty="0" err="1" smtClean="0"/>
              <a:t>Л.Н.Толстой</a:t>
            </a:r>
            <a:endParaRPr lang="ru-RU" dirty="0" smtClean="0"/>
          </a:p>
        </p:txBody>
      </p:sp>
      <p:pic>
        <p:nvPicPr>
          <p:cNvPr id="16389" name="Picture 5" descr="http://ts1.mm.bing.net/th?&amp;id=HN.608039327812551857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" y="4491211"/>
            <a:ext cx="3556000" cy="23706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http://ts1.mm.bing.net/th?&amp;id=HN.607994320849735571&amp;w=300&amp;h=300&amp;c=0&amp;pid=1.9&amp;rs=0&amp;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623" y="2237656"/>
            <a:ext cx="3136987" cy="24154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5" name="Picture 11" descr="http://ts1.mm.bing.net/th?&amp;id=HN.608053406715675272&amp;w=300&amp;h=300&amp;c=0&amp;pid=1.9&amp;rs=0&amp;p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4651"/>
            <a:ext cx="3312368" cy="22082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8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9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</a:t>
              </a:r>
              <a:r>
                <a:rPr kumimoji="0" lang="ru-RU" sz="1400" b="0" i="1" u="none" strike="noStrike" kern="0" cap="none" spc="0" normalizeH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  <p:pic>
        <p:nvPicPr>
          <p:cNvPr id="12" name="Рисунок 11" descr="Логотип 2 школ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6042" y="5676544"/>
            <a:ext cx="1142984" cy="114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6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Багетная рамка 27"/>
          <p:cNvSpPr/>
          <p:nvPr/>
        </p:nvSpPr>
        <p:spPr>
          <a:xfrm>
            <a:off x="508254" y="1613673"/>
            <a:ext cx="8522426" cy="4983679"/>
          </a:xfrm>
          <a:prstGeom prst="bevel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0"/>
          </a:gradFill>
          <a:ln w="19050">
            <a:solidFill>
              <a:schemeClr val="accent6">
                <a:lumMod val="75000"/>
              </a:schemeClr>
            </a:solidFill>
            <a:prstDash val="sysDash"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06" name="Выноска со стрелкой вверх 105"/>
          <p:cNvSpPr/>
          <p:nvPr/>
        </p:nvSpPr>
        <p:spPr>
          <a:xfrm rot="10800000">
            <a:off x="539552" y="4545402"/>
            <a:ext cx="8424937" cy="792088"/>
          </a:xfrm>
          <a:prstGeom prst="upArrowCallout">
            <a:avLst>
              <a:gd name="adj1" fmla="val 23802"/>
              <a:gd name="adj2" fmla="val 25000"/>
              <a:gd name="adj3" fmla="val 25000"/>
              <a:gd name="adj4" fmla="val 64977"/>
            </a:avLst>
          </a:prstGeom>
          <a:solidFill>
            <a:schemeClr val="tx2">
              <a:lumMod val="50000"/>
            </a:schemeClr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5" name="Группа 9"/>
          <p:cNvGrpSpPr/>
          <p:nvPr/>
        </p:nvGrpSpPr>
        <p:grpSpPr>
          <a:xfrm>
            <a:off x="1691680" y="45905"/>
            <a:ext cx="7174612" cy="1124744"/>
            <a:chOff x="-1928858" y="571479"/>
            <a:chExt cx="8858280" cy="1452649"/>
          </a:xfrm>
          <a:solidFill>
            <a:srgbClr val="00B050"/>
          </a:solidFill>
        </p:grpSpPr>
        <p:sp>
          <p:nvSpPr>
            <p:cNvPr id="16" name="Oval 9"/>
            <p:cNvSpPr>
              <a:spLocks noChangeArrowheads="1" noChangeShapeType="1"/>
            </p:cNvSpPr>
            <p:nvPr/>
          </p:nvSpPr>
          <p:spPr bwMode="auto">
            <a:xfrm rot="10800000">
              <a:off x="-1349488" y="571479"/>
              <a:ext cx="8278910" cy="1452649"/>
            </a:xfrm>
            <a:prstGeom prst="ellipse">
              <a:avLst/>
            </a:prstGeom>
            <a:grpFill/>
            <a:ln w="0" algn="in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7" name="Oval 8"/>
            <p:cNvSpPr>
              <a:spLocks noChangeArrowheads="1" noChangeShapeType="1"/>
            </p:cNvSpPr>
            <p:nvPr/>
          </p:nvSpPr>
          <p:spPr bwMode="auto">
            <a:xfrm rot="10800000">
              <a:off x="-1928858" y="753034"/>
              <a:ext cx="7572428" cy="1271065"/>
            </a:xfrm>
            <a:prstGeom prst="ellipse">
              <a:avLst/>
            </a:prstGeom>
            <a:solidFill>
              <a:schemeClr val="bg1"/>
            </a:solidFill>
            <a:ln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Группа 4"/>
          <p:cNvGrpSpPr>
            <a:grpSpLocks/>
          </p:cNvGrpSpPr>
          <p:nvPr/>
        </p:nvGrpSpPr>
        <p:grpSpPr bwMode="auto">
          <a:xfrm>
            <a:off x="0" y="-217950"/>
            <a:ext cx="508254" cy="7075951"/>
            <a:chOff x="0" y="519082"/>
            <a:chExt cx="508220" cy="6338942"/>
          </a:xfrm>
        </p:grpSpPr>
        <p:grpSp>
          <p:nvGrpSpPr>
            <p:cNvPr id="23" name="Группа 98"/>
            <p:cNvGrpSpPr>
              <a:grpSpLocks/>
            </p:cNvGrpSpPr>
            <p:nvPr/>
          </p:nvGrpSpPr>
          <p:grpSpPr bwMode="auto">
            <a:xfrm>
              <a:off x="0" y="519082"/>
              <a:ext cx="508220" cy="6338918"/>
              <a:chOff x="0" y="519106"/>
              <a:chExt cx="508220" cy="6338918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79624" y="519106"/>
                <a:ext cx="428596" cy="4071966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>
                <a:defRPr/>
              </a:pPr>
              <a:r>
                <a:rPr lang="ru-RU" sz="1400" b="1" i="1" dirty="0">
                  <a:solidFill>
                    <a:srgbClr val="006600"/>
                  </a:solidFill>
                  <a:cs typeface="Arial" charset="0"/>
                </a:rPr>
                <a:t>          </a:t>
              </a:r>
              <a:r>
                <a:rPr lang="ru-RU" sz="1400" b="1" i="1" dirty="0" err="1">
                  <a:solidFill>
                    <a:srgbClr val="006600"/>
                  </a:solidFill>
                  <a:cs typeface="Arial" charset="0"/>
                </a:rPr>
                <a:t>г.Батайск</a:t>
              </a:r>
              <a:r>
                <a:rPr lang="ru-RU" sz="1400" b="1" i="1" dirty="0">
                  <a:solidFill>
                    <a:srgbClr val="FF3300"/>
                  </a:solidFill>
                  <a:cs typeface="Arial" charset="0"/>
                </a:rPr>
                <a:t>                       </a:t>
              </a:r>
              <a:r>
                <a:rPr lang="ru-RU" sz="1400" i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cs typeface="Arial" charset="0"/>
                </a:rPr>
                <a:t>МБОУ СОШ №2</a:t>
              </a:r>
              <a:endParaRPr lang="ru-RU" sz="1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charset="0"/>
              </a:endParaRPr>
            </a:p>
          </p:txBody>
        </p:sp>
      </p:grpSp>
      <p:sp>
        <p:nvSpPr>
          <p:cNvPr id="13" name="Блок-схема: память с прямым доступом 12"/>
          <p:cNvSpPr/>
          <p:nvPr/>
        </p:nvSpPr>
        <p:spPr>
          <a:xfrm>
            <a:off x="584260" y="2138840"/>
            <a:ext cx="1052003" cy="3018351"/>
          </a:xfrm>
          <a:prstGeom prst="flowChartMagneticDrum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научиться познавать</a:t>
            </a:r>
            <a:endParaRPr lang="ru-RU" sz="2000" b="1" dirty="0">
              <a:solidFill>
                <a:srgbClr val="FFFFFF"/>
              </a:solidFill>
            </a:endParaRPr>
          </a:p>
        </p:txBody>
      </p:sp>
      <p:sp>
        <p:nvSpPr>
          <p:cNvPr id="103" name="Блок-схема: память с прямым доступом 102"/>
          <p:cNvSpPr/>
          <p:nvPr/>
        </p:nvSpPr>
        <p:spPr>
          <a:xfrm>
            <a:off x="1691679" y="2138839"/>
            <a:ext cx="1052003" cy="3018350"/>
          </a:xfrm>
          <a:prstGeom prst="flowChartMagneticDrum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научиться делать</a:t>
            </a:r>
            <a:endParaRPr lang="ru-RU" sz="2000" b="1" dirty="0">
              <a:solidFill>
                <a:srgbClr val="FFFFFF"/>
              </a:solidFill>
            </a:endParaRPr>
          </a:p>
        </p:txBody>
      </p:sp>
      <p:sp>
        <p:nvSpPr>
          <p:cNvPr id="104" name="Блок-схема: память с прямым доступом 103"/>
          <p:cNvSpPr/>
          <p:nvPr/>
        </p:nvSpPr>
        <p:spPr>
          <a:xfrm>
            <a:off x="7298836" y="2147676"/>
            <a:ext cx="1052003" cy="3019847"/>
          </a:xfrm>
          <a:prstGeom prst="flowChartMagneticDrum">
            <a:avLst/>
          </a:prstGeom>
          <a:solidFill>
            <a:srgbClr val="4A8642"/>
          </a:solidFill>
          <a:ln>
            <a:solidFill>
              <a:srgbClr val="00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научиться жить вместе</a:t>
            </a:r>
            <a:endParaRPr lang="ru-RU" sz="2000" b="1" dirty="0">
              <a:solidFill>
                <a:srgbClr val="FFFFFF"/>
              </a:solidFill>
            </a:endParaRPr>
          </a:p>
        </p:txBody>
      </p:sp>
      <p:sp>
        <p:nvSpPr>
          <p:cNvPr id="105" name="Блок-схема: память с прямым доступом 104"/>
          <p:cNvSpPr/>
          <p:nvPr/>
        </p:nvSpPr>
        <p:spPr>
          <a:xfrm>
            <a:off x="8091313" y="2138839"/>
            <a:ext cx="946398" cy="3028683"/>
          </a:xfrm>
          <a:prstGeom prst="flowChartMagneticDrum">
            <a:avLst/>
          </a:prstGeom>
          <a:solidFill>
            <a:srgbClr val="4A8642"/>
          </a:solidFill>
          <a:ln>
            <a:solidFill>
              <a:srgbClr val="00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FF"/>
                </a:solidFill>
                <a:latin typeface="Arial" charset="0"/>
                <a:cs typeface="Arial" charset="0"/>
              </a:rPr>
              <a:t>научиться жить</a:t>
            </a:r>
          </a:p>
        </p:txBody>
      </p:sp>
      <p:sp>
        <p:nvSpPr>
          <p:cNvPr id="14" name="Выноска со стрелкой вверх 13"/>
          <p:cNvSpPr/>
          <p:nvPr/>
        </p:nvSpPr>
        <p:spPr>
          <a:xfrm>
            <a:off x="545790" y="5337491"/>
            <a:ext cx="8424936" cy="792088"/>
          </a:xfrm>
          <a:prstGeom prst="upArrowCallout">
            <a:avLst>
              <a:gd name="adj1" fmla="val 23802"/>
              <a:gd name="adj2" fmla="val 25000"/>
              <a:gd name="adj3" fmla="val 25000"/>
              <a:gd name="adj4" fmla="val 64977"/>
            </a:avLst>
          </a:prstGeom>
          <a:solidFill>
            <a:schemeClr val="tx2">
              <a:lumMod val="50000"/>
            </a:schemeClr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FF"/>
                </a:solidFill>
              </a:rPr>
              <a:t>технологии</a:t>
            </a:r>
            <a:endParaRPr lang="ru-RU" sz="2800" b="1" dirty="0">
              <a:solidFill>
                <a:srgbClr val="FFFFFF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824834" y="2348880"/>
            <a:ext cx="2160240" cy="744748"/>
          </a:xfrm>
          <a:prstGeom prst="roundRect">
            <a:avLst>
              <a:gd name="adj" fmla="val 26589"/>
            </a:avLst>
          </a:prstGeom>
          <a:solidFill>
            <a:srgbClr val="EC752C"/>
          </a:solidFill>
          <a:ln>
            <a:solidFill>
              <a:srgbClr val="C4561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ИССЛЕДОВАТЕЛЬСКАЯ</a:t>
            </a: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2824834" y="4105512"/>
            <a:ext cx="2395238" cy="1051677"/>
          </a:xfrm>
          <a:prstGeom prst="roundRect">
            <a:avLst>
              <a:gd name="adj" fmla="val 26589"/>
            </a:avLst>
          </a:prstGeom>
          <a:solidFill>
            <a:srgbClr val="EC752C"/>
          </a:solidFill>
          <a:ln>
            <a:solidFill>
              <a:srgbClr val="C4561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ПСИХОЛОГИЧЕСКАЯ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самоопределенческая</a:t>
            </a:r>
            <a:endParaRPr lang="ru-RU" sz="1600" b="1" dirty="0">
              <a:solidFill>
                <a:srgbClr val="FFFFFF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5076056" y="4221565"/>
            <a:ext cx="2160240" cy="744748"/>
          </a:xfrm>
          <a:prstGeom prst="roundRect">
            <a:avLst>
              <a:gd name="adj" fmla="val 26589"/>
            </a:avLst>
          </a:prstGeom>
          <a:solidFill>
            <a:srgbClr val="EC752C"/>
          </a:solidFill>
          <a:ln>
            <a:solidFill>
              <a:srgbClr val="C4561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РЕФЛЕКСИВНАЯ</a:t>
            </a:r>
          </a:p>
        </p:txBody>
      </p:sp>
      <p:sp>
        <p:nvSpPr>
          <p:cNvPr id="113" name="Скругленный прямоугольник 112"/>
          <p:cNvSpPr/>
          <p:nvPr/>
        </p:nvSpPr>
        <p:spPr>
          <a:xfrm>
            <a:off x="5066285" y="3093628"/>
            <a:ext cx="2160240" cy="936346"/>
          </a:xfrm>
          <a:prstGeom prst="roundRect">
            <a:avLst>
              <a:gd name="adj" fmla="val 26589"/>
            </a:avLst>
          </a:prstGeom>
          <a:solidFill>
            <a:srgbClr val="EC752C"/>
          </a:solidFill>
          <a:ln>
            <a:solidFill>
              <a:srgbClr val="C4561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ИМИТАЦИОННОГО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моделирования</a:t>
            </a:r>
          </a:p>
        </p:txBody>
      </p:sp>
      <p:sp>
        <p:nvSpPr>
          <p:cNvPr id="114" name="Скругленный прямоугольник 113"/>
          <p:cNvSpPr/>
          <p:nvPr/>
        </p:nvSpPr>
        <p:spPr>
          <a:xfrm>
            <a:off x="5076056" y="2348880"/>
            <a:ext cx="2160240" cy="744748"/>
          </a:xfrm>
          <a:prstGeom prst="roundRect">
            <a:avLst>
              <a:gd name="adj" fmla="val 26589"/>
            </a:avLst>
          </a:prstGeom>
          <a:solidFill>
            <a:srgbClr val="EC752C"/>
          </a:solidFill>
          <a:ln>
            <a:solidFill>
              <a:srgbClr val="C4561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ДЕЯТЕЛЬНОСТНАЯ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2772104" y="3275640"/>
            <a:ext cx="2160240" cy="744748"/>
          </a:xfrm>
          <a:prstGeom prst="roundRect">
            <a:avLst>
              <a:gd name="adj" fmla="val 26589"/>
            </a:avLst>
          </a:prstGeom>
          <a:solidFill>
            <a:srgbClr val="EC752C"/>
          </a:solidFill>
          <a:ln>
            <a:solidFill>
              <a:srgbClr val="C4561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КОММУНИКАТИВНАЯ</a:t>
            </a:r>
            <a:endParaRPr lang="ru-RU" sz="2000" dirty="0">
              <a:solidFill>
                <a:srgbClr val="FFFFFF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16" name="Line 18"/>
          <p:cNvSpPr>
            <a:spLocks noChangeShapeType="1"/>
          </p:cNvSpPr>
          <p:nvPr/>
        </p:nvSpPr>
        <p:spPr bwMode="auto">
          <a:xfrm>
            <a:off x="4769466" y="5337491"/>
            <a:ext cx="2807607" cy="0"/>
          </a:xfrm>
          <a:prstGeom prst="line">
            <a:avLst/>
          </a:prstGeom>
          <a:noFill/>
          <a:ln w="38100" cap="rnd">
            <a:solidFill>
              <a:srgbClr val="969696"/>
            </a:solidFill>
            <a:prstDash val="sysDot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17" name="Line 18"/>
          <p:cNvSpPr>
            <a:spLocks noChangeShapeType="1"/>
          </p:cNvSpPr>
          <p:nvPr/>
        </p:nvSpPr>
        <p:spPr bwMode="auto">
          <a:xfrm flipH="1">
            <a:off x="1892970" y="5343346"/>
            <a:ext cx="2837780" cy="0"/>
          </a:xfrm>
          <a:prstGeom prst="line">
            <a:avLst/>
          </a:prstGeom>
          <a:noFill/>
          <a:ln w="38100" cap="rnd">
            <a:solidFill>
              <a:srgbClr val="969696"/>
            </a:solidFill>
            <a:prstDash val="sysDot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18" name="Line 18"/>
          <p:cNvSpPr>
            <a:spLocks noChangeShapeType="1"/>
          </p:cNvSpPr>
          <p:nvPr/>
        </p:nvSpPr>
        <p:spPr bwMode="auto">
          <a:xfrm>
            <a:off x="4712192" y="2048896"/>
            <a:ext cx="2807607" cy="0"/>
          </a:xfrm>
          <a:prstGeom prst="line">
            <a:avLst/>
          </a:prstGeom>
          <a:noFill/>
          <a:ln w="38100" cap="rnd">
            <a:solidFill>
              <a:srgbClr val="969696"/>
            </a:solidFill>
            <a:prstDash val="sysDot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19" name="Line 18"/>
          <p:cNvSpPr>
            <a:spLocks noChangeShapeType="1"/>
          </p:cNvSpPr>
          <p:nvPr/>
        </p:nvSpPr>
        <p:spPr bwMode="auto">
          <a:xfrm flipH="1">
            <a:off x="1835696" y="2054751"/>
            <a:ext cx="2837780" cy="0"/>
          </a:xfrm>
          <a:prstGeom prst="line">
            <a:avLst/>
          </a:prstGeom>
          <a:noFill/>
          <a:ln w="38100" cap="rnd">
            <a:solidFill>
              <a:srgbClr val="969696"/>
            </a:solidFill>
            <a:prstDash val="sysDot"/>
            <a:round/>
            <a:headEnd/>
            <a:tailEnd type="oval" w="med" len="med"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2737" y="457197"/>
            <a:ext cx="72020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kern="0" dirty="0" smtClean="0">
                <a:latin typeface="Trebuchet MS"/>
              </a:rPr>
              <a:t>Четыре столпа современного образования</a:t>
            </a:r>
            <a:r>
              <a:rPr lang="ru-RU" sz="2400" b="1" kern="0" dirty="0" smtClean="0">
                <a:solidFill>
                  <a:srgbClr val="B13F9A"/>
                </a:solidFill>
                <a:latin typeface="Trebuchet MS"/>
              </a:rPr>
              <a:t>:</a:t>
            </a:r>
            <a:r>
              <a:rPr lang="ru-RU" sz="2400" b="1" kern="0" dirty="0" smtClean="0">
                <a:solidFill>
                  <a:prstClr val="black"/>
                </a:solidFill>
                <a:latin typeface="Trebuchet MS"/>
              </a:rPr>
              <a:t> </a:t>
            </a:r>
            <a:endParaRPr lang="ru-RU" sz="2400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36"/>
          <p:cNvSpPr>
            <a:spLocks/>
          </p:cNvSpPr>
          <p:nvPr/>
        </p:nvSpPr>
        <p:spPr bwMode="ltGray">
          <a:xfrm>
            <a:off x="428625" y="1916832"/>
            <a:ext cx="4215023" cy="397676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7" y="1049"/>
              </a:cxn>
              <a:cxn ang="0">
                <a:pos x="5767" y="1481"/>
              </a:cxn>
              <a:cxn ang="0">
                <a:pos x="4310" y="1491"/>
              </a:cxn>
              <a:cxn ang="0">
                <a:pos x="7" y="88"/>
              </a:cxn>
              <a:cxn ang="0">
                <a:pos x="0" y="0"/>
              </a:cxn>
            </a:cxnLst>
            <a:rect l="0" t="0" r="r" b="b"/>
            <a:pathLst>
              <a:path w="5767" h="1491">
                <a:moveTo>
                  <a:pt x="0" y="0"/>
                </a:moveTo>
                <a:cubicBezTo>
                  <a:pt x="3558" y="284"/>
                  <a:pt x="4809" y="771"/>
                  <a:pt x="5767" y="1049"/>
                </a:cubicBezTo>
                <a:lnTo>
                  <a:pt x="5767" y="1481"/>
                </a:lnTo>
                <a:lnTo>
                  <a:pt x="4310" y="1491"/>
                </a:lnTo>
                <a:cubicBezTo>
                  <a:pt x="3563" y="1061"/>
                  <a:pt x="2440" y="414"/>
                  <a:pt x="7" y="88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44314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вне деятельности нет развития;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знание учениками их собственных возможностей и результатов учения есть обязательные условия их дальнейшего психического развития;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ученик становится субъектом учебной деятельности лишь на основе таких личностных самообразований, как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активность, самостоятельность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общение.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5" name="Группа 9"/>
          <p:cNvGrpSpPr/>
          <p:nvPr/>
        </p:nvGrpSpPr>
        <p:grpSpPr>
          <a:xfrm>
            <a:off x="1691680" y="116632"/>
            <a:ext cx="7174612" cy="1124744"/>
            <a:chOff x="-1928858" y="571479"/>
            <a:chExt cx="8858280" cy="1452649"/>
          </a:xfrm>
          <a:solidFill>
            <a:srgbClr val="00B050"/>
          </a:solidFill>
        </p:grpSpPr>
        <p:sp>
          <p:nvSpPr>
            <p:cNvPr id="16" name="Oval 9"/>
            <p:cNvSpPr>
              <a:spLocks noChangeArrowheads="1" noChangeShapeType="1"/>
            </p:cNvSpPr>
            <p:nvPr/>
          </p:nvSpPr>
          <p:spPr bwMode="auto">
            <a:xfrm rot="10800000">
              <a:off x="-1349488" y="571479"/>
              <a:ext cx="8278910" cy="1452649"/>
            </a:xfrm>
            <a:prstGeom prst="ellipse">
              <a:avLst/>
            </a:prstGeom>
            <a:grpFill/>
            <a:ln w="0" algn="in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7" name="Oval 8"/>
            <p:cNvSpPr>
              <a:spLocks noChangeArrowheads="1" noChangeShapeType="1"/>
            </p:cNvSpPr>
            <p:nvPr/>
          </p:nvSpPr>
          <p:spPr bwMode="auto">
            <a:xfrm rot="10800000">
              <a:off x="-1928858" y="753034"/>
              <a:ext cx="7572428" cy="1271065"/>
            </a:xfrm>
            <a:prstGeom prst="ellipse">
              <a:avLst/>
            </a:prstGeom>
            <a:solidFill>
              <a:schemeClr val="bg1"/>
            </a:solidFill>
            <a:ln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" name="Прямоугольник 17"/>
          <p:cNvSpPr>
            <a:spLocks noChangeArrowheads="1"/>
          </p:cNvSpPr>
          <p:nvPr/>
        </p:nvSpPr>
        <p:spPr bwMode="auto">
          <a:xfrm>
            <a:off x="1691680" y="1025351"/>
            <a:ext cx="57864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1000" b="1" dirty="0">
              <a:solidFill>
                <a:srgbClr val="A3D75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092220" y="474821"/>
            <a:ext cx="73247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Принципы обучения</a:t>
            </a:r>
          </a:p>
        </p:txBody>
      </p:sp>
      <p:grpSp>
        <p:nvGrpSpPr>
          <p:cNvPr id="22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23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>
                <a:defRPr/>
              </a:pPr>
              <a:r>
                <a:rPr lang="ru-RU" sz="1400" b="1" i="1" dirty="0">
                  <a:solidFill>
                    <a:srgbClr val="006600"/>
                  </a:solidFill>
                  <a:cs typeface="Arial" charset="0"/>
                </a:rPr>
                <a:t>          </a:t>
              </a:r>
              <a:r>
                <a:rPr lang="ru-RU" sz="1400" b="1" i="1" dirty="0" err="1">
                  <a:solidFill>
                    <a:srgbClr val="006600"/>
                  </a:solidFill>
                  <a:cs typeface="Arial" charset="0"/>
                </a:rPr>
                <a:t>г.Батайск</a:t>
              </a:r>
              <a:r>
                <a:rPr lang="ru-RU" sz="1400" b="1" i="1" dirty="0">
                  <a:solidFill>
                    <a:srgbClr val="FF3300"/>
                  </a:solidFill>
                  <a:cs typeface="Arial" charset="0"/>
                </a:rPr>
                <a:t>                       </a:t>
              </a:r>
              <a:r>
                <a:rPr lang="ru-RU" sz="1400" i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cs typeface="Arial" charset="0"/>
                </a:rPr>
                <a:t>МБОУ СОШ №2</a:t>
              </a:r>
              <a:endParaRPr lang="ru-RU" sz="1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charset="0"/>
              </a:endParaRPr>
            </a:p>
          </p:txBody>
        </p:sp>
      </p:grpSp>
      <p:pic>
        <p:nvPicPr>
          <p:cNvPr id="14" name="Рисунок 13" descr="C:\Documents and Settings\Завуч\Мои документы\семинар директоров 2 шк\PICT12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4899" y="1271572"/>
            <a:ext cx="4451597" cy="3813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550" y="5610393"/>
            <a:ext cx="11398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6763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1"/>
          <p:cNvSpPr>
            <a:spLocks noChangeArrowheads="1"/>
          </p:cNvSpPr>
          <p:nvPr/>
        </p:nvSpPr>
        <p:spPr bwMode="auto">
          <a:xfrm>
            <a:off x="1295400" y="1066800"/>
            <a:ext cx="6248400" cy="5105400"/>
          </a:xfrm>
          <a:prstGeom prst="ellipse">
            <a:avLst/>
          </a:prstGeom>
          <a:gradFill rotWithShape="0">
            <a:gsLst>
              <a:gs pos="0">
                <a:srgbClr val="FF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Стимулировать  интерес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обучающихся  к  определенным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проблемам, предполагающим  </a:t>
            </a:r>
            <a:r>
              <a:rPr lang="ru-RU" sz="2400" b="1" u="sng" dirty="0">
                <a:latin typeface="Times New Roman" pitchFamily="18" charset="0"/>
                <a:cs typeface="Arial" charset="0"/>
              </a:rPr>
              <a:t>владение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  определенной </a:t>
            </a:r>
            <a:r>
              <a:rPr lang="ru-RU" sz="2400" b="1" u="sng" dirty="0">
                <a:latin typeface="Times New Roman" pitchFamily="18" charset="0"/>
                <a:cs typeface="Arial" charset="0"/>
              </a:rPr>
              <a:t>суммой</a:t>
            </a:r>
            <a:r>
              <a:rPr lang="ru-RU" sz="2400" b="1" dirty="0">
                <a:latin typeface="Times New Roman" pitchFamily="18" charset="0"/>
                <a:cs typeface="Arial" charset="0"/>
              </a:rPr>
              <a:t>  </a:t>
            </a:r>
            <a:r>
              <a:rPr lang="ru-RU" sz="2400" b="1" u="sng" dirty="0">
                <a:latin typeface="Times New Roman" pitchFamily="18" charset="0"/>
                <a:cs typeface="Arial" charset="0"/>
              </a:rPr>
              <a:t>знаний</a:t>
            </a:r>
            <a:r>
              <a:rPr lang="ru-RU" sz="2400" b="1" dirty="0">
                <a:latin typeface="Times New Roman" pitchFamily="18" charset="0"/>
                <a:cs typeface="Arial" charset="0"/>
              </a:rPr>
              <a:t>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и  через  </a:t>
            </a:r>
            <a:r>
              <a:rPr lang="ru-RU" sz="2400" b="1" u="sng" dirty="0">
                <a:latin typeface="Times New Roman" pitchFamily="18" charset="0"/>
                <a:cs typeface="Arial" charset="0"/>
              </a:rPr>
              <a:t> деятельность на уроке</a:t>
            </a:r>
            <a:r>
              <a:rPr lang="ru-RU" sz="2400" b="1" dirty="0">
                <a:latin typeface="Times New Roman" pitchFamily="18" charset="0"/>
                <a:cs typeface="Arial" charset="0"/>
              </a:rPr>
              <a:t>,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предусматривающую решение проблем,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показать </a:t>
            </a:r>
            <a:r>
              <a:rPr lang="ru-RU" sz="2400" b="1" u="sng" dirty="0">
                <a:latin typeface="Times New Roman" pitchFamily="18" charset="0"/>
                <a:cs typeface="Arial" charset="0"/>
              </a:rPr>
              <a:t>практическое применение</a:t>
            </a:r>
            <a:r>
              <a:rPr lang="ru-RU" sz="2400" b="1" dirty="0">
                <a:latin typeface="Times New Roman" pitchFamily="18" charset="0"/>
                <a:cs typeface="Arial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atin typeface="Times New Roman" pitchFamily="18" charset="0"/>
                <a:cs typeface="Arial" charset="0"/>
              </a:rPr>
              <a:t> полученных  знаний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28600" y="90488"/>
            <a:ext cx="8534400" cy="6767512"/>
            <a:chOff x="672" y="144"/>
            <a:chExt cx="4368" cy="4176"/>
          </a:xfrm>
        </p:grpSpPr>
        <p:pic>
          <p:nvPicPr>
            <p:cNvPr id="17413" name="Picture 13" descr="pe01758_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84" y="720"/>
              <a:ext cx="1056" cy="1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4" name="Picture 14" descr="pe02947_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1" y="2828"/>
              <a:ext cx="741" cy="8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5" name="Picture 15" descr="bd07226_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72" y="1344"/>
              <a:ext cx="644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6" name="Picture 16" descr="pe01821_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92" y="2688"/>
              <a:ext cx="889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7" name="Picture 17" descr="pe02654_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352" y="144"/>
              <a:ext cx="1104" cy="1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8" name="Picture 18" descr="bd07214_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248" y="240"/>
              <a:ext cx="715" cy="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419" name="Picture 19" descr="pe02282_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256" y="3168"/>
              <a:ext cx="1103" cy="1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WordArt 22"/>
          <p:cNvSpPr>
            <a:spLocks noChangeArrowheads="1" noChangeShapeType="1" noTextEdit="1"/>
          </p:cNvSpPr>
          <p:nvPr/>
        </p:nvSpPr>
        <p:spPr bwMode="auto">
          <a:xfrm>
            <a:off x="4953000" y="533400"/>
            <a:ext cx="2089150" cy="16002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5977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учителя</a:t>
            </a:r>
          </a:p>
        </p:txBody>
      </p:sp>
      <p:sp>
        <p:nvSpPr>
          <p:cNvPr id="12" name="WordArt 23"/>
          <p:cNvSpPr>
            <a:spLocks noChangeArrowheads="1" noChangeShapeType="1" noTextEdit="1"/>
          </p:cNvSpPr>
          <p:nvPr/>
        </p:nvSpPr>
        <p:spPr bwMode="auto">
          <a:xfrm>
            <a:off x="2209800" y="609600"/>
            <a:ext cx="2111375" cy="1517650"/>
          </a:xfrm>
          <a:prstGeom prst="rect">
            <a:avLst/>
          </a:prstGeom>
        </p:spPr>
        <p:txBody>
          <a:bodyPr wrap="none" fromWordArt="1">
            <a:prstTxWarp prst="textCurveDown">
              <a:avLst>
                <a:gd name="adj" fmla="val 43477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Задача</a:t>
            </a:r>
          </a:p>
        </p:txBody>
      </p:sp>
      <p:grpSp>
        <p:nvGrpSpPr>
          <p:cNvPr id="13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14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15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</a:t>
              </a:r>
              <a:r>
                <a:rPr kumimoji="0" lang="ru-RU" sz="1400" b="0" i="1" u="none" strike="noStrike" kern="0" cap="none" spc="0" normalizeH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  <p:pic>
        <p:nvPicPr>
          <p:cNvPr id="18" name="Рисунок 17" descr="Логотип 2 школа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50" y="5714990"/>
            <a:ext cx="1142984" cy="114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802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5" name="Группа 9"/>
          <p:cNvGrpSpPr/>
          <p:nvPr/>
        </p:nvGrpSpPr>
        <p:grpSpPr>
          <a:xfrm>
            <a:off x="365149" y="116632"/>
            <a:ext cx="8778849" cy="1124744"/>
            <a:chOff x="-1928858" y="571479"/>
            <a:chExt cx="8858280" cy="1452649"/>
          </a:xfrm>
          <a:solidFill>
            <a:srgbClr val="00B050"/>
          </a:solidFill>
        </p:grpSpPr>
        <p:sp>
          <p:nvSpPr>
            <p:cNvPr id="16" name="Oval 9"/>
            <p:cNvSpPr>
              <a:spLocks noChangeArrowheads="1" noChangeShapeType="1"/>
            </p:cNvSpPr>
            <p:nvPr/>
          </p:nvSpPr>
          <p:spPr bwMode="auto">
            <a:xfrm rot="10800000">
              <a:off x="-1349488" y="571479"/>
              <a:ext cx="8278910" cy="1452649"/>
            </a:xfrm>
            <a:prstGeom prst="ellipse">
              <a:avLst/>
            </a:prstGeom>
            <a:grpFill/>
            <a:ln w="0" algn="in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7" name="Oval 8"/>
            <p:cNvSpPr>
              <a:spLocks noChangeArrowheads="1" noChangeShapeType="1"/>
            </p:cNvSpPr>
            <p:nvPr/>
          </p:nvSpPr>
          <p:spPr bwMode="auto">
            <a:xfrm rot="10800000">
              <a:off x="-1928858" y="753034"/>
              <a:ext cx="7572428" cy="1271065"/>
            </a:xfrm>
            <a:prstGeom prst="ellipse">
              <a:avLst/>
            </a:prstGeom>
            <a:solidFill>
              <a:schemeClr val="bg1"/>
            </a:solidFill>
            <a:ln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" name="Прямоугольник 17"/>
          <p:cNvSpPr>
            <a:spLocks noChangeArrowheads="1"/>
          </p:cNvSpPr>
          <p:nvPr/>
        </p:nvSpPr>
        <p:spPr bwMode="auto">
          <a:xfrm>
            <a:off x="1691680" y="1025351"/>
            <a:ext cx="57864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1000" b="1" dirty="0">
              <a:solidFill>
                <a:srgbClr val="A3D75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23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>
                <a:defRPr/>
              </a:pPr>
              <a:r>
                <a:rPr lang="ru-RU" sz="1400" b="1" i="1" dirty="0">
                  <a:solidFill>
                    <a:srgbClr val="006600"/>
                  </a:solidFill>
                  <a:cs typeface="Arial" charset="0"/>
                </a:rPr>
                <a:t>          </a:t>
              </a:r>
              <a:r>
                <a:rPr lang="ru-RU" sz="1400" b="1" i="1" dirty="0" err="1">
                  <a:solidFill>
                    <a:srgbClr val="006600"/>
                  </a:solidFill>
                  <a:cs typeface="Arial" charset="0"/>
                </a:rPr>
                <a:t>г.Батайск</a:t>
              </a:r>
              <a:r>
                <a:rPr lang="ru-RU" sz="1400" b="1" i="1" dirty="0">
                  <a:solidFill>
                    <a:srgbClr val="FF3300"/>
                  </a:solidFill>
                  <a:cs typeface="Arial" charset="0"/>
                </a:rPr>
                <a:t>                       </a:t>
              </a:r>
              <a:r>
                <a:rPr lang="ru-RU" sz="1400" i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cs typeface="Arial" charset="0"/>
                </a:rPr>
                <a:t>МБОУ СОШ №2</a:t>
              </a:r>
              <a:endParaRPr lang="ru-RU" sz="1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948121" y="455197"/>
            <a:ext cx="7658861" cy="883664"/>
            <a:chOff x="826564" y="1969272"/>
            <a:chExt cx="5833668" cy="883664"/>
          </a:xfrm>
        </p:grpSpPr>
        <p:sp>
          <p:nvSpPr>
            <p:cNvPr id="58" name="Прямоугольник 57"/>
            <p:cNvSpPr/>
            <p:nvPr/>
          </p:nvSpPr>
          <p:spPr>
            <a:xfrm>
              <a:off x="847126" y="1969272"/>
              <a:ext cx="58131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endParaRPr>
            </a:p>
          </p:txBody>
        </p:sp>
        <p:sp>
          <p:nvSpPr>
            <p:cNvPr id="60" name="Line 18"/>
            <p:cNvSpPr>
              <a:spLocks noChangeShapeType="1"/>
            </p:cNvSpPr>
            <p:nvPr/>
          </p:nvSpPr>
          <p:spPr bwMode="auto">
            <a:xfrm flipV="1">
              <a:off x="826564" y="2844973"/>
              <a:ext cx="5289389" cy="7963"/>
            </a:xfrm>
            <a:prstGeom prst="line">
              <a:avLst/>
            </a:prstGeom>
            <a:noFill/>
            <a:ln w="38100" cap="rnd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909536" y="-313"/>
            <a:ext cx="7014589" cy="1087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1000"/>
              </a:lnSpc>
              <a:defRPr/>
            </a:pPr>
            <a:r>
              <a:rPr lang="en-GB" sz="3200" b="1" kern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Роли</a:t>
            </a:r>
            <a:r>
              <a:rPr lang="en-GB" sz="32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kern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участников</a:t>
            </a:r>
            <a:endParaRPr lang="ru-RU" sz="3200" b="1" kern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1000"/>
              </a:lnSpc>
              <a:defRPr/>
            </a:pPr>
            <a:r>
              <a:rPr lang="en-GB" sz="3200" b="1" kern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образовательного</a:t>
            </a:r>
            <a:r>
              <a:rPr lang="en-GB" sz="32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kern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процесса</a:t>
            </a:r>
            <a:endParaRPr lang="en-GB" sz="3200" b="1" kern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208" y="1729155"/>
            <a:ext cx="4572000" cy="10870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1000"/>
              </a:lnSpc>
              <a:defRPr/>
            </a:pPr>
            <a:r>
              <a:rPr lang="en-GB" sz="3200" b="1" i="1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Ученик</a:t>
            </a:r>
            <a:r>
              <a:rPr lang="en-GB" sz="3200" b="1" i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GB" sz="3200" b="1" i="1" kern="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активный</a:t>
            </a:r>
            <a:r>
              <a:rPr lang="en-GB" sz="3200" b="1" i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01000"/>
              </a:lnSpc>
              <a:defRPr/>
            </a:pPr>
            <a:r>
              <a:rPr lang="en-GB" sz="3200" b="1" i="1" kern="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субъект</a:t>
            </a:r>
            <a:r>
              <a:rPr lang="en-GB" sz="3200" b="1" i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b="1" i="1" kern="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en-GB" sz="3200" b="1" i="1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898" y="3789039"/>
            <a:ext cx="4559101" cy="2268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263" fontAlgn="base">
              <a:lnSpc>
                <a:spcPct val="10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</a:t>
            </a:r>
            <a:r>
              <a:rPr lang="en-GB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en-GB" sz="28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организатор</a:t>
            </a:r>
            <a:r>
              <a:rPr lang="ru-RU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учебной</a:t>
            </a:r>
            <a:r>
              <a:rPr lang="en-GB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en-GB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способный</a:t>
            </a:r>
            <a:r>
              <a:rPr lang="en-GB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en-GB" sz="28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проектированию</a:t>
            </a:r>
            <a:r>
              <a:rPr lang="en-GB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учебного</a:t>
            </a:r>
            <a:r>
              <a:rPr lang="en-GB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процесса</a:t>
            </a:r>
            <a:endParaRPr lang="en-GB" sz="28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9208" y="4125578"/>
            <a:ext cx="4572000" cy="27036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1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Основу</a:t>
            </a: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ФГОС  </a:t>
            </a: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составляет</a:t>
            </a:r>
            <a:endParaRPr lang="en-GB" sz="2400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1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методика</a:t>
            </a: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сотрудничества</a:t>
            </a: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</a:t>
            </a:r>
          </a:p>
          <a:p>
            <a:pPr algn="ctr">
              <a:lnSpc>
                <a:spcPct val="101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учеником</a:t>
            </a: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использование</a:t>
            </a: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01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системно-деятельностного</a:t>
            </a: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01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подхода</a:t>
            </a: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практико</a:t>
            </a: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  <a:p>
            <a:pPr algn="ctr">
              <a:lnSpc>
                <a:spcPct val="101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ориентированного</a:t>
            </a:r>
            <a:r>
              <a:rPr lang="en-GB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метода</a:t>
            </a:r>
            <a:endParaRPr lang="en-GB" sz="2400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1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kern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обучения</a:t>
            </a:r>
            <a:endParaRPr lang="en-GB" sz="2400" kern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4" descr="F:\IMG_0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903">
            <a:off x="4584899" y="1409624"/>
            <a:ext cx="3623516" cy="23794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72888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Завуч\Мои документы\семинар директоров 2 шк\PICT1207.JPG"/>
          <p:cNvPicPr/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214290"/>
            <a:ext cx="9144000" cy="6429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1780"/>
          </a:xfrm>
        </p:spPr>
        <p:txBody>
          <a:bodyPr>
            <a:normAutofit fontScale="90000"/>
          </a:bodyPr>
          <a:lstStyle/>
          <a:p>
            <a:pPr marL="629920" lvl="0" indent="-629920">
              <a:spcBef>
                <a:spcPct val="20000"/>
              </a:spcBef>
            </a:pPr>
            <a:r>
              <a:rPr lang="ru-RU" sz="2400" b="1" dirty="0">
                <a:solidFill>
                  <a:srgbClr val="073E87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Цели занятия </a:t>
            </a:r>
            <a:r>
              <a:rPr lang="ru-RU" sz="2400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5720" y="785794"/>
            <a:ext cx="8715436" cy="5643602"/>
          </a:xfrm>
        </p:spPr>
        <p:txBody>
          <a:bodyPr>
            <a:normAutofit fontScale="25000" lnSpcReduction="20000"/>
          </a:bodyPr>
          <a:lstStyle/>
          <a:p>
            <a:pPr marL="629920" indent="-629920" algn="just"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 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629920" indent="-629920" algn="ctr">
              <a:spcAft>
                <a:spcPts val="0"/>
              </a:spcAft>
              <a:buNone/>
            </a:pPr>
            <a:r>
              <a:rPr lang="ru-RU" sz="5600" b="1" dirty="0" err="1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Надпредметные</a:t>
            </a:r>
            <a:r>
              <a:rPr lang="ru-RU" sz="56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</a:p>
          <a:p>
            <a:pPr marL="629920" indent="-629920" algn="just">
              <a:spcAft>
                <a:spcPts val="0"/>
              </a:spcAft>
              <a:buNone/>
            </a:pPr>
            <a:r>
              <a:rPr lang="ru-RU" sz="5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1.Способствовать развитию:</a:t>
            </a:r>
          </a:p>
          <a:p>
            <a:pPr marL="629920" indent="-629920" algn="just">
              <a:spcAft>
                <a:spcPts val="0"/>
              </a:spcAft>
              <a:buNone/>
            </a:pPr>
            <a:r>
              <a:rPr lang="ru-RU" sz="5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- </a:t>
            </a: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логического мышления уч-ся,</a:t>
            </a:r>
          </a:p>
          <a:p>
            <a:pPr marL="629920" indent="-629920" algn="just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- умений сравнивать, обобщать данные и делать выводы,</a:t>
            </a:r>
          </a:p>
          <a:p>
            <a:pPr marL="629920" indent="-629920" algn="just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- выбирать критерии для классификации.</a:t>
            </a:r>
          </a:p>
          <a:p>
            <a:pPr marL="629920" indent="-629920" algn="just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2. Создать условия для воспитания взаимопомощи, умения работать в   </a:t>
            </a:r>
          </a:p>
          <a:p>
            <a:pPr marL="629920" indent="-629920" algn="just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 группе.</a:t>
            </a:r>
          </a:p>
          <a:p>
            <a:pPr marL="629920" indent="-629920" algn="just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3. Способствовать формированию личностных смыслов в усвоении </a:t>
            </a:r>
          </a:p>
          <a:p>
            <a:pPr marL="629920" indent="-629920" algn="just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 информации, касающейся  бережного отношения к своему </a:t>
            </a:r>
            <a:r>
              <a:rPr lang="ru-RU" sz="5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здоровью.</a:t>
            </a:r>
          </a:p>
          <a:p>
            <a:pPr marL="629920" indent="-629920" algn="ctr">
              <a:spcAft>
                <a:spcPts val="0"/>
              </a:spcAft>
              <a:buNone/>
            </a:pPr>
            <a:r>
              <a:rPr lang="ru-RU" sz="5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Предметные:</a:t>
            </a:r>
          </a:p>
          <a:p>
            <a:pPr marL="629920" indent="-629920" algn="just">
              <a:spcAft>
                <a:spcPts val="0"/>
              </a:spcAft>
              <a:buNone/>
            </a:pPr>
            <a:endParaRPr lang="ru-RU" sz="5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82296" lvl="0" indent="0">
              <a:spcBef>
                <a:spcPts val="600"/>
              </a:spcBef>
              <a:buClr>
                <a:srgbClr val="3891A7"/>
              </a:buClr>
              <a:buNone/>
            </a:pPr>
            <a:r>
              <a:rPr lang="ru-RU" sz="5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Обобщить</a:t>
            </a:r>
            <a:r>
              <a:rPr lang="ru-RU" sz="5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закрепить, систематизировать и проверить степень усвоения знаний о свойствах азота, фосфора и их соединений; </a:t>
            </a:r>
          </a:p>
          <a:p>
            <a:pPr marL="82296" lvl="0" indent="0">
              <a:spcBef>
                <a:spcPts val="600"/>
              </a:spcBef>
              <a:buClr>
                <a:srgbClr val="3891A7"/>
              </a:buClr>
              <a:buNone/>
            </a:pPr>
            <a:r>
              <a:rPr lang="ru-RU" sz="5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умение </a:t>
            </a:r>
            <a:r>
              <a:rPr lang="ru-RU" sz="5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составлении ионных уравнений, </a:t>
            </a:r>
            <a:r>
              <a:rPr lang="ru-RU" sz="56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окислительно</a:t>
            </a:r>
            <a:r>
              <a:rPr lang="ru-RU" sz="5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-восстановительных реакций; </a:t>
            </a:r>
          </a:p>
          <a:p>
            <a:pPr marL="82296" lvl="0" indent="0">
              <a:spcBef>
                <a:spcPts val="600"/>
              </a:spcBef>
              <a:buClr>
                <a:srgbClr val="3891A7"/>
              </a:buClr>
              <a:buNone/>
            </a:pPr>
            <a:r>
              <a:rPr lang="ru-RU" sz="5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навыки </a:t>
            </a:r>
            <a:r>
              <a:rPr lang="ru-RU" sz="5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решении расчётных и экспериментальных задач. </a:t>
            </a:r>
          </a:p>
          <a:p>
            <a:pPr marL="629920" indent="-89535" algn="ctr">
              <a:spcAft>
                <a:spcPts val="0"/>
              </a:spcAft>
              <a:buNone/>
            </a:pPr>
            <a:r>
              <a:rPr lang="ru-RU" sz="5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Цели  </a:t>
            </a:r>
            <a:r>
              <a:rPr lang="ru-RU" sz="5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занятия для ученика:</a:t>
            </a:r>
            <a:endParaRPr lang="ru-RU" sz="5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629920" indent="-269875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1. Учиться общаться, работать в группе.</a:t>
            </a:r>
          </a:p>
          <a:p>
            <a:pPr marL="629920" indent="-269875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2. </a:t>
            </a:r>
            <a:r>
              <a:rPr lang="ru-RU" sz="5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Повторить </a:t>
            </a: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состав, строение, </a:t>
            </a:r>
            <a:r>
              <a:rPr lang="ru-RU" sz="5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свойства простых веществ, образованных элементами подгруппы азота</a:t>
            </a:r>
            <a:endParaRPr lang="ru-RU" sz="5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629920" indent="-269875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3. Проводить химический эксперимент.</a:t>
            </a:r>
            <a:endParaRPr lang="ru-RU" sz="5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629920" indent="-269875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4. Знать технику безопасности при работе с веществами.</a:t>
            </a:r>
            <a:endParaRPr lang="ru-RU" sz="5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629920" indent="-269875">
              <a:spcAft>
                <a:spcPts val="0"/>
              </a:spcAft>
              <a:buNone/>
            </a:pPr>
            <a:r>
              <a:rPr lang="ru-RU" sz="5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5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-84690" y="1"/>
            <a:ext cx="428625" cy="6858000"/>
            <a:chOff x="0" y="714332"/>
            <a:chExt cx="428596" cy="6143692"/>
          </a:xfrm>
        </p:grpSpPr>
        <p:grpSp>
          <p:nvGrpSpPr>
            <p:cNvPr id="6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7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</a:t>
              </a:r>
              <a:r>
                <a:rPr kumimoji="0" lang="ru-RU" sz="1400" b="0" i="1" u="none" strike="noStrike" kern="0" cap="none" spc="0" normalizeH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029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36"/>
          <p:cNvSpPr>
            <a:spLocks/>
          </p:cNvSpPr>
          <p:nvPr/>
        </p:nvSpPr>
        <p:spPr bwMode="ltGray">
          <a:xfrm>
            <a:off x="362135" y="2670330"/>
            <a:ext cx="8778850" cy="397676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7" y="1049"/>
              </a:cxn>
              <a:cxn ang="0">
                <a:pos x="5767" y="1481"/>
              </a:cxn>
              <a:cxn ang="0">
                <a:pos x="4310" y="1491"/>
              </a:cxn>
              <a:cxn ang="0">
                <a:pos x="7" y="88"/>
              </a:cxn>
              <a:cxn ang="0">
                <a:pos x="0" y="0"/>
              </a:cxn>
            </a:cxnLst>
            <a:rect l="0" t="0" r="r" b="b"/>
            <a:pathLst>
              <a:path w="5767" h="1491">
                <a:moveTo>
                  <a:pt x="0" y="0"/>
                </a:moveTo>
                <a:cubicBezTo>
                  <a:pt x="3558" y="284"/>
                  <a:pt x="4809" y="771"/>
                  <a:pt x="5767" y="1049"/>
                </a:cubicBezTo>
                <a:lnTo>
                  <a:pt x="5767" y="1481"/>
                </a:lnTo>
                <a:lnTo>
                  <a:pt x="4310" y="1491"/>
                </a:lnTo>
                <a:cubicBezTo>
                  <a:pt x="3563" y="1061"/>
                  <a:pt x="2440" y="414"/>
                  <a:pt x="7" y="88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44314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spcAft>
                <a:spcPts val="1200"/>
              </a:spcAft>
            </a:pP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82574" y="405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5" name="Группа 9"/>
          <p:cNvGrpSpPr/>
          <p:nvPr/>
        </p:nvGrpSpPr>
        <p:grpSpPr>
          <a:xfrm>
            <a:off x="1691680" y="116632"/>
            <a:ext cx="7174612" cy="1124744"/>
            <a:chOff x="-1928858" y="571479"/>
            <a:chExt cx="8858280" cy="1452649"/>
          </a:xfrm>
          <a:solidFill>
            <a:srgbClr val="00B050"/>
          </a:solidFill>
        </p:grpSpPr>
        <p:sp>
          <p:nvSpPr>
            <p:cNvPr id="16" name="Oval 9"/>
            <p:cNvSpPr>
              <a:spLocks noChangeArrowheads="1" noChangeShapeType="1"/>
            </p:cNvSpPr>
            <p:nvPr/>
          </p:nvSpPr>
          <p:spPr bwMode="auto">
            <a:xfrm rot="10800000">
              <a:off x="-1349488" y="571479"/>
              <a:ext cx="8278910" cy="1452649"/>
            </a:xfrm>
            <a:prstGeom prst="ellipse">
              <a:avLst/>
            </a:prstGeom>
            <a:grpFill/>
            <a:ln w="0" algn="in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7" name="Oval 8"/>
            <p:cNvSpPr>
              <a:spLocks noChangeArrowheads="1" noChangeShapeType="1"/>
            </p:cNvSpPr>
            <p:nvPr/>
          </p:nvSpPr>
          <p:spPr bwMode="auto">
            <a:xfrm rot="10800000">
              <a:off x="-1928858" y="753034"/>
              <a:ext cx="7572428" cy="1271065"/>
            </a:xfrm>
            <a:prstGeom prst="ellipse">
              <a:avLst/>
            </a:prstGeom>
            <a:solidFill>
              <a:schemeClr val="bg1"/>
            </a:solidFill>
            <a:ln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" name="Прямоугольник 17"/>
          <p:cNvSpPr>
            <a:spLocks noChangeArrowheads="1"/>
          </p:cNvSpPr>
          <p:nvPr/>
        </p:nvSpPr>
        <p:spPr bwMode="auto">
          <a:xfrm>
            <a:off x="1691680" y="1025351"/>
            <a:ext cx="57864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1000" b="1" dirty="0">
              <a:solidFill>
                <a:srgbClr val="A3D75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23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>
                <a:defRPr/>
              </a:pPr>
              <a:r>
                <a:rPr lang="ru-RU" sz="1400" b="1" i="1" dirty="0">
                  <a:solidFill>
                    <a:srgbClr val="006600"/>
                  </a:solidFill>
                  <a:cs typeface="Arial" charset="0"/>
                </a:rPr>
                <a:t>          </a:t>
              </a:r>
              <a:r>
                <a:rPr lang="ru-RU" sz="1400" b="1" i="1" dirty="0" err="1">
                  <a:solidFill>
                    <a:srgbClr val="006600"/>
                  </a:solidFill>
                  <a:cs typeface="Arial" charset="0"/>
                </a:rPr>
                <a:t>г.Батайск</a:t>
              </a:r>
              <a:r>
                <a:rPr lang="ru-RU" sz="1400" b="1" i="1" dirty="0">
                  <a:solidFill>
                    <a:srgbClr val="FF3300"/>
                  </a:solidFill>
                  <a:cs typeface="Arial" charset="0"/>
                </a:rPr>
                <a:t>                       </a:t>
              </a:r>
              <a:r>
                <a:rPr lang="ru-RU" sz="1400" i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cs typeface="Arial" charset="0"/>
                </a:rPr>
                <a:t>МБОУ СОШ №2</a:t>
              </a:r>
              <a:endParaRPr lang="ru-RU" sz="1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835696" y="457198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Структура занятия</a:t>
            </a:r>
            <a:endParaRPr lang="ru-RU" sz="32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4310" y="2674166"/>
            <a:ext cx="4633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вводное слово учителя </a:t>
            </a: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596660" y="3161775"/>
            <a:ext cx="40042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групповая работа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6660" y="3684996"/>
            <a:ext cx="59724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выполнение заданий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6660" y="4207701"/>
            <a:ext cx="5781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рецензии ответов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6660" y="4775423"/>
            <a:ext cx="6730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оценка групповой работы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6661" y="5301582"/>
            <a:ext cx="58570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подведение итогов</a:t>
            </a:r>
          </a:p>
        </p:txBody>
      </p:sp>
      <p:pic>
        <p:nvPicPr>
          <p:cNvPr id="31" name="Рисунок 30" descr="C:\Documents and Settings\Завуч\Мои документы\семинар директоров 2 шк\PICT12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3" y="3197386"/>
            <a:ext cx="3995936" cy="3660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8019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5" name="Группа 9"/>
          <p:cNvGrpSpPr/>
          <p:nvPr/>
        </p:nvGrpSpPr>
        <p:grpSpPr>
          <a:xfrm>
            <a:off x="1691680" y="45905"/>
            <a:ext cx="7174612" cy="1124744"/>
            <a:chOff x="-1928858" y="571479"/>
            <a:chExt cx="8858280" cy="1452649"/>
          </a:xfrm>
          <a:solidFill>
            <a:srgbClr val="00B050"/>
          </a:solidFill>
        </p:grpSpPr>
        <p:sp>
          <p:nvSpPr>
            <p:cNvPr id="16" name="Oval 9"/>
            <p:cNvSpPr>
              <a:spLocks noChangeArrowheads="1" noChangeShapeType="1"/>
            </p:cNvSpPr>
            <p:nvPr/>
          </p:nvSpPr>
          <p:spPr bwMode="auto">
            <a:xfrm rot="10800000">
              <a:off x="-1349488" y="571479"/>
              <a:ext cx="8278910" cy="1452649"/>
            </a:xfrm>
            <a:prstGeom prst="ellipse">
              <a:avLst/>
            </a:prstGeom>
            <a:grpFill/>
            <a:ln w="0" algn="in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17" name="Oval 8"/>
            <p:cNvSpPr>
              <a:spLocks noChangeArrowheads="1" noChangeShapeType="1"/>
            </p:cNvSpPr>
            <p:nvPr/>
          </p:nvSpPr>
          <p:spPr bwMode="auto">
            <a:xfrm rot="10800000">
              <a:off x="-1928858" y="753034"/>
              <a:ext cx="7572428" cy="1271065"/>
            </a:xfrm>
            <a:prstGeom prst="ellipse">
              <a:avLst/>
            </a:prstGeom>
            <a:solidFill>
              <a:schemeClr val="bg1"/>
            </a:solidFill>
            <a:ln>
              <a:headEnd/>
              <a:tailEnd/>
            </a:ln>
            <a:scene3d>
              <a:camera prst="orthographicFront"/>
              <a:lightRig rig="threePt" dir="t"/>
            </a:scene3d>
            <a:sp3d>
              <a:bevelT w="114300" prst="artDeco"/>
              <a:bevelB w="139700" h="139700" prst="divot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36576" tIns="36576" rIns="36576" bIns="36576"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23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25" name="Прямоугольник 24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4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>
                <a:defRPr/>
              </a:pPr>
              <a:r>
                <a:rPr lang="ru-RU" sz="1400" b="1" i="1" dirty="0">
                  <a:solidFill>
                    <a:srgbClr val="006600"/>
                  </a:solidFill>
                  <a:cs typeface="Arial" charset="0"/>
                </a:rPr>
                <a:t>          </a:t>
              </a:r>
              <a:r>
                <a:rPr lang="ru-RU" sz="1400" b="1" i="1" dirty="0" err="1">
                  <a:solidFill>
                    <a:srgbClr val="006600"/>
                  </a:solidFill>
                  <a:cs typeface="Arial" charset="0"/>
                </a:rPr>
                <a:t>г.Батайск</a:t>
              </a:r>
              <a:r>
                <a:rPr lang="ru-RU" sz="1400" b="1" i="1" dirty="0">
                  <a:solidFill>
                    <a:srgbClr val="FF3300"/>
                  </a:solidFill>
                  <a:cs typeface="Arial" charset="0"/>
                </a:rPr>
                <a:t>                       </a:t>
              </a:r>
              <a:r>
                <a:rPr lang="ru-RU" sz="1400" i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cs typeface="Arial" charset="0"/>
                </a:rPr>
                <a:t>МБОУ СОШ №2</a:t>
              </a:r>
              <a:endParaRPr lang="ru-RU" sz="1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609326" y="-65279"/>
            <a:ext cx="6650536" cy="6828578"/>
            <a:chOff x="1689427" y="617961"/>
            <a:chExt cx="5788698" cy="5664196"/>
          </a:xfrm>
        </p:grpSpPr>
        <p:sp>
          <p:nvSpPr>
            <p:cNvPr id="19" name="Прямоугольник 17"/>
            <p:cNvSpPr>
              <a:spLocks noChangeArrowheads="1"/>
            </p:cNvSpPr>
            <p:nvPr/>
          </p:nvSpPr>
          <p:spPr bwMode="auto">
            <a:xfrm>
              <a:off x="1691682" y="1025351"/>
              <a:ext cx="578644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ru-RU" sz="1000" b="1" dirty="0">
                <a:solidFill>
                  <a:srgbClr val="A3D75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148" name="Picture 4" descr="http://kidsandideas.ru/wp-content/In/images/karusel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90" y="617961"/>
              <a:ext cx="5124729" cy="5187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Группа 7"/>
            <p:cNvGrpSpPr/>
            <p:nvPr/>
          </p:nvGrpSpPr>
          <p:grpSpPr>
            <a:xfrm>
              <a:off x="1689427" y="3516414"/>
              <a:ext cx="5112573" cy="2765743"/>
              <a:chOff x="1691679" y="3802344"/>
              <a:chExt cx="5112569" cy="276574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2559510" y="3805899"/>
                <a:ext cx="563318" cy="2090816"/>
              </a:xfrm>
              <a:prstGeom prst="rect">
                <a:avLst/>
              </a:prstGeom>
              <a:solidFill>
                <a:srgbClr val="D07C0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076697" y="3805900"/>
                <a:ext cx="563318" cy="211186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ru-RU" dirty="0" smtClean="0">
                    <a:solidFill>
                      <a:srgbClr val="000000"/>
                    </a:solidFill>
                  </a:rPr>
                  <a:t>Будь активным, стремись к успеху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640015" y="3805900"/>
                <a:ext cx="563318" cy="2111860"/>
              </a:xfrm>
              <a:prstGeom prst="rect">
                <a:avLst/>
              </a:prstGeom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ru-RU" dirty="0" smtClean="0">
                    <a:solidFill>
                      <a:srgbClr val="000000"/>
                    </a:solidFill>
                  </a:rPr>
                  <a:t>Критикуются идеи, а не личности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4203333" y="3805900"/>
                <a:ext cx="563318" cy="2111860"/>
              </a:xfrm>
              <a:prstGeom prst="rect">
                <a:avLst/>
              </a:prstGeom>
              <a:solidFill>
                <a:srgbClr val="80000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ru-RU" dirty="0" smtClean="0">
                    <a:solidFill>
                      <a:srgbClr val="000000"/>
                    </a:solidFill>
                  </a:rPr>
                  <a:t>Возражай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4769247" y="3805899"/>
                <a:ext cx="652794" cy="2111860"/>
              </a:xfrm>
              <a:prstGeom prst="rect">
                <a:avLst/>
              </a:prstGeom>
              <a:solidFill>
                <a:srgbClr val="0033CC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ru-RU" dirty="0" smtClean="0">
                    <a:solidFill>
                      <a:srgbClr val="000000"/>
                    </a:solidFill>
                  </a:rPr>
                  <a:t>Цель деятельности найти лучшее решение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5440622" y="3802344"/>
                <a:ext cx="563318" cy="2111860"/>
              </a:xfrm>
              <a:prstGeom prst="rect">
                <a:avLst/>
              </a:prstGeom>
              <a:solidFill>
                <a:srgbClr val="00330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ru-RU" dirty="0" smtClean="0">
                    <a:solidFill>
                      <a:srgbClr val="000000"/>
                    </a:solidFill>
                  </a:rPr>
                  <a:t>Говорить так, чтобы тебя понимали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Блок-схема: дисплей 3"/>
              <p:cNvSpPr/>
              <p:nvPr/>
            </p:nvSpPr>
            <p:spPr>
              <a:xfrm rot="5400000">
                <a:off x="3851510" y="3615348"/>
                <a:ext cx="792907" cy="5112569"/>
              </a:xfrm>
              <a:prstGeom prst="flowChartDisplay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7" name="Арка 6"/>
            <p:cNvSpPr/>
            <p:nvPr/>
          </p:nvSpPr>
          <p:spPr>
            <a:xfrm rot="10800000">
              <a:off x="2339754" y="3060277"/>
              <a:ext cx="648072" cy="588640"/>
            </a:xfrm>
            <a:prstGeom prst="blockArc">
              <a:avLst/>
            </a:prstGeom>
            <a:solidFill>
              <a:srgbClr val="0067B4"/>
            </a:solidFill>
            <a:ln>
              <a:solidFill>
                <a:srgbClr val="0067B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5" name="Арка 34"/>
            <p:cNvSpPr/>
            <p:nvPr/>
          </p:nvSpPr>
          <p:spPr>
            <a:xfrm rot="10800000">
              <a:off x="4247967" y="3068960"/>
              <a:ext cx="648072" cy="588640"/>
            </a:xfrm>
            <a:prstGeom prst="blockArc">
              <a:avLst/>
            </a:prstGeom>
            <a:solidFill>
              <a:srgbClr val="0067B4"/>
            </a:solidFill>
            <a:ln>
              <a:solidFill>
                <a:srgbClr val="0067B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6" name="Арка 35"/>
            <p:cNvSpPr/>
            <p:nvPr/>
          </p:nvSpPr>
          <p:spPr>
            <a:xfrm rot="10800000">
              <a:off x="3597640" y="3068958"/>
              <a:ext cx="648072" cy="588640"/>
            </a:xfrm>
            <a:prstGeom prst="blockArc">
              <a:avLst/>
            </a:prstGeom>
            <a:solidFill>
              <a:srgbClr val="0067B4"/>
            </a:solidFill>
            <a:ln>
              <a:solidFill>
                <a:srgbClr val="0067B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7" name="Арка 36"/>
            <p:cNvSpPr/>
            <p:nvPr/>
          </p:nvSpPr>
          <p:spPr>
            <a:xfrm rot="10800000">
              <a:off x="2958182" y="3068960"/>
              <a:ext cx="648072" cy="588640"/>
            </a:xfrm>
            <a:prstGeom prst="blockArc">
              <a:avLst/>
            </a:prstGeom>
            <a:solidFill>
              <a:srgbClr val="0067B4"/>
            </a:solidFill>
            <a:ln>
              <a:solidFill>
                <a:srgbClr val="0067B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9" name="Арка 38"/>
            <p:cNvSpPr/>
            <p:nvPr/>
          </p:nvSpPr>
          <p:spPr>
            <a:xfrm rot="10800000">
              <a:off x="4874639" y="3060279"/>
              <a:ext cx="648072" cy="588640"/>
            </a:xfrm>
            <a:prstGeom prst="blockArc">
              <a:avLst/>
            </a:prstGeom>
            <a:solidFill>
              <a:srgbClr val="0067B4"/>
            </a:solidFill>
            <a:ln>
              <a:solidFill>
                <a:srgbClr val="0067B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8" name="Арка 37"/>
            <p:cNvSpPr/>
            <p:nvPr/>
          </p:nvSpPr>
          <p:spPr>
            <a:xfrm rot="10800000">
              <a:off x="5513611" y="3068960"/>
              <a:ext cx="648072" cy="588640"/>
            </a:xfrm>
            <a:prstGeom prst="blockArc">
              <a:avLst/>
            </a:prstGeom>
            <a:solidFill>
              <a:srgbClr val="0067B4"/>
            </a:solidFill>
            <a:ln>
              <a:solidFill>
                <a:srgbClr val="0067B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0000"/>
                </a:solidFill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414610" y="1725691"/>
            <a:ext cx="6040755" cy="4731484"/>
            <a:chOff x="1352260" y="1572200"/>
            <a:chExt cx="6040755" cy="4731484"/>
          </a:xfrm>
        </p:grpSpPr>
        <p:sp>
          <p:nvSpPr>
            <p:cNvPr id="40" name="Прямоугольник 39"/>
            <p:cNvSpPr/>
            <p:nvPr/>
          </p:nvSpPr>
          <p:spPr>
            <a:xfrm rot="16200000">
              <a:off x="1771995" y="4642437"/>
              <a:ext cx="202670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endParaRPr lang="ru-RU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 rot="16200000">
              <a:off x="3554354" y="4507273"/>
              <a:ext cx="233816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 rot="16200000">
              <a:off x="4316101" y="4554998"/>
              <a:ext cx="22427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 rot="16200000">
              <a:off x="4822696" y="4494084"/>
              <a:ext cx="260696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ru-RU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 rot="16200000">
              <a:off x="2411251" y="4551610"/>
              <a:ext cx="2018368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endParaRPr lang="ru-RU" sz="13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 rot="16200000">
              <a:off x="3117289" y="4489878"/>
              <a:ext cx="18593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1400" b="1" dirty="0">
                <a:solidFill>
                  <a:srgbClr val="0362B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1352260" y="5903574"/>
              <a:ext cx="604075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146" name="Picture 2" descr="http://cs10029.vk.me/u137847397/-6/x_c1f3bfe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28808" y1="50331" x2="28808" y2="50331"/>
                          <a14:foregroundMark x1="34768" y1="48841" x2="34768" y2="48841"/>
                          <a14:foregroundMark x1="40397" y1="48510" x2="40397" y2="48510"/>
                          <a14:foregroundMark x1="48841" y1="51656" x2="48841" y2="51656"/>
                          <a14:foregroundMark x1="51656" y1="52152" x2="51656" y2="52152"/>
                          <a14:foregroundMark x1="61589" y1="49172" x2="61589" y2="49172"/>
                          <a14:foregroundMark x1="66391" y1="51490" x2="66391" y2="51490"/>
                          <a14:foregroundMark x1="75166" y1="48841" x2="75166" y2="48841"/>
                          <a14:foregroundMark x1="84437" y1="50993" x2="84437" y2="50993"/>
                          <a14:foregroundMark x1="91556" y1="50331" x2="91556" y2="50331"/>
                          <a14:foregroundMark x1="94205" y1="50662" x2="94205" y2="50662"/>
                          <a14:foregroundMark x1="77483" y1="48013" x2="77483" y2="48013"/>
                          <a14:foregroundMark x1="78311" y1="50166" x2="78311" y2="50166"/>
                          <a14:foregroundMark x1="2318" y1="47848" x2="2318" y2="47848"/>
                          <a14:foregroundMark x1="19205" y1="50497" x2="19205" y2="50497"/>
                          <a14:foregroundMark x1="34437" y1="51656" x2="34437" y2="51656"/>
                          <a14:foregroundMark x1="36258" y1="53808" x2="36258" y2="53808"/>
                          <a14:foregroundMark x1="43709" y1="50166" x2="43709" y2="50166"/>
                          <a14:foregroundMark x1="86921" y1="51987" x2="86921" y2="51987"/>
                          <a14:foregroundMark x1="67881" y1="48841" x2="67881" y2="48841"/>
                          <a14:foregroundMark x1="67881" y1="48841" x2="67881" y2="48841"/>
                          <a14:foregroundMark x1="33278" y1="49338" x2="33278" y2="49338"/>
                          <a14:foregroundMark x1="27980" y1="48510" x2="27980" y2="48510"/>
                          <a14:foregroundMark x1="50000" y1="54139" x2="50000" y2="54139"/>
                          <a14:foregroundMark x1="48510" y1="46854" x2="48510" y2="46854"/>
                          <a14:foregroundMark x1="46523" y1="48510" x2="46523" y2="48510"/>
                          <a14:foregroundMark x1="48179" y1="48510" x2="48179" y2="48510"/>
                          <a14:foregroundMark x1="52483" y1="48510" x2="52483" y2="48510"/>
                          <a14:foregroundMark x1="54801" y1="51159" x2="54801" y2="51159"/>
                          <a14:foregroundMark x1="53808" y1="53477" x2="53808" y2="53477"/>
                          <a14:foregroundMark x1="51656" y1="55629" x2="51656" y2="55629"/>
                          <a14:foregroundMark x1="47848" y1="57285" x2="47848" y2="57285"/>
                          <a14:foregroundMark x1="61424" y1="48510" x2="61424" y2="48510"/>
                          <a14:foregroundMark x1="57947" y1="47517" x2="57947" y2="47517"/>
                          <a14:foregroundMark x1="67053" y1="53808" x2="67053" y2="53808"/>
                          <a14:foregroundMark x1="69702" y1="54139" x2="69702" y2="54139"/>
                          <a14:foregroundMark x1="71523" y1="48841" x2="71523" y2="48841"/>
                          <a14:foregroundMark x1="77152" y1="47185" x2="77152" y2="47185"/>
                          <a14:foregroundMark x1="78642" y1="47517" x2="78642" y2="47517"/>
                          <a14:foregroundMark x1="82947" y1="52980" x2="82947" y2="52980"/>
                          <a14:foregroundMark x1="84437" y1="48179" x2="84437" y2="48179"/>
                          <a14:foregroundMark x1="91391" y1="46854" x2="91391" y2="46854"/>
                          <a14:foregroundMark x1="96192" y1="52152" x2="96192" y2="52152"/>
                          <a14:foregroundMark x1="96192" y1="51987" x2="96192" y2="51987"/>
                          <a14:foregroundMark x1="93543" y1="53311" x2="93543" y2="533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8550" y="1597146"/>
              <a:ext cx="2803632" cy="24035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Блок-схема: дисплей 83"/>
            <p:cNvSpPr/>
            <p:nvPr/>
          </p:nvSpPr>
          <p:spPr>
            <a:xfrm rot="16200000">
              <a:off x="4016695" y="214426"/>
              <a:ext cx="699755" cy="3415303"/>
            </a:xfrm>
            <a:prstGeom prst="flowChartDisplay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>
              <a:off x="2853773" y="1653478"/>
              <a:ext cx="3036409" cy="998875"/>
            </a:xfrm>
            <a:prstGeom prst="blockArc">
              <a:avLst>
                <a:gd name="adj1" fmla="val 10754032"/>
                <a:gd name="adj2" fmla="val 21551421"/>
                <a:gd name="adj3" fmla="val 23958"/>
              </a:avLst>
            </a:prstGeom>
            <a:noFill/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/>
          </p:spPr>
          <p:txBody>
            <a:bodyPr wrap="none" lIns="91440" tIns="45720" rIns="91440" bIns="45720" anchor="ctr" anchorCtr="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ru-RU" sz="2800" b="1" spc="150" dirty="0" smtClean="0">
                  <a:ln w="11430"/>
                  <a:solidFill>
                    <a:srgbClr val="800000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СОЦИАЛЬНАЯ</a:t>
              </a:r>
              <a:endParaRPr lang="ru-RU" sz="2800" b="1" spc="150" dirty="0">
                <a:ln w="11430"/>
                <a:solidFill>
                  <a:srgbClr val="8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187624" y="80977"/>
            <a:ext cx="76786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i="1" kern="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ru-RU" sz="28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Правила совместной работы</a:t>
            </a:r>
            <a:r>
              <a:rPr lang="ru-RU" sz="2800" kern="0" dirty="0" smtClean="0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800" kern="0" dirty="0" smtClean="0">
                <a:solidFill>
                  <a:srgbClr val="FFFFFF"/>
                </a:solidFill>
                <a:latin typeface="Calibri"/>
                <a:ea typeface="Calibri"/>
                <a:cs typeface="Times New Roman"/>
              </a:rPr>
            </a:br>
            <a:endParaRPr lang="ru-RU" sz="28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1269968" y="4151572"/>
            <a:ext cx="281402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31B6FD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Нет “актеров” и “зрителей</a:t>
            </a:r>
            <a:r>
              <a:rPr lang="ru-RU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”</a:t>
            </a:r>
          </a:p>
          <a:p>
            <a:pPr marL="342900" indent="-342900">
              <a:spcBef>
                <a:spcPct val="20000"/>
              </a:spcBef>
              <a:buClr>
                <a:srgbClr val="31B6FD"/>
              </a:buClr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все – участники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lang="ru-RU" b="1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6000" y="30135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kern="0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998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367" y="0"/>
            <a:ext cx="7218363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26565" y="24244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800000"/>
                </a:solidFill>
                <a:cs typeface="Times New Roman" pitchFamily="18" charset="0"/>
              </a:rPr>
              <a:t>Подгруппа азота</a:t>
            </a:r>
            <a:endParaRPr lang="ru-RU" sz="2800" i="1" dirty="0">
              <a:solidFill>
                <a:srgbClr val="800000"/>
              </a:solidFill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1043638"/>
            <a:ext cx="6553200" cy="1101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00966" y="1120842"/>
            <a:ext cx="3514646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>
                <a:latin typeface="Times New Roman"/>
                <a:ea typeface="Calibri"/>
              </a:rPr>
              <a:t>I. Постановка целей</a:t>
            </a:r>
            <a:endParaRPr lang="ru-RU" sz="2000" b="1" dirty="0">
              <a:latin typeface="Times New Roman"/>
              <a:ea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36732" y="1916832"/>
            <a:ext cx="4579381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dirty="0">
                <a:latin typeface="Times New Roman"/>
                <a:ea typeface="Calibri"/>
              </a:rPr>
              <a:t>Вопрос учащимся: «Как сформулировать цель урока?» (учащиеся предлагают свои варианты).</a:t>
            </a: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dirty="0">
                <a:latin typeface="Times New Roman"/>
                <a:ea typeface="Calibri"/>
              </a:rPr>
              <a:t>Цель урока написана на обратной стороне доски.</a:t>
            </a: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dirty="0">
                <a:latin typeface="Times New Roman"/>
                <a:ea typeface="Calibri"/>
              </a:rPr>
              <a:t>	На столе учителя набор фигур с цветовыми сигналами (красный, жёлтый, зелёный). Учащиеся выбирают фигуру и садятся в ту группу, где находится соответствующий сигнал.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65304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F:\фото - 11\PICT12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6" y="2662808"/>
            <a:ext cx="4107433" cy="369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71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557597"/>
            <a:ext cx="7772400" cy="857255"/>
          </a:xfrm>
        </p:spPr>
        <p:txBody>
          <a:bodyPr>
            <a:normAutofit/>
          </a:bodyPr>
          <a:lstStyle/>
          <a:p>
            <a:pPr algn="ctr"/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328780"/>
            <a:ext cx="2448272" cy="5052548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/>
              <a:t>Азот </a:t>
            </a:r>
            <a:r>
              <a:rPr lang="en-GB" sz="3200" b="1" dirty="0" smtClean="0"/>
              <a:t> </a:t>
            </a:r>
            <a:r>
              <a:rPr lang="en-GB" sz="3200" b="1" dirty="0" smtClean="0">
                <a:solidFill>
                  <a:srgbClr val="FF0000"/>
                </a:solidFill>
              </a:rPr>
              <a:t>N</a:t>
            </a:r>
          </a:p>
          <a:p>
            <a:pPr algn="l"/>
            <a:r>
              <a:rPr lang="ru-RU" sz="3200" b="1" dirty="0" smtClean="0"/>
              <a:t>Фосфор </a:t>
            </a:r>
            <a:r>
              <a:rPr lang="en-GB" sz="3200" b="1" dirty="0" smtClean="0">
                <a:solidFill>
                  <a:srgbClr val="FF0000"/>
                </a:solidFill>
              </a:rPr>
              <a:t>P</a:t>
            </a:r>
          </a:p>
          <a:p>
            <a:pPr algn="l"/>
            <a:r>
              <a:rPr lang="ru-RU" sz="3200" b="1" dirty="0" smtClean="0"/>
              <a:t>Мышьяк </a:t>
            </a:r>
            <a:r>
              <a:rPr lang="en-GB" sz="3200" b="1" dirty="0" smtClean="0">
                <a:solidFill>
                  <a:srgbClr val="FF0000"/>
                </a:solidFill>
              </a:rPr>
              <a:t>As</a:t>
            </a:r>
          </a:p>
          <a:p>
            <a:pPr algn="l"/>
            <a:r>
              <a:rPr lang="ru-RU" sz="3200" b="1" dirty="0" smtClean="0"/>
              <a:t>Сурьма </a:t>
            </a:r>
            <a:r>
              <a:rPr lang="en-US" sz="3200" b="1" dirty="0" err="1" smtClean="0">
                <a:solidFill>
                  <a:srgbClr val="FF0000"/>
                </a:solidFill>
              </a:rPr>
              <a:t>Sb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pPr algn="l"/>
            <a:r>
              <a:rPr lang="ru-RU" sz="3200" b="1" dirty="0" smtClean="0"/>
              <a:t>Висмут </a:t>
            </a:r>
            <a:r>
              <a:rPr lang="en-GB" sz="3200" b="1" dirty="0" smtClean="0">
                <a:solidFill>
                  <a:srgbClr val="FF0000"/>
                </a:solidFill>
              </a:rPr>
              <a:t>Bi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7" name="Picture 2" descr="C:\Documents and Settings\админ\Рабочий стол\theory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944" y="2420888"/>
            <a:ext cx="4473420" cy="3528392"/>
          </a:xfrm>
          <a:prstGeom prst="rect">
            <a:avLst/>
          </a:prstGeom>
          <a:noFill/>
        </p:spPr>
      </p:pic>
      <p:grpSp>
        <p:nvGrpSpPr>
          <p:cNvPr id="8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9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12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001" y="6926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27341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II Интеллектуальная 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разминка</a:t>
            </a:r>
            <a:endParaRPr lang="ru-RU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4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6152" y="457198"/>
            <a:ext cx="7470648" cy="530354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2800" dirty="0" smtClean="0">
                <a:solidFill>
                  <a:srgbClr val="CC00FF"/>
                </a:solidFill>
              </a:rPr>
              <a:t>        </a:t>
            </a:r>
            <a:r>
              <a:rPr lang="ru-RU" sz="2400" b="1" i="1" dirty="0" smtClean="0">
                <a:solidFill>
                  <a:schemeClr val="tx1"/>
                </a:solidFill>
              </a:rPr>
              <a:t>Пять знаменитых химиков </a:t>
            </a:r>
            <a:r>
              <a:rPr lang="en-US" sz="2400" b="1" i="1" dirty="0" smtClean="0">
                <a:solidFill>
                  <a:schemeClr val="tx1"/>
                </a:solidFill>
              </a:rPr>
              <a:t>XVIII </a:t>
            </a:r>
            <a:r>
              <a:rPr lang="ru-RU" sz="2400" b="1" i="1" dirty="0" smtClean="0">
                <a:solidFill>
                  <a:schemeClr val="tx1"/>
                </a:solidFill>
              </a:rPr>
              <a:t>в. дали некоему неметаллу, который в виде простого вещества представляет собой газ и состоит из двухатомных молекул, пять разных имен.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0" y="1412875"/>
            <a:ext cx="4572000" cy="4968875"/>
          </a:xfrm>
        </p:spPr>
        <p:txBody>
          <a:bodyPr>
            <a:normAutofit/>
          </a:bodyPr>
          <a:lstStyle/>
          <a:p>
            <a:pPr eaLnBrk="1" hangingPunct="1"/>
            <a:endParaRPr lang="ru-RU" sz="2400" b="1" dirty="0" smtClean="0"/>
          </a:p>
          <a:p>
            <a:pPr eaLnBrk="1" hangingPunct="1">
              <a:buFontTx/>
              <a:buNone/>
            </a:pPr>
            <a:r>
              <a:rPr lang="ru-RU" sz="2400" b="1" dirty="0" smtClean="0"/>
              <a:t>                  </a:t>
            </a:r>
            <a:r>
              <a:rPr lang="ru-RU" sz="2000" b="1" dirty="0" smtClean="0"/>
              <a:t>- «ядовитый воздух»</a:t>
            </a:r>
          </a:p>
          <a:p>
            <a:pPr eaLnBrk="1" hangingPunct="1">
              <a:buFontTx/>
              <a:buNone/>
            </a:pPr>
            <a:endParaRPr lang="ru-RU" sz="2000" b="1" dirty="0" smtClean="0"/>
          </a:p>
          <a:p>
            <a:pPr eaLnBrk="1" hangingPunct="1">
              <a:buFontTx/>
              <a:buNone/>
            </a:pPr>
            <a:r>
              <a:rPr lang="ru-RU" sz="2000" b="1" dirty="0" smtClean="0"/>
              <a:t>                 - «</a:t>
            </a:r>
            <a:r>
              <a:rPr lang="ru-RU" sz="2000" b="1" dirty="0" err="1" smtClean="0"/>
              <a:t>дефлогистированный</a:t>
            </a:r>
            <a:r>
              <a:rPr lang="ru-RU" sz="2000" b="1" dirty="0" smtClean="0"/>
              <a:t> </a:t>
            </a:r>
          </a:p>
          <a:p>
            <a:pPr eaLnBrk="1" hangingPunct="1">
              <a:buFontTx/>
              <a:buNone/>
            </a:pPr>
            <a:r>
              <a:rPr lang="ru-RU" sz="2000" b="1" dirty="0" smtClean="0"/>
              <a:t>                    воздух»</a:t>
            </a:r>
          </a:p>
          <a:p>
            <a:pPr eaLnBrk="1" hangingPunct="1">
              <a:buFontTx/>
              <a:buNone/>
            </a:pPr>
            <a:endParaRPr lang="ru-RU" sz="2000" b="1" dirty="0" smtClean="0"/>
          </a:p>
          <a:p>
            <a:pPr eaLnBrk="1" hangingPunct="1">
              <a:buFontTx/>
              <a:buNone/>
            </a:pPr>
            <a:r>
              <a:rPr lang="ru-RU" sz="2000" b="1" dirty="0" smtClean="0"/>
              <a:t>                 - «испорченный воздух»</a:t>
            </a:r>
          </a:p>
          <a:p>
            <a:pPr eaLnBrk="1" hangingPunct="1">
              <a:buFontTx/>
              <a:buNone/>
            </a:pPr>
            <a:endParaRPr lang="ru-RU" sz="2000" b="1" dirty="0" smtClean="0"/>
          </a:p>
          <a:p>
            <a:pPr eaLnBrk="1" hangingPunct="1">
              <a:buFontTx/>
              <a:buNone/>
            </a:pPr>
            <a:r>
              <a:rPr lang="ru-RU" sz="2000" b="1" dirty="0" smtClean="0"/>
              <a:t> </a:t>
            </a:r>
          </a:p>
          <a:p>
            <a:pPr eaLnBrk="1" hangingPunct="1">
              <a:buFontTx/>
              <a:buNone/>
            </a:pPr>
            <a:r>
              <a:rPr lang="ru-RU" sz="2000" b="1" dirty="0" smtClean="0"/>
              <a:t>                   - «удушливый воздух»</a:t>
            </a:r>
          </a:p>
          <a:p>
            <a:pPr eaLnBrk="1" hangingPunct="1">
              <a:buFontTx/>
              <a:buNone/>
            </a:pPr>
            <a:endParaRPr lang="ru-RU" sz="2000" b="1" dirty="0" smtClean="0"/>
          </a:p>
          <a:p>
            <a:pPr eaLnBrk="1" hangingPunct="1">
              <a:buFontTx/>
              <a:buNone/>
            </a:pPr>
            <a:r>
              <a:rPr lang="ru-RU" sz="2000" b="1" dirty="0" smtClean="0"/>
              <a:t>                - «безжизненный воздух»</a:t>
            </a:r>
          </a:p>
          <a:p>
            <a:pPr eaLnBrk="1" hangingPunct="1">
              <a:buFontTx/>
              <a:buNone/>
            </a:pPr>
            <a:r>
              <a:rPr lang="ru-RU" sz="2000" b="1" dirty="0" smtClean="0"/>
              <a:t> </a:t>
            </a:r>
          </a:p>
          <a:p>
            <a:pPr eaLnBrk="1" hangingPunct="1">
              <a:buFontTx/>
              <a:buNone/>
            </a:pPr>
            <a:endParaRPr lang="ru-RU" sz="2000" b="1" dirty="0" smtClean="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619250" y="1700213"/>
            <a:ext cx="4175125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prstClr val="black"/>
                </a:solidFill>
              </a:rPr>
              <a:t>В 1772 году шотландский химик, </a:t>
            </a:r>
          </a:p>
          <a:p>
            <a:pPr algn="ctr"/>
            <a:r>
              <a:rPr lang="ru-RU" b="1">
                <a:solidFill>
                  <a:prstClr val="black"/>
                </a:solidFill>
              </a:rPr>
              <a:t>ботаник и врач </a:t>
            </a:r>
            <a:r>
              <a:rPr lang="ru-RU" b="1">
                <a:solidFill>
                  <a:srgbClr val="FF0066"/>
                </a:solidFill>
              </a:rPr>
              <a:t>Даниел Резерфорд</a:t>
            </a:r>
            <a:endParaRPr lang="ru-RU" b="1">
              <a:solidFill>
                <a:prstClr val="black"/>
              </a:solidFill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403350" y="2636838"/>
            <a:ext cx="4175125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prstClr val="black"/>
                </a:solidFill>
              </a:rPr>
              <a:t>В 1772 году английский химик</a:t>
            </a:r>
          </a:p>
          <a:p>
            <a:pPr algn="ctr"/>
            <a:r>
              <a:rPr lang="ru-RU" b="1">
                <a:solidFill>
                  <a:srgbClr val="FF0066"/>
                </a:solidFill>
              </a:rPr>
              <a:t>Джозеф Пристли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619250" y="3573463"/>
            <a:ext cx="3673475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prstClr val="black"/>
                </a:solidFill>
              </a:rPr>
              <a:t>В 1773 году шведский химик-</a:t>
            </a:r>
          </a:p>
          <a:p>
            <a:pPr algn="ctr"/>
            <a:r>
              <a:rPr lang="ru-RU" b="1">
                <a:solidFill>
                  <a:prstClr val="black"/>
                </a:solidFill>
              </a:rPr>
              <a:t>аптекарь </a:t>
            </a:r>
            <a:r>
              <a:rPr lang="ru-RU" b="1">
                <a:solidFill>
                  <a:srgbClr val="FF0066"/>
                </a:solidFill>
              </a:rPr>
              <a:t>Карл Шееле</a:t>
            </a:r>
            <a:endParaRPr lang="ru-RU" b="1">
              <a:solidFill>
                <a:prstClr val="black"/>
              </a:solidFill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1331913" y="4581525"/>
            <a:ext cx="3816350" cy="717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prstClr val="black"/>
                </a:solidFill>
              </a:rPr>
              <a:t>В 1774 году английский химик</a:t>
            </a:r>
          </a:p>
          <a:p>
            <a:pPr algn="ctr"/>
            <a:r>
              <a:rPr lang="ru-RU" b="1">
                <a:solidFill>
                  <a:srgbClr val="FF0066"/>
                </a:solidFill>
              </a:rPr>
              <a:t>Генри Кавендиш</a:t>
            </a: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900113" y="5661025"/>
            <a:ext cx="3673475" cy="7699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prstClr val="black"/>
                </a:solidFill>
              </a:rPr>
              <a:t>В 1776 году французский химик</a:t>
            </a:r>
          </a:p>
          <a:p>
            <a:pPr algn="ctr"/>
            <a:r>
              <a:rPr lang="ru-RU" b="1">
                <a:solidFill>
                  <a:srgbClr val="FF0066"/>
                </a:solidFill>
              </a:rPr>
              <a:t>Антуан Лавуазье</a:t>
            </a: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5651500" y="6092825"/>
            <a:ext cx="3313113" cy="581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i="1" dirty="0" smtClean="0">
                <a:solidFill>
                  <a:srgbClr val="FF0066"/>
                </a:solidFill>
              </a:rPr>
              <a:t>И  это все об азоте</a:t>
            </a:r>
            <a:endParaRPr lang="ru-RU" b="1" i="1" dirty="0">
              <a:solidFill>
                <a:srgbClr val="FF0066"/>
              </a:solidFill>
            </a:endParaRPr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200" y="4221163"/>
            <a:ext cx="9906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5300663"/>
            <a:ext cx="973138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2276475"/>
            <a:ext cx="933450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3286124"/>
            <a:ext cx="755231" cy="120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15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16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824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500"/>
                            </p:stCondLst>
                            <p:childTnLst>
                              <p:par>
                                <p:cTn id="7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3" dur="2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1" grpId="0" animBg="1"/>
      <p:bldP spid="14342" grpId="0" animBg="1"/>
      <p:bldP spid="14343" grpId="0" animBg="1"/>
      <p:bldP spid="14344" grpId="0" animBg="1"/>
      <p:bldP spid="14345" grpId="0" animBg="1"/>
      <p:bldP spid="143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04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14480" y="2750339"/>
            <a:ext cx="2506104" cy="2232000"/>
          </a:xfrm>
          <a:prstGeom prst="rect">
            <a:avLst/>
          </a:prstGeom>
          <a:noFill/>
        </p:spPr>
      </p:pic>
      <p:pic>
        <p:nvPicPr>
          <p:cNvPr id="5" name="Picture 4" descr="04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43504" y="2750339"/>
            <a:ext cx="2506104" cy="2232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071670" y="428604"/>
            <a:ext cx="3929058" cy="1285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14612" y="1571612"/>
            <a:ext cx="3929058" cy="776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17524" y="5329995"/>
            <a:ext cx="785786" cy="578882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1s</a:t>
            </a:r>
            <a:r>
              <a:rPr lang="en-US" sz="2800" baseline="300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endParaRPr lang="en-US" sz="2800" baseline="30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420834" y="5329995"/>
            <a:ext cx="785786" cy="578882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1s</a:t>
            </a:r>
            <a:r>
              <a:rPr lang="en-US" sz="2800" baseline="300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endParaRPr lang="en-US" baseline="30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2524144" y="5329995"/>
            <a:ext cx="785786" cy="578882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2s</a:t>
            </a:r>
            <a:r>
              <a:rPr lang="en-US" sz="2800" baseline="300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endParaRPr lang="en-US" baseline="30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3627454" y="5329995"/>
            <a:ext cx="785786" cy="578882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2s</a:t>
            </a:r>
            <a:r>
              <a:rPr lang="en-US" sz="2800" baseline="300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endParaRPr lang="en-US" baseline="30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4730764" y="5329995"/>
            <a:ext cx="785786" cy="578882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2p</a:t>
            </a:r>
            <a:r>
              <a:rPr lang="en-US" sz="2800" baseline="300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</a:t>
            </a:r>
            <a:endParaRPr lang="en-US" baseline="30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5834074" y="5329995"/>
            <a:ext cx="785786" cy="578882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2p</a:t>
            </a:r>
            <a:r>
              <a:rPr lang="en-US" sz="2800" baseline="300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6</a:t>
            </a:r>
            <a:endParaRPr lang="en-US" baseline="30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7000892" y="5329995"/>
            <a:ext cx="785786" cy="578882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3s</a:t>
            </a:r>
            <a:r>
              <a:rPr lang="en-US" sz="2800" baseline="300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endParaRPr lang="en-US" baseline="30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8040694" y="5329995"/>
            <a:ext cx="785786" cy="578882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3p</a:t>
            </a:r>
            <a:r>
              <a:rPr lang="en-US" sz="2800" baseline="30000" dirty="0" smtClean="0">
                <a:solidFill>
                  <a:prstClr val="white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</a:t>
            </a:r>
            <a:endParaRPr lang="en-US" baseline="30000" dirty="0" smtClean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500826" y="6143644"/>
            <a:ext cx="1440000" cy="396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Овал 22"/>
          <p:cNvSpPr>
            <a:spLocks noChangeAspect="1"/>
          </p:cNvSpPr>
          <p:nvPr/>
        </p:nvSpPr>
        <p:spPr>
          <a:xfrm>
            <a:off x="1928794" y="4357694"/>
            <a:ext cx="612000" cy="61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N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Овал 23"/>
          <p:cNvSpPr>
            <a:spLocks noChangeAspect="1"/>
          </p:cNvSpPr>
          <p:nvPr/>
        </p:nvSpPr>
        <p:spPr>
          <a:xfrm>
            <a:off x="5357818" y="4286256"/>
            <a:ext cx="612000" cy="61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P</a:t>
            </a:r>
            <a:endParaRPr lang="ru-RU" sz="40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ый треугольник 21"/>
          <p:cNvSpPr/>
          <p:nvPr/>
        </p:nvSpPr>
        <p:spPr>
          <a:xfrm rot="5400000">
            <a:off x="254260" y="-254260"/>
            <a:ext cx="571480" cy="1080000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Прямоугольный треугольник 27"/>
          <p:cNvSpPr/>
          <p:nvPr/>
        </p:nvSpPr>
        <p:spPr>
          <a:xfrm>
            <a:off x="0" y="6215082"/>
            <a:ext cx="1080000" cy="642918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Умножение 28">
            <a:hlinkClick r:id="" action="ppaction://hlinkshowjump?jump=endshow"/>
          </p:cNvPr>
          <p:cNvSpPr/>
          <p:nvPr/>
        </p:nvSpPr>
        <p:spPr>
          <a:xfrm>
            <a:off x="785786" y="6215082"/>
            <a:ext cx="714380" cy="642918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Управляющая кнопка: домой 29">
            <a:hlinkClick r:id="rId4" action="ppaction://hlinksldjump" highlightClick="1"/>
          </p:cNvPr>
          <p:cNvSpPr>
            <a:spLocks noChangeAspect="1"/>
          </p:cNvSpPr>
          <p:nvPr/>
        </p:nvSpPr>
        <p:spPr>
          <a:xfrm>
            <a:off x="8496000" y="6210000"/>
            <a:ext cx="648000" cy="648000"/>
          </a:xfrm>
          <a:prstGeom prst="actionButtonHome">
            <a:avLst/>
          </a:prstGeom>
          <a:solidFill>
            <a:srgbClr val="C00000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ый треугольник 25"/>
          <p:cNvSpPr/>
          <p:nvPr/>
        </p:nvSpPr>
        <p:spPr>
          <a:xfrm rot="10800000">
            <a:off x="8064000" y="0"/>
            <a:ext cx="1080000" cy="571480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Блок-схема: альтернативный процесс 30"/>
          <p:cNvSpPr>
            <a:spLocks noChangeAspect="1"/>
          </p:cNvSpPr>
          <p:nvPr/>
        </p:nvSpPr>
        <p:spPr>
          <a:xfrm>
            <a:off x="4500562" y="6143644"/>
            <a:ext cx="1762136" cy="4320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Вопрос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" name="bach_shut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screen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0" y="285739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734" y="428604"/>
            <a:ext cx="7470648" cy="98755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Электронные формулы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017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128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21929E-6 L 0.28073 -0.3296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0" y="-165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33333E-6 -0.00023 L -0.0026 -0.3298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165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05556E-6 4.21929E-6 L -0.04444 -0.3296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" y="-165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6" presetClass="path" presetSubtype="0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88889E-6 -4.44444E-6 L 0.59306 -0.3192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00" y="-160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4.21929E-6 L 0.51962 -0.3821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00" y="-191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6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77778E-6 4.21929E-6 L 0.18924 -0.4450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0" y="-223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05556E-6 -4.44444E-6 L 0.10885 -0.5083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-254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2.22222E-6 -4.44444E-6 L 0.01875 -0.5715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-2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20000" showWhenStopped="0"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9" grpId="0"/>
      <p:bldP spid="204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1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1657527" y="1420523"/>
            <a:ext cx="5768975" cy="4789477"/>
            <a:chOff x="1281" y="910"/>
            <a:chExt cx="5088" cy="4224"/>
          </a:xfrm>
        </p:grpSpPr>
        <p:sp>
          <p:nvSpPr>
            <p:cNvPr id="101384" name="Rectangle 8"/>
            <p:cNvSpPr>
              <a:spLocks noChangeArrowheads="1"/>
            </p:cNvSpPr>
            <p:nvPr/>
          </p:nvSpPr>
          <p:spPr bwMode="gray">
            <a:xfrm rot="13770025">
              <a:off x="4337" y="3253"/>
              <a:ext cx="847" cy="169"/>
            </a:xfrm>
            <a:prstGeom prst="rect">
              <a:avLst/>
            </a:prstGeom>
            <a:ln>
              <a:solidFill>
                <a:srgbClr val="00B0F0"/>
              </a:solidFill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1385" name="Rectangle 9"/>
            <p:cNvSpPr>
              <a:spLocks noChangeArrowheads="1"/>
            </p:cNvSpPr>
            <p:nvPr/>
          </p:nvSpPr>
          <p:spPr bwMode="gray">
            <a:xfrm rot="-743917">
              <a:off x="2583" y="2853"/>
              <a:ext cx="890" cy="153"/>
            </a:xfrm>
            <a:prstGeom prst="rect">
              <a:avLst/>
            </a:prstGeom>
            <a:ln>
              <a:solidFill>
                <a:srgbClr val="00B0F0"/>
              </a:solidFill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3410" y="1684"/>
              <a:ext cx="1420" cy="1637"/>
              <a:chOff x="2433" y="1234"/>
              <a:chExt cx="1014" cy="1169"/>
            </a:xfrm>
          </p:grpSpPr>
          <p:sp>
            <p:nvSpPr>
              <p:cNvPr id="101387" name="Rectangle 11"/>
              <p:cNvSpPr>
                <a:spLocks noChangeArrowheads="1"/>
              </p:cNvSpPr>
              <p:nvPr/>
            </p:nvSpPr>
            <p:spPr bwMode="gray">
              <a:xfrm rot="-3205350">
                <a:off x="3175" y="1380"/>
                <a:ext cx="376" cy="8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2433" y="1401"/>
                <a:ext cx="1014" cy="1002"/>
                <a:chOff x="2016" y="1920"/>
                <a:chExt cx="1680" cy="1680"/>
              </a:xfrm>
            </p:grpSpPr>
            <p:sp>
              <p:nvSpPr>
                <p:cNvPr id="101389" name="Oval 13">
                  <a:hlinkClick r:id="rId2" action="ppaction://hlinksldjump"/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solidFill>
                  <a:srgbClr val="C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76200" dir="18900000" sy="23000" kx="-1200000" algn="bl" rotWithShape="0">
                    <a:srgbClr val="00B0F0">
                      <a:alpha val="2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390" name="Freeform 1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01391" name="Text Box 15"/>
              <p:cNvSpPr txBox="1">
                <a:spLocks noChangeArrowheads="1"/>
              </p:cNvSpPr>
              <p:nvPr/>
            </p:nvSpPr>
            <p:spPr bwMode="gray">
              <a:xfrm>
                <a:off x="2769" y="1837"/>
                <a:ext cx="320" cy="4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ru-RU" sz="44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en-US" sz="4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4620" y="910"/>
              <a:ext cx="962" cy="952"/>
              <a:chOff x="3294" y="682"/>
              <a:chExt cx="687" cy="682"/>
            </a:xfrm>
          </p:grpSpPr>
          <p:grpSp>
            <p:nvGrpSpPr>
              <p:cNvPr id="6" name="Group 17"/>
              <p:cNvGrpSpPr>
                <a:grpSpLocks/>
              </p:cNvGrpSpPr>
              <p:nvPr/>
            </p:nvGrpSpPr>
            <p:grpSpPr bwMode="auto">
              <a:xfrm>
                <a:off x="3294" y="682"/>
                <a:ext cx="687" cy="682"/>
                <a:chOff x="1931" y="1508"/>
                <a:chExt cx="2101" cy="2110"/>
              </a:xfrm>
            </p:grpSpPr>
            <p:sp>
              <p:nvSpPr>
                <p:cNvPr id="101394" name="Oval 18">
                  <a:hlinkClick r:id="rId3" action="ppaction://hlinksldjump"/>
                </p:cNvPr>
                <p:cNvSpPr>
                  <a:spLocks noChangeAspect="1" noChangeArrowheads="1"/>
                </p:cNvSpPr>
                <p:nvPr/>
              </p:nvSpPr>
              <p:spPr bwMode="gray">
                <a:xfrm>
                  <a:off x="1931" y="1508"/>
                  <a:ext cx="2101" cy="2110"/>
                </a:xfrm>
                <a:prstGeom prst="ellipse">
                  <a:avLst/>
                </a:prstGeom>
                <a:solidFill>
                  <a:srgbClr val="C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76200" dir="18900000" sy="23000" kx="-1200000" algn="bl" rotWithShape="0">
                    <a:srgbClr val="00B0F0">
                      <a:alpha val="2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395" name="Freeform 19"/>
                <p:cNvSpPr>
                  <a:spLocks/>
                </p:cNvSpPr>
                <p:nvPr/>
              </p:nvSpPr>
              <p:spPr bwMode="gray">
                <a:xfrm>
                  <a:off x="2207" y="1508"/>
                  <a:ext cx="1514" cy="84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01396" name="Text Box 20"/>
              <p:cNvSpPr txBox="1">
                <a:spLocks noChangeArrowheads="1"/>
              </p:cNvSpPr>
              <p:nvPr/>
            </p:nvSpPr>
            <p:spPr bwMode="gray">
              <a:xfrm>
                <a:off x="3519" y="953"/>
                <a:ext cx="265" cy="37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ru-RU" sz="3200" dirty="0" smtClean="0">
                    <a:solidFill>
                      <a:prstClr val="white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en-US" sz="32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1281" y="2268"/>
              <a:ext cx="1539" cy="1579"/>
              <a:chOff x="912" y="1651"/>
              <a:chExt cx="1099" cy="1128"/>
            </a:xfrm>
          </p:grpSpPr>
          <p:grpSp>
            <p:nvGrpSpPr>
              <p:cNvPr id="8" name="Group 22"/>
              <p:cNvGrpSpPr>
                <a:grpSpLocks/>
              </p:cNvGrpSpPr>
              <p:nvPr/>
            </p:nvGrpSpPr>
            <p:grpSpPr bwMode="auto">
              <a:xfrm>
                <a:off x="912" y="1651"/>
                <a:ext cx="1099" cy="1128"/>
                <a:chOff x="2016" y="1920"/>
                <a:chExt cx="1680" cy="1680"/>
              </a:xfrm>
            </p:grpSpPr>
            <p:sp>
              <p:nvSpPr>
                <p:cNvPr id="101399" name="Oval 23">
                  <a:hlinkClick r:id="rId4" action="ppaction://hlinksldjump"/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solidFill>
                  <a:srgbClr val="C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76200" dir="18900000" sy="23000" kx="-1200000" algn="bl" rotWithShape="0">
                    <a:srgbClr val="00B0F0">
                      <a:alpha val="2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400" name="Freeform 2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01401" name="Text Box 25"/>
              <p:cNvSpPr txBox="1">
                <a:spLocks noChangeArrowheads="1"/>
              </p:cNvSpPr>
              <p:nvPr/>
            </p:nvSpPr>
            <p:spPr bwMode="gray">
              <a:xfrm>
                <a:off x="1296" y="2152"/>
                <a:ext cx="320" cy="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ru-RU" sz="44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  <a:endParaRPr lang="en-US" sz="4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4593" y="3380"/>
              <a:ext cx="1776" cy="1754"/>
              <a:chOff x="3278" y="2445"/>
              <a:chExt cx="1268" cy="1253"/>
            </a:xfrm>
          </p:grpSpPr>
          <p:grpSp>
            <p:nvGrpSpPr>
              <p:cNvPr id="10" name="Group 27"/>
              <p:cNvGrpSpPr>
                <a:grpSpLocks/>
              </p:cNvGrpSpPr>
              <p:nvPr/>
            </p:nvGrpSpPr>
            <p:grpSpPr bwMode="auto">
              <a:xfrm>
                <a:off x="3278" y="2445"/>
                <a:ext cx="1268" cy="1253"/>
                <a:chOff x="2016" y="1920"/>
                <a:chExt cx="1680" cy="1680"/>
              </a:xfrm>
            </p:grpSpPr>
            <p:sp>
              <p:nvSpPr>
                <p:cNvPr id="101404" name="Oval 28">
                  <a:hlinkClick r:id="rId5" action="ppaction://hlinksldjump"/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solidFill>
                  <a:srgbClr val="C00000"/>
                </a:solidFill>
                <a:ln w="9525">
                  <a:noFill/>
                  <a:round/>
                  <a:headEnd/>
                  <a:tailEnd/>
                </a:ln>
                <a:effectLst>
                  <a:outerShdw blurRad="76200" dir="18900000" sy="23000" kx="-1200000" algn="bl" rotWithShape="0">
                    <a:srgbClr val="00B0F0">
                      <a:alpha val="2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405" name="Freeform 2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ru-RU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01406" name="Text Box 30"/>
              <p:cNvSpPr txBox="1">
                <a:spLocks noChangeArrowheads="1"/>
              </p:cNvSpPr>
              <p:nvPr/>
            </p:nvSpPr>
            <p:spPr bwMode="gray">
              <a:xfrm>
                <a:off x="3804" y="2988"/>
                <a:ext cx="320" cy="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5782" tIns="47891" rIns="95782" bIns="47891">
                <a:spAutoFit/>
              </a:bodyPr>
              <a:lstStyle/>
              <a:p>
                <a:pPr algn="ctr" defTabSz="957263" eaLnBrk="0" hangingPunct="0"/>
                <a:r>
                  <a:rPr lang="ru-RU" sz="4400" dirty="0" smtClean="0">
                    <a:solidFill>
                      <a:srgbClr val="FFFFFF"/>
                    </a:solidFill>
                    <a:latin typeface="Arial" pitchFamily="34" charset="0"/>
                    <a:cs typeface="Arial" pitchFamily="34" charset="0"/>
                  </a:rPr>
                  <a:t>5</a:t>
                </a:r>
                <a:endParaRPr lang="en-US" sz="44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8" name="Rectangle 9"/>
          <p:cNvSpPr>
            <a:spLocks noChangeArrowheads="1"/>
          </p:cNvSpPr>
          <p:nvPr/>
        </p:nvSpPr>
        <p:spPr bwMode="gray">
          <a:xfrm rot="17561065">
            <a:off x="3689954" y="3889569"/>
            <a:ext cx="1009117" cy="173482"/>
          </a:xfrm>
          <a:prstGeom prst="rect">
            <a:avLst/>
          </a:prstGeom>
          <a:ln>
            <a:solidFill>
              <a:srgbClr val="00B0F0"/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Oval 23">
            <a:hlinkClick r:id="rId6" action="ppaction://hlinksldjump"/>
          </p:cNvPr>
          <p:cNvSpPr>
            <a:spLocks noChangeArrowheads="1"/>
          </p:cNvSpPr>
          <p:nvPr/>
        </p:nvSpPr>
        <p:spPr bwMode="gray">
          <a:xfrm>
            <a:off x="2714612" y="4214818"/>
            <a:ext cx="1744979" cy="1790384"/>
          </a:xfrm>
          <a:prstGeom prst="ellipse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  <a:effectLst>
            <a:outerShdw blurRad="76200" dir="18900000" sy="23000" kx="-1200000" algn="bl" rotWithShape="0">
              <a:srgbClr val="00B0F0">
                <a:alpha val="20000"/>
              </a:srgbClr>
            </a:outerShdw>
          </a:effectLst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1" name="Freeform 24"/>
          <p:cNvSpPr>
            <a:spLocks/>
          </p:cNvSpPr>
          <p:nvPr/>
        </p:nvSpPr>
        <p:spPr bwMode="gray">
          <a:xfrm>
            <a:off x="2928926" y="4286256"/>
            <a:ext cx="1346127" cy="675657"/>
          </a:xfrm>
          <a:custGeom>
            <a:avLst/>
            <a:gdLst/>
            <a:ahLst/>
            <a:cxnLst>
              <a:cxn ang="0">
                <a:pos x="1301" y="401"/>
              </a:cxn>
              <a:cxn ang="0">
                <a:pos x="1317" y="442"/>
              </a:cxn>
              <a:cxn ang="0">
                <a:pos x="1321" y="481"/>
              </a:cxn>
              <a:cxn ang="0">
                <a:pos x="1315" y="516"/>
              </a:cxn>
              <a:cxn ang="0">
                <a:pos x="1298" y="550"/>
              </a:cxn>
              <a:cxn ang="0">
                <a:pos x="1272" y="579"/>
              </a:cxn>
              <a:cxn ang="0">
                <a:pos x="1239" y="604"/>
              </a:cxn>
              <a:cxn ang="0">
                <a:pos x="1196" y="628"/>
              </a:cxn>
              <a:cxn ang="0">
                <a:pos x="1147" y="649"/>
              </a:cxn>
              <a:cxn ang="0">
                <a:pos x="1092" y="667"/>
              </a:cxn>
              <a:cxn ang="0">
                <a:pos x="1031" y="683"/>
              </a:cxn>
              <a:cxn ang="0">
                <a:pos x="967" y="694"/>
              </a:cxn>
              <a:cxn ang="0">
                <a:pos x="896" y="704"/>
              </a:cxn>
              <a:cxn ang="0">
                <a:pos x="824" y="710"/>
              </a:cxn>
              <a:cxn ang="0">
                <a:pos x="795" y="712"/>
              </a:cxn>
              <a:cxn ang="0">
                <a:pos x="476" y="712"/>
              </a:cxn>
              <a:cxn ang="0">
                <a:pos x="472" y="712"/>
              </a:cxn>
              <a:cxn ang="0">
                <a:pos x="409" y="708"/>
              </a:cxn>
              <a:cxn ang="0">
                <a:pos x="348" y="704"/>
              </a:cxn>
              <a:cxn ang="0">
                <a:pos x="290" y="696"/>
              </a:cxn>
              <a:cxn ang="0">
                <a:pos x="235" y="689"/>
              </a:cxn>
              <a:cxn ang="0">
                <a:pos x="186" y="677"/>
              </a:cxn>
              <a:cxn ang="0">
                <a:pos x="141" y="663"/>
              </a:cxn>
              <a:cxn ang="0">
                <a:pos x="102" y="648"/>
              </a:cxn>
              <a:cxn ang="0">
                <a:pos x="67" y="630"/>
              </a:cxn>
              <a:cxn ang="0">
                <a:pos x="39" y="608"/>
              </a:cxn>
              <a:cxn ang="0">
                <a:pos x="18" y="583"/>
              </a:cxn>
              <a:cxn ang="0">
                <a:pos x="6" y="554"/>
              </a:cxn>
              <a:cxn ang="0">
                <a:pos x="0" y="524"/>
              </a:cxn>
              <a:cxn ang="0">
                <a:pos x="0" y="520"/>
              </a:cxn>
              <a:cxn ang="0">
                <a:pos x="4" y="487"/>
              </a:cxn>
              <a:cxn ang="0">
                <a:pos x="16" y="446"/>
              </a:cxn>
              <a:cxn ang="0">
                <a:pos x="51" y="370"/>
              </a:cxn>
              <a:cxn ang="0">
                <a:pos x="94" y="299"/>
              </a:cxn>
              <a:cxn ang="0">
                <a:pos x="147" y="235"/>
              </a:cxn>
              <a:cxn ang="0">
                <a:pos x="204" y="176"/>
              </a:cxn>
              <a:cxn ang="0">
                <a:pos x="270" y="125"/>
              </a:cxn>
              <a:cxn ang="0">
                <a:pos x="341" y="82"/>
              </a:cxn>
              <a:cxn ang="0">
                <a:pos x="415" y="47"/>
              </a:cxn>
              <a:cxn ang="0">
                <a:pos x="497" y="21"/>
              </a:cxn>
              <a:cxn ang="0">
                <a:pos x="581" y="6"/>
              </a:cxn>
              <a:cxn ang="0">
                <a:pos x="667" y="0"/>
              </a:cxn>
              <a:cxn ang="0">
                <a:pos x="667" y="0"/>
              </a:cxn>
              <a:cxn ang="0">
                <a:pos x="759" y="6"/>
              </a:cxn>
              <a:cxn ang="0">
                <a:pos x="847" y="23"/>
              </a:cxn>
              <a:cxn ang="0">
                <a:pos x="932" y="53"/>
              </a:cxn>
              <a:cxn ang="0">
                <a:pos x="1010" y="90"/>
              </a:cxn>
              <a:cxn ang="0">
                <a:pos x="1082" y="137"/>
              </a:cxn>
              <a:cxn ang="0">
                <a:pos x="1149" y="194"/>
              </a:cxn>
              <a:cxn ang="0">
                <a:pos x="1208" y="256"/>
              </a:cxn>
              <a:cxn ang="0">
                <a:pos x="1258" y="325"/>
              </a:cxn>
              <a:cxn ang="0">
                <a:pos x="1301" y="401"/>
              </a:cxn>
              <a:cxn ang="0">
                <a:pos x="1301" y="401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gray">
          <a:xfrm>
            <a:off x="3337277" y="5072074"/>
            <a:ext cx="501212" cy="773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5782" tIns="47891" rIns="95782" bIns="47891">
            <a:spAutoFit/>
          </a:bodyPr>
          <a:lstStyle/>
          <a:p>
            <a:pPr algn="ctr" defTabSz="957263" eaLnBrk="0" hangingPunct="0"/>
            <a:r>
              <a:rPr lang="ru-RU" sz="4400" dirty="0" smtClean="0">
                <a:solidFill>
                  <a:srgbClr val="FFFFFF"/>
                </a:solidFill>
              </a:rPr>
              <a:t>4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35" name="Прямоугольный треугольник 34"/>
          <p:cNvSpPr/>
          <p:nvPr/>
        </p:nvSpPr>
        <p:spPr>
          <a:xfrm rot="5400000">
            <a:off x="254260" y="-254260"/>
            <a:ext cx="571480" cy="1080000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Прямоугольный треугольник 35"/>
          <p:cNvSpPr/>
          <p:nvPr/>
        </p:nvSpPr>
        <p:spPr>
          <a:xfrm rot="10800000">
            <a:off x="8064000" y="0"/>
            <a:ext cx="1080000" cy="571480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Прямоугольный треугольник 36"/>
          <p:cNvSpPr/>
          <p:nvPr/>
        </p:nvSpPr>
        <p:spPr>
          <a:xfrm>
            <a:off x="0" y="6215082"/>
            <a:ext cx="1080000" cy="642918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8" name="Управляющая кнопка: домой 37">
            <a:hlinkClick r:id="rId7" action="ppaction://hlinksldjump" highlightClick="1"/>
          </p:cNvPr>
          <p:cNvSpPr>
            <a:spLocks noChangeAspect="1"/>
          </p:cNvSpPr>
          <p:nvPr/>
        </p:nvSpPr>
        <p:spPr>
          <a:xfrm>
            <a:off x="8496000" y="6210000"/>
            <a:ext cx="648000" cy="648000"/>
          </a:xfrm>
          <a:prstGeom prst="actionButtonHome">
            <a:avLst/>
          </a:prstGeom>
          <a:solidFill>
            <a:srgbClr val="C00000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0" name="Блок-схема: альтернативный процесс 39"/>
          <p:cNvSpPr>
            <a:spLocks noChangeAspect="1"/>
          </p:cNvSpPr>
          <p:nvPr/>
        </p:nvSpPr>
        <p:spPr>
          <a:xfrm>
            <a:off x="6500826" y="6072206"/>
            <a:ext cx="1762136" cy="4320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Управляющая кнопка: сведения 40">
            <a:hlinkClick r:id="rId8" action="ppaction://hlinksldjump" highlightClick="1"/>
          </p:cNvPr>
          <p:cNvSpPr>
            <a:spLocks noChangeAspect="1"/>
          </p:cNvSpPr>
          <p:nvPr/>
        </p:nvSpPr>
        <p:spPr>
          <a:xfrm>
            <a:off x="8072462" y="500042"/>
            <a:ext cx="648000" cy="648000"/>
          </a:xfrm>
          <a:prstGeom prst="actionButtonInformation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755279" y="26860"/>
            <a:ext cx="3000396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Умножение 42">
            <a:hlinkClick r:id="" action="ppaction://hlinkshowjump?jump=endshow"/>
          </p:cNvPr>
          <p:cNvSpPr/>
          <p:nvPr/>
        </p:nvSpPr>
        <p:spPr>
          <a:xfrm>
            <a:off x="785786" y="6215082"/>
            <a:ext cx="714380" cy="642918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088" y="0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613344" y="340647"/>
            <a:ext cx="2866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Выбери шар</a:t>
            </a: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052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1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40" grpId="0" animBg="1"/>
      <p:bldP spid="42" grpId="0"/>
      <p:bldP spid="4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AutoShape 3"/>
          <p:cNvSpPr>
            <a:spLocks noChangeArrowheads="1"/>
          </p:cNvSpPr>
          <p:nvPr/>
        </p:nvSpPr>
        <p:spPr bwMode="auto">
          <a:xfrm>
            <a:off x="6151563" y="3433763"/>
            <a:ext cx="1620837" cy="828000"/>
          </a:xfrm>
          <a:prstGeom prst="roundRect">
            <a:avLst>
              <a:gd name="adj" fmla="val 13745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3972" name="AutoShape 4"/>
          <p:cNvSpPr>
            <a:spLocks noChangeArrowheads="1"/>
          </p:cNvSpPr>
          <p:nvPr/>
        </p:nvSpPr>
        <p:spPr bwMode="auto">
          <a:xfrm>
            <a:off x="4456113" y="3433763"/>
            <a:ext cx="1611312" cy="828000"/>
          </a:xfrm>
          <a:prstGeom prst="roundRect">
            <a:avLst>
              <a:gd name="adj" fmla="val 13745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3973" name="AutoShape 5"/>
          <p:cNvSpPr>
            <a:spLocks noChangeArrowheads="1"/>
          </p:cNvSpPr>
          <p:nvPr/>
        </p:nvSpPr>
        <p:spPr bwMode="auto">
          <a:xfrm>
            <a:off x="2773363" y="3433763"/>
            <a:ext cx="1563687" cy="828000"/>
          </a:xfrm>
          <a:prstGeom prst="roundRect">
            <a:avLst>
              <a:gd name="adj" fmla="val 13745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3974" name="AutoShape 6"/>
          <p:cNvSpPr>
            <a:spLocks noChangeArrowheads="1"/>
          </p:cNvSpPr>
          <p:nvPr/>
        </p:nvSpPr>
        <p:spPr bwMode="auto">
          <a:xfrm>
            <a:off x="1066800" y="3433763"/>
            <a:ext cx="1620838" cy="828000"/>
          </a:xfrm>
          <a:prstGeom prst="roundRect">
            <a:avLst>
              <a:gd name="adj" fmla="val 13745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87463" y="2057400"/>
            <a:ext cx="5895975" cy="936625"/>
            <a:chOff x="624" y="1152"/>
            <a:chExt cx="4080" cy="720"/>
          </a:xfrm>
          <a:effectLst>
            <a:outerShdw sx="1000" sy="1000" algn="ctr" rotWithShape="0">
              <a:srgbClr val="000000"/>
            </a:outerShdw>
          </a:effectLst>
        </p:grpSpPr>
        <p:sp>
          <p:nvSpPr>
            <p:cNvPr id="83976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ln>
              <a:headEnd/>
              <a:tailEnd/>
            </a:ln>
            <a:effectLst>
              <a:outerShdw dist="38100" dir="15000000" sx="111000" sy="111000" rotWithShape="0">
                <a:srgbClr val="C00000"/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>
              <a:flatTx/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83978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chemeClr val="accent2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3979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3980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3981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982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ln>
              <a:headEnd/>
              <a:tailEnd/>
            </a:ln>
            <a:effectLst>
              <a:outerShdw dist="38100" dir="15000000" sx="111000" sy="111000" rotWithShape="0">
                <a:srgbClr val="C00000"/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>
              <a:flatTx/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83984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chemeClr val="accent2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3985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3986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3987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988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ln>
              <a:headEnd/>
              <a:tailEnd/>
            </a:ln>
            <a:effectLst>
              <a:outerShdw dist="38100" dir="15000000" sx="111000" sy="111000" rotWithShape="0">
                <a:srgbClr val="C00000"/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>
              <a:flatTx/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5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83990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solidFill>
                <a:schemeClr val="accent2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3991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3992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83993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994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ln>
              <a:headEnd/>
              <a:tailEnd/>
            </a:ln>
            <a:effectLst>
              <a:outerShdw dist="38100" dir="15000000" sx="111000" sy="111000" rotWithShape="0">
                <a:srgbClr val="C00000"/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>
              <a:flatTx/>
            </a:bodyPr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83995" name="Rectangle 27"/>
          <p:cNvSpPr>
            <a:spLocks noChangeArrowheads="1"/>
          </p:cNvSpPr>
          <p:nvPr/>
        </p:nvSpPr>
        <p:spPr bwMode="gray">
          <a:xfrm>
            <a:off x="1441450" y="2359025"/>
            <a:ext cx="639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83</a:t>
            </a:r>
            <a:endParaRPr lang="en-US" sz="32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996" name="Rectangle 28"/>
          <p:cNvSpPr>
            <a:spLocks noChangeArrowheads="1"/>
          </p:cNvSpPr>
          <p:nvPr/>
        </p:nvSpPr>
        <p:spPr bwMode="gray">
          <a:xfrm>
            <a:off x="3136900" y="2359025"/>
            <a:ext cx="639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33</a:t>
            </a:r>
            <a:endParaRPr lang="en-US" sz="32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997" name="Rectangle 29"/>
          <p:cNvSpPr>
            <a:spLocks noChangeArrowheads="1"/>
          </p:cNvSpPr>
          <p:nvPr/>
        </p:nvSpPr>
        <p:spPr bwMode="gray">
          <a:xfrm>
            <a:off x="4683125" y="2359025"/>
            <a:ext cx="639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en-US" sz="32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998" name="Rectangle 30"/>
          <p:cNvSpPr>
            <a:spLocks noChangeArrowheads="1"/>
          </p:cNvSpPr>
          <p:nvPr/>
        </p:nvSpPr>
        <p:spPr bwMode="gray">
          <a:xfrm>
            <a:off x="6378575" y="2359025"/>
            <a:ext cx="4122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7</a:t>
            </a:r>
            <a:endParaRPr lang="en-US" sz="32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999" name="Rectangle 31"/>
          <p:cNvSpPr>
            <a:spLocks noChangeArrowheads="1"/>
          </p:cNvSpPr>
          <p:nvPr/>
        </p:nvSpPr>
        <p:spPr bwMode="auto">
          <a:xfrm>
            <a:off x="1447800" y="3651250"/>
            <a:ext cx="11272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14,007</a:t>
            </a:r>
            <a:endParaRPr lang="en-US" sz="24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000" name="Rectangle 32"/>
          <p:cNvSpPr>
            <a:spLocks noChangeArrowheads="1"/>
          </p:cNvSpPr>
          <p:nvPr/>
        </p:nvSpPr>
        <p:spPr bwMode="auto">
          <a:xfrm>
            <a:off x="3141663" y="3651250"/>
            <a:ext cx="11272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74,922</a:t>
            </a:r>
            <a:endParaRPr lang="en-US" sz="24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001" name="Rectangle 33"/>
          <p:cNvSpPr>
            <a:spLocks noChangeArrowheads="1"/>
          </p:cNvSpPr>
          <p:nvPr/>
        </p:nvSpPr>
        <p:spPr bwMode="auto">
          <a:xfrm>
            <a:off x="4837113" y="3651250"/>
            <a:ext cx="11272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121,75</a:t>
            </a:r>
            <a:endParaRPr lang="en-US" sz="24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002" name="Rectangle 34"/>
          <p:cNvSpPr>
            <a:spLocks noChangeArrowheads="1"/>
          </p:cNvSpPr>
          <p:nvPr/>
        </p:nvSpPr>
        <p:spPr bwMode="auto">
          <a:xfrm>
            <a:off x="6532563" y="3651250"/>
            <a:ext cx="11272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30,974</a:t>
            </a:r>
            <a:endParaRPr lang="en-US" sz="24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Блок-схема: узел 37"/>
          <p:cNvSpPr>
            <a:spLocks noChangeAspect="1"/>
          </p:cNvSpPr>
          <p:nvPr/>
        </p:nvSpPr>
        <p:spPr>
          <a:xfrm>
            <a:off x="1071538" y="428604"/>
            <a:ext cx="972000" cy="972000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N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ый треугольник 42"/>
          <p:cNvSpPr/>
          <p:nvPr/>
        </p:nvSpPr>
        <p:spPr>
          <a:xfrm rot="5400000">
            <a:off x="254260" y="-254260"/>
            <a:ext cx="571480" cy="1080000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Прямоугольный треугольник 43"/>
          <p:cNvSpPr/>
          <p:nvPr/>
        </p:nvSpPr>
        <p:spPr>
          <a:xfrm rot="10800000">
            <a:off x="8064000" y="0"/>
            <a:ext cx="1080000" cy="571480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5" name="Прямоугольный треугольник 44"/>
          <p:cNvSpPr/>
          <p:nvPr/>
        </p:nvSpPr>
        <p:spPr>
          <a:xfrm>
            <a:off x="0" y="6215082"/>
            <a:ext cx="1080000" cy="642918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85786" y="4500570"/>
            <a:ext cx="642942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Найди порядковый номер</a:t>
            </a:r>
            <a:r>
              <a:rPr lang="en-US" sz="24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и относительную атомную массу азота</a:t>
            </a:r>
            <a:endParaRPr lang="ru-RU" sz="2400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Блок-схема: альтернативный процесс 46"/>
          <p:cNvSpPr>
            <a:spLocks noChangeAspect="1"/>
          </p:cNvSpPr>
          <p:nvPr/>
        </p:nvSpPr>
        <p:spPr>
          <a:xfrm>
            <a:off x="7215206" y="4857760"/>
            <a:ext cx="1762136" cy="4320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Задание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4357686" y="6000768"/>
            <a:ext cx="2628912" cy="684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Ar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1643042" y="6000768"/>
            <a:ext cx="2628000" cy="684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Порядковый номер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Freeform 24"/>
          <p:cNvSpPr>
            <a:spLocks noChangeAspect="1"/>
          </p:cNvSpPr>
          <p:nvPr/>
        </p:nvSpPr>
        <p:spPr bwMode="gray">
          <a:xfrm>
            <a:off x="357158" y="3857628"/>
            <a:ext cx="1020926" cy="1512000"/>
          </a:xfrm>
          <a:custGeom>
            <a:avLst/>
            <a:gdLst/>
            <a:ahLst/>
            <a:cxnLst>
              <a:cxn ang="0">
                <a:pos x="12" y="2464"/>
              </a:cxn>
              <a:cxn ang="0">
                <a:pos x="56" y="2120"/>
              </a:cxn>
              <a:cxn ang="0">
                <a:pos x="124" y="1808"/>
              </a:cxn>
              <a:cxn ang="0">
                <a:pos x="212" y="1524"/>
              </a:cxn>
              <a:cxn ang="0">
                <a:pos x="316" y="1270"/>
              </a:cxn>
              <a:cxn ang="0">
                <a:pos x="430" y="1044"/>
              </a:cxn>
              <a:cxn ang="0">
                <a:pos x="550" y="846"/>
              </a:cxn>
              <a:cxn ang="0">
                <a:pos x="672" y="674"/>
              </a:cxn>
              <a:cxn ang="0">
                <a:pos x="792" y="528"/>
              </a:cxn>
              <a:cxn ang="0">
                <a:pos x="906" y="408"/>
              </a:cxn>
              <a:cxn ang="0">
                <a:pos x="1010" y="310"/>
              </a:cxn>
              <a:cxn ang="0">
                <a:pos x="1096" y="236"/>
              </a:cxn>
              <a:cxn ang="0">
                <a:pos x="1164" y="184"/>
              </a:cxn>
              <a:cxn ang="0">
                <a:pos x="1208" y="154"/>
              </a:cxn>
              <a:cxn ang="0">
                <a:pos x="1224" y="144"/>
              </a:cxn>
              <a:cxn ang="0">
                <a:pos x="1728" y="56"/>
              </a:cxn>
              <a:cxn ang="0">
                <a:pos x="1568" y="328"/>
              </a:cxn>
              <a:cxn ang="0">
                <a:pos x="1554" y="332"/>
              </a:cxn>
              <a:cxn ang="0">
                <a:pos x="1514" y="346"/>
              </a:cxn>
              <a:cxn ang="0">
                <a:pos x="1452" y="370"/>
              </a:cxn>
              <a:cxn ang="0">
                <a:pos x="1370" y="410"/>
              </a:cxn>
              <a:cxn ang="0">
                <a:pos x="1270" y="466"/>
              </a:cxn>
              <a:cxn ang="0">
                <a:pos x="1158" y="540"/>
              </a:cxn>
              <a:cxn ang="0">
                <a:pos x="1034" y="636"/>
              </a:cxn>
              <a:cxn ang="0">
                <a:pos x="904" y="756"/>
              </a:cxn>
              <a:cxn ang="0">
                <a:pos x="770" y="900"/>
              </a:cxn>
              <a:cxn ang="0">
                <a:pos x="632" y="1076"/>
              </a:cxn>
              <a:cxn ang="0">
                <a:pos x="498" y="1280"/>
              </a:cxn>
              <a:cxn ang="0">
                <a:pos x="370" y="1518"/>
              </a:cxn>
              <a:cxn ang="0">
                <a:pos x="248" y="1792"/>
              </a:cxn>
              <a:cxn ang="0">
                <a:pos x="138" y="2104"/>
              </a:cxn>
              <a:cxn ang="0">
                <a:pos x="42" y="2456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4" name="Freeform 24"/>
          <p:cNvSpPr>
            <a:spLocks noChangeAspect="1"/>
          </p:cNvSpPr>
          <p:nvPr/>
        </p:nvSpPr>
        <p:spPr bwMode="gray">
          <a:xfrm rot="13012692">
            <a:off x="7281005" y="1512369"/>
            <a:ext cx="1020926" cy="1512000"/>
          </a:xfrm>
          <a:custGeom>
            <a:avLst/>
            <a:gdLst/>
            <a:ahLst/>
            <a:cxnLst>
              <a:cxn ang="0">
                <a:pos x="12" y="2464"/>
              </a:cxn>
              <a:cxn ang="0">
                <a:pos x="56" y="2120"/>
              </a:cxn>
              <a:cxn ang="0">
                <a:pos x="124" y="1808"/>
              </a:cxn>
              <a:cxn ang="0">
                <a:pos x="212" y="1524"/>
              </a:cxn>
              <a:cxn ang="0">
                <a:pos x="316" y="1270"/>
              </a:cxn>
              <a:cxn ang="0">
                <a:pos x="430" y="1044"/>
              </a:cxn>
              <a:cxn ang="0">
                <a:pos x="550" y="846"/>
              </a:cxn>
              <a:cxn ang="0">
                <a:pos x="672" y="674"/>
              </a:cxn>
              <a:cxn ang="0">
                <a:pos x="792" y="528"/>
              </a:cxn>
              <a:cxn ang="0">
                <a:pos x="906" y="408"/>
              </a:cxn>
              <a:cxn ang="0">
                <a:pos x="1010" y="310"/>
              </a:cxn>
              <a:cxn ang="0">
                <a:pos x="1096" y="236"/>
              </a:cxn>
              <a:cxn ang="0">
                <a:pos x="1164" y="184"/>
              </a:cxn>
              <a:cxn ang="0">
                <a:pos x="1208" y="154"/>
              </a:cxn>
              <a:cxn ang="0">
                <a:pos x="1224" y="144"/>
              </a:cxn>
              <a:cxn ang="0">
                <a:pos x="1728" y="56"/>
              </a:cxn>
              <a:cxn ang="0">
                <a:pos x="1568" y="328"/>
              </a:cxn>
              <a:cxn ang="0">
                <a:pos x="1554" y="332"/>
              </a:cxn>
              <a:cxn ang="0">
                <a:pos x="1514" y="346"/>
              </a:cxn>
              <a:cxn ang="0">
                <a:pos x="1452" y="370"/>
              </a:cxn>
              <a:cxn ang="0">
                <a:pos x="1370" y="410"/>
              </a:cxn>
              <a:cxn ang="0">
                <a:pos x="1270" y="466"/>
              </a:cxn>
              <a:cxn ang="0">
                <a:pos x="1158" y="540"/>
              </a:cxn>
              <a:cxn ang="0">
                <a:pos x="1034" y="636"/>
              </a:cxn>
              <a:cxn ang="0">
                <a:pos x="904" y="756"/>
              </a:cxn>
              <a:cxn ang="0">
                <a:pos x="770" y="900"/>
              </a:cxn>
              <a:cxn ang="0">
                <a:pos x="632" y="1076"/>
              </a:cxn>
              <a:cxn ang="0">
                <a:pos x="498" y="1280"/>
              </a:cxn>
              <a:cxn ang="0">
                <a:pos x="370" y="1518"/>
              </a:cxn>
              <a:cxn ang="0">
                <a:pos x="248" y="1792"/>
              </a:cxn>
              <a:cxn ang="0">
                <a:pos x="138" y="2104"/>
              </a:cxn>
              <a:cxn ang="0">
                <a:pos x="42" y="2456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" name="Блок-схема: узел 54"/>
          <p:cNvSpPr>
            <a:spLocks noChangeAspect="1"/>
          </p:cNvSpPr>
          <p:nvPr/>
        </p:nvSpPr>
        <p:spPr>
          <a:xfrm>
            <a:off x="2428860" y="428604"/>
            <a:ext cx="972000" cy="972000"/>
          </a:xfrm>
          <a:prstGeom prst="flowChartConnector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P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Блок-схема: узел 55"/>
          <p:cNvSpPr>
            <a:spLocks noChangeAspect="1"/>
          </p:cNvSpPr>
          <p:nvPr/>
        </p:nvSpPr>
        <p:spPr>
          <a:xfrm>
            <a:off x="3679024" y="428604"/>
            <a:ext cx="972000" cy="972000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Блок-схема: узел 56"/>
          <p:cNvSpPr>
            <a:spLocks noChangeAspect="1"/>
          </p:cNvSpPr>
          <p:nvPr/>
        </p:nvSpPr>
        <p:spPr>
          <a:xfrm>
            <a:off x="4982767" y="428604"/>
            <a:ext cx="972000" cy="972000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Sb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Блок-схема: узел 59"/>
          <p:cNvSpPr>
            <a:spLocks noChangeAspect="1"/>
          </p:cNvSpPr>
          <p:nvPr/>
        </p:nvSpPr>
        <p:spPr>
          <a:xfrm>
            <a:off x="6286512" y="428604"/>
            <a:ext cx="972000" cy="972000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Bi</a:t>
            </a:r>
            <a:endParaRPr lang="ru-RU" sz="3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Управляющая кнопка: сведения 60">
            <a:hlinkClick r:id="rId2" action="ppaction://hlinksldjump" highlightClick="1"/>
          </p:cNvPr>
          <p:cNvSpPr>
            <a:spLocks noChangeAspect="1"/>
          </p:cNvSpPr>
          <p:nvPr/>
        </p:nvSpPr>
        <p:spPr>
          <a:xfrm>
            <a:off x="8072462" y="500042"/>
            <a:ext cx="648000" cy="648000"/>
          </a:xfrm>
          <a:prstGeom prst="actionButtonInformation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2" name="Управляющая кнопка: возврат 51">
            <a:hlinkClick r:id="rId3" action="ppaction://hlinksldjump" highlightClick="1"/>
          </p:cNvPr>
          <p:cNvSpPr>
            <a:spLocks noChangeAspect="1"/>
          </p:cNvSpPr>
          <p:nvPr/>
        </p:nvSpPr>
        <p:spPr>
          <a:xfrm>
            <a:off x="8604000" y="6318000"/>
            <a:ext cx="540000" cy="540000"/>
          </a:xfrm>
          <a:prstGeom prst="actionButtonReturn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8" name="Блок-схема: альтернативный процесс 57"/>
          <p:cNvSpPr>
            <a:spLocks noChangeAspect="1"/>
          </p:cNvSpPr>
          <p:nvPr/>
        </p:nvSpPr>
        <p:spPr>
          <a:xfrm>
            <a:off x="7215206" y="5357826"/>
            <a:ext cx="1762136" cy="4320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Действие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714348" y="4572008"/>
            <a:ext cx="6429420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Нажми на каждый элемент</a:t>
            </a:r>
            <a:endParaRPr lang="ru-RU" sz="2400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Умножение 58">
            <a:hlinkClick r:id="" action="ppaction://hlinkshowjump?jump=endshow"/>
          </p:cNvPr>
          <p:cNvSpPr/>
          <p:nvPr/>
        </p:nvSpPr>
        <p:spPr>
          <a:xfrm>
            <a:off x="785786" y="6215082"/>
            <a:ext cx="714380" cy="642918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703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7" dur="1000" fill="hold"/>
                                        <p:tgtEl>
                                          <p:spTgt spid="8399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8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" dur="10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8" dur="1000" fill="hold"/>
                                        <p:tgtEl>
                                          <p:spTgt spid="8399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83998" grpId="0"/>
      <p:bldP spid="83999" grpId="0"/>
      <p:bldP spid="38" grpId="0" animBg="1"/>
      <p:bldP spid="46" grpId="0"/>
      <p:bldP spid="46" grpId="1"/>
      <p:bldP spid="46" grpId="2"/>
      <p:bldP spid="47" grpId="0" animBg="1"/>
      <p:bldP spid="50" grpId="0" animBg="1"/>
      <p:bldP spid="51" grpId="0" animBg="1"/>
      <p:bldP spid="53" grpId="0" animBg="1"/>
      <p:bldP spid="54" grpId="0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60" grpId="0" animBg="1"/>
      <p:bldP spid="60" grpId="1" animBg="1"/>
      <p:bldP spid="58" grpId="0" animBg="1"/>
      <p:bldP spid="62" grpId="0"/>
      <p:bldP spid="6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Волна 23"/>
          <p:cNvSpPr/>
          <p:nvPr/>
        </p:nvSpPr>
        <p:spPr>
          <a:xfrm>
            <a:off x="0" y="5000636"/>
            <a:ext cx="9144000" cy="1428760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4" name="Picture 33" descr="2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38800" y="4786322"/>
            <a:ext cx="1371600" cy="1304925"/>
          </a:xfrm>
          <a:prstGeom prst="rect">
            <a:avLst/>
          </a:prstGeom>
          <a:noFill/>
        </p:spPr>
      </p:pic>
      <p:pic>
        <p:nvPicPr>
          <p:cNvPr id="6" name="Picture 33" descr="2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86200" y="4786322"/>
            <a:ext cx="1371600" cy="1304925"/>
          </a:xfrm>
          <a:prstGeom prst="rect">
            <a:avLst/>
          </a:prstGeom>
          <a:noFill/>
        </p:spPr>
      </p:pic>
      <p:pic>
        <p:nvPicPr>
          <p:cNvPr id="7" name="Picture 33" descr="2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33600" y="4857760"/>
            <a:ext cx="1371600" cy="1304925"/>
          </a:xfrm>
          <a:prstGeom prst="rect">
            <a:avLst/>
          </a:prstGeom>
          <a:noFill/>
        </p:spPr>
      </p:pic>
      <p:pic>
        <p:nvPicPr>
          <p:cNvPr id="8" name="Picture 33" descr="2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1000" y="4857760"/>
            <a:ext cx="1371600" cy="130492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687736" y="4260059"/>
            <a:ext cx="198000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Метафосфорная кислота</a:t>
            </a:r>
            <a:endParaRPr lang="ru-RU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95901" y="4268791"/>
            <a:ext cx="142876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Азотистая </a:t>
            </a:r>
          </a:p>
          <a:p>
            <a:pPr algn="ctr"/>
            <a:r>
              <a:rPr lang="ru-RU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кислота</a:t>
            </a:r>
            <a:endParaRPr lang="ru-RU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36761" y="4277523"/>
            <a:ext cx="1571636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Азотная </a:t>
            </a:r>
          </a:p>
          <a:p>
            <a:pPr algn="ctr"/>
            <a:r>
              <a:rPr lang="ru-RU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кислота</a:t>
            </a:r>
            <a:endParaRPr lang="ru-RU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04000" y="4286256"/>
            <a:ext cx="2054280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Фосфористая кислота</a:t>
            </a:r>
            <a:endParaRPr lang="ru-RU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4143380"/>
            <a:ext cx="2160000" cy="755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     </a:t>
            </a:r>
            <a:r>
              <a:rPr lang="ru-RU" sz="20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Ортофосфорная кислота</a:t>
            </a:r>
            <a:endParaRPr lang="ru-RU" sz="2000" b="1" dirty="0">
              <a:ln w="9000" cmpd="sng">
                <a:noFill/>
                <a:prstDash val="solid"/>
              </a:ln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42976" y="1357298"/>
            <a:ext cx="1627533" cy="19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2857488" y="1357298"/>
            <a:ext cx="500066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n w="1905"/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047868" y="2971800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sz="3200" baseline="-250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32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PO</a:t>
            </a:r>
            <a:r>
              <a:rPr lang="en-US" sz="3200" baseline="-250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baseline="-25000" dirty="0">
              <a:ln w="12700">
                <a:noFill/>
                <a:prstDash val="solid"/>
              </a:ln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95934" y="2971800"/>
            <a:ext cx="1296000" cy="540000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HNO</a:t>
            </a:r>
            <a:r>
              <a:rPr lang="en-US" sz="3200" baseline="-250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baseline="-25000" dirty="0">
              <a:ln w="12700">
                <a:noFill/>
                <a:prstDash val="solid"/>
              </a:ln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0959" y="2971800"/>
            <a:ext cx="1692000" cy="540000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(HPO</a:t>
            </a:r>
            <a:r>
              <a:rPr lang="en-US" sz="3200" baseline="-250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32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3200" baseline="-250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n</a:t>
            </a:r>
            <a:endParaRPr lang="ru-RU" sz="3200" baseline="-25000" dirty="0">
              <a:ln w="12700">
                <a:noFill/>
                <a:prstDash val="solid"/>
              </a:ln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" name="Picture 33" descr="2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91400" y="4786322"/>
            <a:ext cx="1371600" cy="1304925"/>
          </a:xfrm>
          <a:prstGeom prst="rect">
            <a:avLst/>
          </a:prstGeom>
          <a:noFill/>
        </p:spPr>
      </p:pic>
      <p:sp>
        <p:nvSpPr>
          <p:cNvPr id="39" name="Скругленный прямоугольник 38"/>
          <p:cNvSpPr>
            <a:spLocks noChangeAspect="1"/>
          </p:cNvSpPr>
          <p:nvPr/>
        </p:nvSpPr>
        <p:spPr>
          <a:xfrm>
            <a:off x="6072198" y="6215082"/>
            <a:ext cx="1762136" cy="432000"/>
          </a:xfrm>
          <a:prstGeom prst="roundRect">
            <a:avLst/>
          </a:pr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Подсказка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369967" y="2971800"/>
            <a:ext cx="1296000" cy="540000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HNO</a:t>
            </a:r>
            <a:r>
              <a:rPr lang="en-US" sz="3200" baseline="-250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aseline="-25000" dirty="0">
              <a:ln w="12700">
                <a:noFill/>
                <a:prstDash val="solid"/>
              </a:ln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821901" y="2971800"/>
            <a:ext cx="1440000" cy="540000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sz="3200" baseline="-250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32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PO</a:t>
            </a:r>
            <a:r>
              <a:rPr lang="en-US" sz="3200" baseline="-25000" dirty="0" smtClean="0">
                <a:ln w="12700">
                  <a:noFill/>
                  <a:prstDash val="solid"/>
                </a:ln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baseline="-25000" dirty="0">
              <a:ln w="12700">
                <a:noFill/>
                <a:prstDash val="solid"/>
              </a:ln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Управляющая кнопка: домой 22">
            <a:hlinkClick r:id="rId4" action="ppaction://hlinksldjump" highlightClick="1"/>
          </p:cNvPr>
          <p:cNvSpPr>
            <a:spLocks noChangeAspect="1"/>
          </p:cNvSpPr>
          <p:nvPr/>
        </p:nvSpPr>
        <p:spPr>
          <a:xfrm>
            <a:off x="8496000" y="6210000"/>
            <a:ext cx="648000" cy="648000"/>
          </a:xfrm>
          <a:prstGeom prst="actionButtonHome">
            <a:avLst/>
          </a:prstGeom>
          <a:solidFill>
            <a:srgbClr val="C00000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5" name="Умножение 24">
            <a:hlinkClick r:id="" action="ppaction://hlinkshowjump?jump=endshow"/>
          </p:cNvPr>
          <p:cNvSpPr/>
          <p:nvPr/>
        </p:nvSpPr>
        <p:spPr>
          <a:xfrm>
            <a:off x="785786" y="6215082"/>
            <a:ext cx="714380" cy="642918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ый треугольник 25"/>
          <p:cNvSpPr/>
          <p:nvPr/>
        </p:nvSpPr>
        <p:spPr>
          <a:xfrm rot="5400000">
            <a:off x="254260" y="-254260"/>
            <a:ext cx="571480" cy="1080000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7" name="Прямоугольный треугольник 26"/>
          <p:cNvSpPr/>
          <p:nvPr/>
        </p:nvSpPr>
        <p:spPr>
          <a:xfrm rot="10800000">
            <a:off x="8064000" y="0"/>
            <a:ext cx="1080000" cy="571480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8" name="Прямоугольный треугольник 27"/>
          <p:cNvSpPr/>
          <p:nvPr/>
        </p:nvSpPr>
        <p:spPr>
          <a:xfrm>
            <a:off x="0" y="6215082"/>
            <a:ext cx="1080000" cy="642918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000364" y="2214554"/>
            <a:ext cx="500066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1905"/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Нажми на формулу</a:t>
            </a:r>
            <a:endParaRPr lang="ru-RU" sz="2400" dirty="0">
              <a:ln w="1905"/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263936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35122" y="615715"/>
            <a:ext cx="22327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600" dirty="0" smtClean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Соотнеси</a:t>
            </a:r>
            <a:endParaRPr lang="ru-RU" sz="3600" dirty="0">
              <a:ln w="1905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85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39583 0.4263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0" y="2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0.20416 0.436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0" y="2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38594 0.304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00" y="1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4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81481E-6 L -0.60504 0.436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00" y="2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0" grpId="0"/>
      <p:bldP spid="33" grpId="0" animBg="1"/>
      <p:bldP spid="33" grpId="1" animBg="1"/>
      <p:bldP spid="35" grpId="0" animBg="1"/>
      <p:bldP spid="35" grpId="1" animBg="1"/>
      <p:bldP spid="36" grpId="0" animBg="1"/>
      <p:bldP spid="36" grpId="1" animBg="1"/>
      <p:bldP spid="39" grpId="0" animBg="1"/>
      <p:bldP spid="37" grpId="0" animBg="1"/>
      <p:bldP spid="37" grpId="1" animBg="1"/>
      <p:bldP spid="32" grpId="0" animBg="1"/>
      <p:bldP spid="32" grpId="1" animBg="1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Скругленный прямоугольник 38"/>
          <p:cNvSpPr>
            <a:spLocks noChangeAspect="1"/>
          </p:cNvSpPr>
          <p:nvPr/>
        </p:nvSpPr>
        <p:spPr>
          <a:xfrm>
            <a:off x="8143900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Скругленный прямоугольник 39"/>
          <p:cNvSpPr>
            <a:spLocks noChangeAspect="1"/>
          </p:cNvSpPr>
          <p:nvPr/>
        </p:nvSpPr>
        <p:spPr>
          <a:xfrm>
            <a:off x="7572396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Скругленный прямоугольник 37"/>
          <p:cNvSpPr>
            <a:spLocks noChangeAspect="1"/>
          </p:cNvSpPr>
          <p:nvPr/>
        </p:nvSpPr>
        <p:spPr>
          <a:xfrm>
            <a:off x="6429388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Скругленный прямоугольник 36"/>
          <p:cNvSpPr>
            <a:spLocks noChangeAspect="1"/>
          </p:cNvSpPr>
          <p:nvPr/>
        </p:nvSpPr>
        <p:spPr>
          <a:xfrm>
            <a:off x="5286380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е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Скругленный прямоугольник 35"/>
          <p:cNvSpPr>
            <a:spLocks noChangeAspect="1"/>
          </p:cNvSpPr>
          <p:nvPr/>
        </p:nvSpPr>
        <p:spPr>
          <a:xfrm>
            <a:off x="4143372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Блок-схема: альтернативный процесс 4"/>
          <p:cNvSpPr>
            <a:spLocks noChangeAspect="1"/>
          </p:cNvSpPr>
          <p:nvPr/>
        </p:nvSpPr>
        <p:spPr>
          <a:xfrm>
            <a:off x="6929454" y="4572008"/>
            <a:ext cx="1762136" cy="642942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Нужная информация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>
            <a:spLocks noChangeAspect="1"/>
          </p:cNvSpPr>
          <p:nvPr/>
        </p:nvSpPr>
        <p:spPr>
          <a:xfrm>
            <a:off x="4714876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>
            <a:spLocks noChangeAspect="1"/>
          </p:cNvSpPr>
          <p:nvPr/>
        </p:nvSpPr>
        <p:spPr>
          <a:xfrm>
            <a:off x="5286380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>
            <a:spLocks noChangeAspect="1"/>
          </p:cNvSpPr>
          <p:nvPr/>
        </p:nvSpPr>
        <p:spPr>
          <a:xfrm>
            <a:off x="5857884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>
            <a:spLocks noChangeAspect="1"/>
          </p:cNvSpPr>
          <p:nvPr/>
        </p:nvSpPr>
        <p:spPr>
          <a:xfrm>
            <a:off x="6429388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>
            <a:spLocks noChangeAspect="1"/>
          </p:cNvSpPr>
          <p:nvPr/>
        </p:nvSpPr>
        <p:spPr>
          <a:xfrm>
            <a:off x="7000892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>
            <a:spLocks noChangeAspect="1"/>
          </p:cNvSpPr>
          <p:nvPr/>
        </p:nvSpPr>
        <p:spPr>
          <a:xfrm>
            <a:off x="7572396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>
            <a:spLocks noChangeAspect="1"/>
          </p:cNvSpPr>
          <p:nvPr/>
        </p:nvSpPr>
        <p:spPr>
          <a:xfrm>
            <a:off x="8143900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>
            <a:spLocks noChangeAspect="1"/>
          </p:cNvSpPr>
          <p:nvPr/>
        </p:nvSpPr>
        <p:spPr>
          <a:xfrm>
            <a:off x="4143372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Скругленный прямоугольник 24"/>
          <p:cNvSpPr>
            <a:spLocks noChangeAspect="1"/>
          </p:cNvSpPr>
          <p:nvPr/>
        </p:nvSpPr>
        <p:spPr>
          <a:xfrm>
            <a:off x="4143372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Скругленный прямоугольник 25"/>
          <p:cNvSpPr>
            <a:spLocks noChangeAspect="1"/>
          </p:cNvSpPr>
          <p:nvPr/>
        </p:nvSpPr>
        <p:spPr>
          <a:xfrm>
            <a:off x="4714876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в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ый прямоугольник 26"/>
          <p:cNvSpPr>
            <a:spLocks noChangeAspect="1"/>
          </p:cNvSpPr>
          <p:nvPr/>
        </p:nvSpPr>
        <p:spPr>
          <a:xfrm>
            <a:off x="5286380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кругленный прямоугольник 27"/>
          <p:cNvSpPr>
            <a:spLocks noChangeAspect="1"/>
          </p:cNvSpPr>
          <p:nvPr/>
        </p:nvSpPr>
        <p:spPr>
          <a:xfrm>
            <a:off x="5857884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т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Скругленный прямоугольник 28"/>
          <p:cNvSpPr>
            <a:spLocks noChangeAspect="1"/>
          </p:cNvSpPr>
          <p:nvPr/>
        </p:nvSpPr>
        <p:spPr>
          <a:xfrm>
            <a:off x="6429388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Скругленный прямоугольник 29"/>
          <p:cNvSpPr>
            <a:spLocks noChangeAspect="1"/>
          </p:cNvSpPr>
          <p:nvPr/>
        </p:nvSpPr>
        <p:spPr>
          <a:xfrm>
            <a:off x="7000892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Скругленный прямоугольник 30"/>
          <p:cNvSpPr>
            <a:spLocks noChangeAspect="1"/>
          </p:cNvSpPr>
          <p:nvPr/>
        </p:nvSpPr>
        <p:spPr>
          <a:xfrm>
            <a:off x="7572396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Скругленный прямоугольник 31"/>
          <p:cNvSpPr>
            <a:spLocks noChangeAspect="1"/>
          </p:cNvSpPr>
          <p:nvPr/>
        </p:nvSpPr>
        <p:spPr>
          <a:xfrm>
            <a:off x="8143900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Овал 32"/>
          <p:cNvSpPr>
            <a:spLocks/>
          </p:cNvSpPr>
          <p:nvPr/>
        </p:nvSpPr>
        <p:spPr>
          <a:xfrm>
            <a:off x="7143768" y="6000768"/>
            <a:ext cx="1152000" cy="504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43372" y="3500438"/>
            <a:ext cx="2283192" cy="3240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Блок-схема: альтернативный процесс 41"/>
          <p:cNvSpPr>
            <a:spLocks noChangeAspect="1"/>
          </p:cNvSpPr>
          <p:nvPr/>
        </p:nvSpPr>
        <p:spPr>
          <a:xfrm>
            <a:off x="6929454" y="5286388"/>
            <a:ext cx="1762136" cy="4320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Иллюстрация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58" y="1214422"/>
            <a:ext cx="3420000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Этот элемент открыт совершенно случайно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2143116"/>
            <a:ext cx="3420000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В 1669 году алхимиком Брандом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7158" y="3071810"/>
            <a:ext cx="3420000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Назван  « </a:t>
            </a:r>
            <a:r>
              <a:rPr lang="en-US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phosphorus</a:t>
            </a:r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» -</a:t>
            </a:r>
            <a:r>
              <a:rPr lang="en-US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фосфор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7158" y="4000504"/>
            <a:ext cx="3420000" cy="12144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Зашифрованное слово – это перевод слова фосфор  с греческого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57158" y="5357826"/>
            <a:ext cx="3420000" cy="857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Часто встречается в русской химической литературе </a:t>
            </a:r>
            <a:r>
              <a:rPr lang="en-US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XIX</a:t>
            </a:r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века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Умножение 34">
            <a:hlinkClick r:id="" action="ppaction://hlinkshowjump?jump=endshow"/>
          </p:cNvPr>
          <p:cNvSpPr/>
          <p:nvPr/>
        </p:nvSpPr>
        <p:spPr>
          <a:xfrm>
            <a:off x="785786" y="6215082"/>
            <a:ext cx="714380" cy="642918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Управляющая кнопка: возврат 40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8604000" y="6318000"/>
            <a:ext cx="540000" cy="540000"/>
          </a:xfrm>
          <a:prstGeom prst="actionButtonReturn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4" name="Пятиугольник 43"/>
          <p:cNvSpPr/>
          <p:nvPr/>
        </p:nvSpPr>
        <p:spPr>
          <a:xfrm rot="16200000" flipH="1">
            <a:off x="-35731" y="1393029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ятиугольник 44"/>
          <p:cNvSpPr/>
          <p:nvPr/>
        </p:nvSpPr>
        <p:spPr>
          <a:xfrm rot="16200000" flipH="1">
            <a:off x="-35731" y="2393161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ятиугольник 45"/>
          <p:cNvSpPr/>
          <p:nvPr/>
        </p:nvSpPr>
        <p:spPr>
          <a:xfrm rot="16200000" flipH="1">
            <a:off x="-35731" y="3393293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ятиугольник 46"/>
          <p:cNvSpPr/>
          <p:nvPr/>
        </p:nvSpPr>
        <p:spPr>
          <a:xfrm rot="16200000" flipH="1">
            <a:off x="-35731" y="4393425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ятиугольник 47"/>
          <p:cNvSpPr/>
          <p:nvPr/>
        </p:nvSpPr>
        <p:spPr>
          <a:xfrm rot="16200000" flipH="1">
            <a:off x="-35731" y="5393557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90" y="23913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8328"/>
            <a:ext cx="7427168" cy="85081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Таинственный элемент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1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38" grpId="0" animBg="1"/>
      <p:bldP spid="37" grpId="0" animBg="1"/>
      <p:bldP spid="36" grpId="0" animBg="1"/>
      <p:bldP spid="5" grpId="0" animBg="1"/>
      <p:bldP spid="25" grpId="0" animBg="1"/>
      <p:bldP spid="27" grpId="0" animBg="1"/>
      <p:bldP spid="29" grpId="0" animBg="1"/>
      <p:bldP spid="31" grpId="0" animBg="1"/>
      <p:bldP spid="32" grpId="0" animBg="1"/>
      <p:bldP spid="33" grpId="0" animBg="1"/>
      <p:bldP spid="42" grpId="0" animBg="1"/>
      <p:bldP spid="8" grpId="0" animBg="1"/>
      <p:bldP spid="12" grpId="0" animBg="1"/>
      <p:bldP spid="14" grpId="0" animBg="1"/>
      <p:bldP spid="15" grpId="0" animBg="1"/>
      <p:bldP spid="34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>
            <a:spLocks noChangeAspect="1"/>
          </p:cNvSpPr>
          <p:nvPr/>
        </p:nvSpPr>
        <p:spPr>
          <a:xfrm>
            <a:off x="7000892" y="4714884"/>
            <a:ext cx="1762136" cy="642942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Нужная информация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Овал 32"/>
          <p:cNvSpPr>
            <a:spLocks/>
          </p:cNvSpPr>
          <p:nvPr/>
        </p:nvSpPr>
        <p:spPr>
          <a:xfrm>
            <a:off x="7215206" y="6143644"/>
            <a:ext cx="1152000" cy="504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Блок-схема: альтернативный процесс 41"/>
          <p:cNvSpPr>
            <a:spLocks noChangeAspect="1"/>
          </p:cNvSpPr>
          <p:nvPr/>
        </p:nvSpPr>
        <p:spPr>
          <a:xfrm>
            <a:off x="7000892" y="5429264"/>
            <a:ext cx="1762136" cy="4320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Иллюстрация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6455" y="1214422"/>
            <a:ext cx="3420000" cy="900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Слово укоренилось только в русском и французском языках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46455" y="2253786"/>
            <a:ext cx="3420000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Словесный гибрид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6455" y="3178968"/>
            <a:ext cx="3420000" cy="900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Образовано от латинского – селитра и греческого - рождение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6455" y="4218332"/>
            <a:ext cx="3420000" cy="12144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Пытались перевести это слово на русский язык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46455" y="5572140"/>
            <a:ext cx="3420000" cy="857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Это слово было неудобопроизносимым</a:t>
            </a:r>
            <a:endParaRPr lang="ru-RU" sz="2000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Умножение 34">
            <a:hlinkClick r:id="" action="ppaction://hlinkshowjump?jump=endshow"/>
          </p:cNvPr>
          <p:cNvSpPr/>
          <p:nvPr/>
        </p:nvSpPr>
        <p:spPr>
          <a:xfrm>
            <a:off x="785786" y="6215082"/>
            <a:ext cx="714380" cy="642918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Управляющая кнопка: возврат 40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8604000" y="6318000"/>
            <a:ext cx="540000" cy="540000"/>
          </a:xfrm>
          <a:prstGeom prst="actionButtonReturn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0" name="Скругленный прямоугольник 49"/>
          <p:cNvSpPr>
            <a:spLocks/>
          </p:cNvSpPr>
          <p:nvPr/>
        </p:nvSpPr>
        <p:spPr>
          <a:xfrm>
            <a:off x="4214810" y="1535895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Скругленный прямоугольник 50"/>
          <p:cNvSpPr>
            <a:spLocks/>
          </p:cNvSpPr>
          <p:nvPr/>
        </p:nvSpPr>
        <p:spPr>
          <a:xfrm>
            <a:off x="4214810" y="2018101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Скругленный прямоугольник 51"/>
          <p:cNvSpPr>
            <a:spLocks/>
          </p:cNvSpPr>
          <p:nvPr/>
        </p:nvSpPr>
        <p:spPr>
          <a:xfrm>
            <a:off x="4214810" y="2500307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Скругленный прямоугольник 52"/>
          <p:cNvSpPr>
            <a:spLocks/>
          </p:cNvSpPr>
          <p:nvPr/>
        </p:nvSpPr>
        <p:spPr>
          <a:xfrm>
            <a:off x="4214810" y="2982513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Скругленный прямоугольник 53"/>
          <p:cNvSpPr>
            <a:spLocks/>
          </p:cNvSpPr>
          <p:nvPr/>
        </p:nvSpPr>
        <p:spPr>
          <a:xfrm>
            <a:off x="4214810" y="3464719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Скругленный прямоугольник 54"/>
          <p:cNvSpPr>
            <a:spLocks/>
          </p:cNvSpPr>
          <p:nvPr/>
        </p:nvSpPr>
        <p:spPr>
          <a:xfrm>
            <a:off x="4214810" y="3946925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Скругленный прямоугольник 55"/>
          <p:cNvSpPr>
            <a:spLocks/>
          </p:cNvSpPr>
          <p:nvPr/>
        </p:nvSpPr>
        <p:spPr>
          <a:xfrm>
            <a:off x="4214810" y="4429131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Скругленный прямоугольник 56"/>
          <p:cNvSpPr>
            <a:spLocks/>
          </p:cNvSpPr>
          <p:nvPr/>
        </p:nvSpPr>
        <p:spPr>
          <a:xfrm>
            <a:off x="4214810" y="1053689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Скругленный прямоугольник 57"/>
          <p:cNvSpPr>
            <a:spLocks/>
          </p:cNvSpPr>
          <p:nvPr/>
        </p:nvSpPr>
        <p:spPr>
          <a:xfrm>
            <a:off x="4214810" y="4911337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Скругленный прямоугольник 58"/>
          <p:cNvSpPr>
            <a:spLocks/>
          </p:cNvSpPr>
          <p:nvPr/>
        </p:nvSpPr>
        <p:spPr>
          <a:xfrm>
            <a:off x="4214810" y="5393543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Скругленный прямоугольник 59"/>
          <p:cNvSpPr>
            <a:spLocks/>
          </p:cNvSpPr>
          <p:nvPr/>
        </p:nvSpPr>
        <p:spPr>
          <a:xfrm>
            <a:off x="4214810" y="5875749"/>
            <a:ext cx="612000" cy="43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Скругленный прямоугольник 78"/>
          <p:cNvSpPr>
            <a:spLocks/>
          </p:cNvSpPr>
          <p:nvPr/>
        </p:nvSpPr>
        <p:spPr>
          <a:xfrm>
            <a:off x="5072066" y="1535895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е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Скругленный прямоугольник 79"/>
          <p:cNvSpPr>
            <a:spLocks/>
          </p:cNvSpPr>
          <p:nvPr/>
        </p:nvSpPr>
        <p:spPr>
          <a:xfrm>
            <a:off x="5072066" y="2018101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Скругленный прямоугольник 80"/>
          <p:cNvSpPr>
            <a:spLocks/>
          </p:cNvSpPr>
          <p:nvPr/>
        </p:nvSpPr>
        <p:spPr>
          <a:xfrm>
            <a:off x="5072066" y="2500307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Скругленный прямоугольник 81"/>
          <p:cNvSpPr>
            <a:spLocks/>
          </p:cNvSpPr>
          <p:nvPr/>
        </p:nvSpPr>
        <p:spPr>
          <a:xfrm>
            <a:off x="5072066" y="2982513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Скругленный прямоугольник 82"/>
          <p:cNvSpPr>
            <a:spLocks/>
          </p:cNvSpPr>
          <p:nvPr/>
        </p:nvSpPr>
        <p:spPr>
          <a:xfrm>
            <a:off x="5072066" y="3464719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Скругленный прямоугольник 83"/>
          <p:cNvSpPr>
            <a:spLocks/>
          </p:cNvSpPr>
          <p:nvPr/>
        </p:nvSpPr>
        <p:spPr>
          <a:xfrm>
            <a:off x="5072066" y="3946925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Скругленный прямоугольник 84"/>
          <p:cNvSpPr>
            <a:spLocks/>
          </p:cNvSpPr>
          <p:nvPr/>
        </p:nvSpPr>
        <p:spPr>
          <a:xfrm>
            <a:off x="5072066" y="4429131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Скругленный прямоугольник 85"/>
          <p:cNvSpPr>
            <a:spLocks/>
          </p:cNvSpPr>
          <p:nvPr/>
        </p:nvSpPr>
        <p:spPr>
          <a:xfrm>
            <a:off x="5072066" y="1053689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Скругленный прямоугольник 86"/>
          <p:cNvSpPr>
            <a:spLocks/>
          </p:cNvSpPr>
          <p:nvPr/>
        </p:nvSpPr>
        <p:spPr>
          <a:xfrm>
            <a:off x="5072066" y="4911337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в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Скругленный прямоугольник 87"/>
          <p:cNvSpPr>
            <a:spLocks/>
          </p:cNvSpPr>
          <p:nvPr/>
        </p:nvSpPr>
        <p:spPr>
          <a:xfrm>
            <a:off x="5072066" y="5393543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Скругленный прямоугольник 88"/>
          <p:cNvSpPr>
            <a:spLocks/>
          </p:cNvSpPr>
          <p:nvPr/>
        </p:nvSpPr>
        <p:spPr>
          <a:xfrm>
            <a:off x="5072066" y="5875749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Скругленный прямоугольник 91"/>
          <p:cNvSpPr>
            <a:spLocks/>
          </p:cNvSpPr>
          <p:nvPr/>
        </p:nvSpPr>
        <p:spPr>
          <a:xfrm>
            <a:off x="5072066" y="1571614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е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Скругленный прямоугольник 92"/>
          <p:cNvSpPr>
            <a:spLocks/>
          </p:cNvSpPr>
          <p:nvPr/>
        </p:nvSpPr>
        <p:spPr>
          <a:xfrm>
            <a:off x="5072066" y="2053820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Скругленный прямоугольник 93"/>
          <p:cNvSpPr>
            <a:spLocks/>
          </p:cNvSpPr>
          <p:nvPr/>
        </p:nvSpPr>
        <p:spPr>
          <a:xfrm>
            <a:off x="5072066" y="2536026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и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Скругленный прямоугольник 94"/>
          <p:cNvSpPr>
            <a:spLocks/>
          </p:cNvSpPr>
          <p:nvPr/>
        </p:nvSpPr>
        <p:spPr>
          <a:xfrm>
            <a:off x="5072066" y="3018232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т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Скругленный прямоугольник 95"/>
          <p:cNvSpPr>
            <a:spLocks/>
          </p:cNvSpPr>
          <p:nvPr/>
        </p:nvSpPr>
        <p:spPr>
          <a:xfrm>
            <a:off x="5072066" y="3500438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Скругленный прямоугольник 96"/>
          <p:cNvSpPr>
            <a:spLocks/>
          </p:cNvSpPr>
          <p:nvPr/>
        </p:nvSpPr>
        <p:spPr>
          <a:xfrm>
            <a:off x="5072066" y="3982644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Скругленный прямоугольник 97"/>
          <p:cNvSpPr>
            <a:spLocks/>
          </p:cNvSpPr>
          <p:nvPr/>
        </p:nvSpPr>
        <p:spPr>
          <a:xfrm>
            <a:off x="5072066" y="4464850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т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Скругленный прямоугольник 98"/>
          <p:cNvSpPr>
            <a:spLocks/>
          </p:cNvSpPr>
          <p:nvPr/>
        </p:nvSpPr>
        <p:spPr>
          <a:xfrm>
            <a:off x="5072066" y="1089408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Скругленный прямоугольник 99"/>
          <p:cNvSpPr>
            <a:spLocks/>
          </p:cNvSpPr>
          <p:nvPr/>
        </p:nvSpPr>
        <p:spPr>
          <a:xfrm>
            <a:off x="5072066" y="4947056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в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Скругленный прямоугольник 100"/>
          <p:cNvSpPr>
            <a:spLocks/>
          </p:cNvSpPr>
          <p:nvPr/>
        </p:nvSpPr>
        <p:spPr>
          <a:xfrm>
            <a:off x="5072066" y="5429262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Скругленный прямоугольник 101"/>
          <p:cNvSpPr>
            <a:spLocks/>
          </p:cNvSpPr>
          <p:nvPr/>
        </p:nvSpPr>
        <p:spPr>
          <a:xfrm>
            <a:off x="5072066" y="5911468"/>
            <a:ext cx="612000" cy="432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Пятиугольник 102"/>
          <p:cNvSpPr/>
          <p:nvPr/>
        </p:nvSpPr>
        <p:spPr>
          <a:xfrm rot="16200000" flipH="1">
            <a:off x="-35731" y="1321591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4" name="Пятиугольник 103"/>
          <p:cNvSpPr/>
          <p:nvPr/>
        </p:nvSpPr>
        <p:spPr>
          <a:xfrm rot="16200000" flipH="1">
            <a:off x="-35731" y="2250285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5" name="Пятиугольник 104"/>
          <p:cNvSpPr/>
          <p:nvPr/>
        </p:nvSpPr>
        <p:spPr>
          <a:xfrm rot="16200000" flipH="1">
            <a:off x="-35731" y="3250417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6" name="Пятиугольник 105"/>
          <p:cNvSpPr/>
          <p:nvPr/>
        </p:nvSpPr>
        <p:spPr>
          <a:xfrm rot="16200000" flipH="1">
            <a:off x="-35731" y="4321987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7" name="Пятиугольник 106"/>
          <p:cNvSpPr/>
          <p:nvPr/>
        </p:nvSpPr>
        <p:spPr>
          <a:xfrm rot="16200000" flipH="1">
            <a:off x="-35731" y="5607871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duotone>
              <a:prstClr val="black"/>
              <a:srgbClr val="00B0F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-600000">
            <a:off x="6357950" y="1428736"/>
            <a:ext cx="2088000" cy="275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476" y="-4663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0"/>
            <a:ext cx="6779096" cy="98755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Таинственный элемент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72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</p:childTnLst>
        </p:cTn>
      </p:par>
    </p:tnLst>
    <p:bldLst>
      <p:bldP spid="5" grpId="0" animBg="1"/>
      <p:bldP spid="33" grpId="0" animBg="1"/>
      <p:bldP spid="42" grpId="0" animBg="1"/>
      <p:bldP spid="8" grpId="0" animBg="1"/>
      <p:bldP spid="12" grpId="0" animBg="1"/>
      <p:bldP spid="14" grpId="0" animBg="1"/>
      <p:bldP spid="15" grpId="0" animBg="1"/>
      <p:bldP spid="34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2" grpId="0" animBg="1"/>
      <p:bldP spid="93" grpId="0" animBg="1"/>
      <p:bldP spid="94" grpId="0" animBg="1"/>
      <p:bldP spid="95" grpId="0" animBg="1"/>
      <p:bldP spid="95" grpId="1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>
            <a:spLocks noChangeAspect="1"/>
          </p:cNvSpPr>
          <p:nvPr/>
        </p:nvSpPr>
        <p:spPr>
          <a:xfrm>
            <a:off x="6929454" y="4572008"/>
            <a:ext cx="1762136" cy="642942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Нужная информация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58" y="1428736"/>
            <a:ext cx="3564000" cy="111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Азот открыт почти одновременно несколькими исследователями</a:t>
            </a:r>
            <a:endParaRPr lang="ru-RU" sz="2000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7158" y="2625177"/>
            <a:ext cx="3564000" cy="92869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Название от греческой отрицательной приставки «а» и слова «зоэ»</a:t>
            </a:r>
            <a:endParaRPr lang="ru-RU" sz="2000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7158" y="3634312"/>
            <a:ext cx="3564000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Название означало «безжизненный»</a:t>
            </a:r>
            <a:endParaRPr lang="ru-RU" sz="2000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7158" y="4500570"/>
            <a:ext cx="3564000" cy="12144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Название часто встречалось в русской химической литературе начала </a:t>
            </a:r>
            <a:r>
              <a:rPr lang="en-US" sz="20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XIX</a:t>
            </a:r>
            <a:r>
              <a:rPr lang="ru-RU" sz="2000" dirty="0" smtClean="0">
                <a:solidFill>
                  <a:srgbClr val="5581F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века</a:t>
            </a:r>
            <a:endParaRPr lang="ru-RU" sz="2000" dirty="0">
              <a:solidFill>
                <a:srgbClr val="5581FD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>
            <a:spLocks noChangeAspect="1"/>
          </p:cNvSpPr>
          <p:nvPr/>
        </p:nvSpPr>
        <p:spPr>
          <a:xfrm>
            <a:off x="4554140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>
            <a:spLocks noChangeAspect="1"/>
          </p:cNvSpPr>
          <p:nvPr/>
        </p:nvSpPr>
        <p:spPr>
          <a:xfrm>
            <a:off x="5107784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>
            <a:spLocks noChangeAspect="1"/>
          </p:cNvSpPr>
          <p:nvPr/>
        </p:nvSpPr>
        <p:spPr>
          <a:xfrm>
            <a:off x="5661429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>
            <a:spLocks noChangeAspect="1"/>
          </p:cNvSpPr>
          <p:nvPr/>
        </p:nvSpPr>
        <p:spPr>
          <a:xfrm>
            <a:off x="6215073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>
            <a:spLocks noChangeAspect="1"/>
          </p:cNvSpPr>
          <p:nvPr/>
        </p:nvSpPr>
        <p:spPr>
          <a:xfrm>
            <a:off x="6768717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>
            <a:spLocks noChangeAspect="1"/>
          </p:cNvSpPr>
          <p:nvPr/>
        </p:nvSpPr>
        <p:spPr>
          <a:xfrm>
            <a:off x="7322362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>
            <a:spLocks noChangeAspect="1"/>
          </p:cNvSpPr>
          <p:nvPr/>
        </p:nvSpPr>
        <p:spPr>
          <a:xfrm>
            <a:off x="7876007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>
            <a:spLocks noChangeAspect="1"/>
          </p:cNvSpPr>
          <p:nvPr/>
        </p:nvSpPr>
        <p:spPr>
          <a:xfrm>
            <a:off x="4000496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Овал 32"/>
          <p:cNvSpPr>
            <a:spLocks/>
          </p:cNvSpPr>
          <p:nvPr/>
        </p:nvSpPr>
        <p:spPr>
          <a:xfrm>
            <a:off x="7143768" y="6000768"/>
            <a:ext cx="1152000" cy="504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ответ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Блок-схема: альтернативный процесс 41"/>
          <p:cNvSpPr>
            <a:spLocks noChangeAspect="1"/>
          </p:cNvSpPr>
          <p:nvPr/>
        </p:nvSpPr>
        <p:spPr>
          <a:xfrm>
            <a:off x="6929454" y="5286388"/>
            <a:ext cx="1762136" cy="4320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Иллюстрация</a:t>
            </a:r>
            <a:endParaRPr lang="ru-RU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Скругленный прямоугольник 33"/>
          <p:cNvSpPr>
            <a:spLocks noChangeAspect="1"/>
          </p:cNvSpPr>
          <p:nvPr/>
        </p:nvSpPr>
        <p:spPr>
          <a:xfrm>
            <a:off x="8429652" y="2143116"/>
            <a:ext cx="540000" cy="540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Скругленный прямоугольник 35"/>
          <p:cNvSpPr>
            <a:spLocks noChangeAspect="1"/>
          </p:cNvSpPr>
          <p:nvPr/>
        </p:nvSpPr>
        <p:spPr>
          <a:xfrm>
            <a:off x="7322361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в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Скругленный прямоугольник 25"/>
          <p:cNvSpPr>
            <a:spLocks noChangeAspect="1"/>
          </p:cNvSpPr>
          <p:nvPr/>
        </p:nvSpPr>
        <p:spPr>
          <a:xfrm>
            <a:off x="5661429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кругленный прямоугольник 27"/>
          <p:cNvSpPr>
            <a:spLocks noChangeAspect="1"/>
          </p:cNvSpPr>
          <p:nvPr/>
        </p:nvSpPr>
        <p:spPr>
          <a:xfrm>
            <a:off x="6768717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т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Умножение 42">
            <a:hlinkClick r:id="" action="ppaction://hlinkshowjump?jump=endshow"/>
          </p:cNvPr>
          <p:cNvSpPr/>
          <p:nvPr/>
        </p:nvSpPr>
        <p:spPr>
          <a:xfrm>
            <a:off x="785786" y="6215082"/>
            <a:ext cx="714380" cy="642918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Управляющая кнопка: возврат 43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8604000" y="6318000"/>
            <a:ext cx="540000" cy="540000"/>
          </a:xfrm>
          <a:prstGeom prst="actionButtonReturn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5" name="Пятиугольник 44"/>
          <p:cNvSpPr/>
          <p:nvPr/>
        </p:nvSpPr>
        <p:spPr>
          <a:xfrm rot="16200000" flipH="1">
            <a:off x="-35731" y="1607343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ятиугольник 45"/>
          <p:cNvSpPr/>
          <p:nvPr/>
        </p:nvSpPr>
        <p:spPr>
          <a:xfrm rot="16200000" flipH="1">
            <a:off x="-35731" y="2607475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ятиугольник 46"/>
          <p:cNvSpPr/>
          <p:nvPr/>
        </p:nvSpPr>
        <p:spPr>
          <a:xfrm rot="16200000" flipH="1">
            <a:off x="-35731" y="3607607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ятиугольник 47"/>
          <p:cNvSpPr/>
          <p:nvPr/>
        </p:nvSpPr>
        <p:spPr>
          <a:xfrm rot="16200000" flipH="1">
            <a:off x="-35731" y="4607739"/>
            <a:ext cx="500066" cy="428604"/>
          </a:xfrm>
          <a:prstGeom prst="homePlate">
            <a:avLst>
              <a:gd name="adj" fmla="val 116673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9" name="Скругленный прямоугольник 58"/>
          <p:cNvSpPr>
            <a:spLocks noChangeAspect="1"/>
          </p:cNvSpPr>
          <p:nvPr/>
        </p:nvSpPr>
        <p:spPr>
          <a:xfrm>
            <a:off x="8429652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Скругленный прямоугольник 52"/>
          <p:cNvSpPr>
            <a:spLocks noChangeAspect="1"/>
          </p:cNvSpPr>
          <p:nvPr/>
        </p:nvSpPr>
        <p:spPr>
          <a:xfrm>
            <a:off x="6215073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Скругленный прямоугольник 50"/>
          <p:cNvSpPr>
            <a:spLocks noChangeAspect="1"/>
          </p:cNvSpPr>
          <p:nvPr/>
        </p:nvSpPr>
        <p:spPr>
          <a:xfrm>
            <a:off x="4000496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Г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Скругленный прямоугольник 51"/>
          <p:cNvSpPr>
            <a:spLocks noChangeAspect="1"/>
          </p:cNvSpPr>
          <p:nvPr/>
        </p:nvSpPr>
        <p:spPr>
          <a:xfrm>
            <a:off x="7876005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Скругленный прямоугольник 53"/>
          <p:cNvSpPr>
            <a:spLocks noChangeAspect="1"/>
          </p:cNvSpPr>
          <p:nvPr/>
        </p:nvSpPr>
        <p:spPr>
          <a:xfrm>
            <a:off x="7322361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в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Скругленный прямоугольник 54"/>
          <p:cNvSpPr>
            <a:spLocks noChangeAspect="1"/>
          </p:cNvSpPr>
          <p:nvPr/>
        </p:nvSpPr>
        <p:spPr>
          <a:xfrm>
            <a:off x="5661429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л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Скругленный прямоугольник 55"/>
          <p:cNvSpPr>
            <a:spLocks noChangeAspect="1"/>
          </p:cNvSpPr>
          <p:nvPr/>
        </p:nvSpPr>
        <p:spPr>
          <a:xfrm>
            <a:off x="4554141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н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Скругленный прямоугольник 56"/>
          <p:cNvSpPr>
            <a:spLocks noChangeAspect="1"/>
          </p:cNvSpPr>
          <p:nvPr/>
        </p:nvSpPr>
        <p:spPr>
          <a:xfrm>
            <a:off x="6768717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т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Скругленный прямоугольник 57"/>
          <p:cNvSpPr>
            <a:spLocks noChangeAspect="1"/>
          </p:cNvSpPr>
          <p:nvPr/>
        </p:nvSpPr>
        <p:spPr>
          <a:xfrm>
            <a:off x="5107785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и</a:t>
            </a:r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Скругленный прямоугольник 36"/>
          <p:cNvSpPr>
            <a:spLocks noChangeAspect="1"/>
          </p:cNvSpPr>
          <p:nvPr/>
        </p:nvSpPr>
        <p:spPr>
          <a:xfrm>
            <a:off x="4000496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ый прямоугольник 26"/>
          <p:cNvSpPr>
            <a:spLocks noChangeAspect="1"/>
          </p:cNvSpPr>
          <p:nvPr/>
        </p:nvSpPr>
        <p:spPr>
          <a:xfrm>
            <a:off x="4554141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Скругленный прямоугольник 28"/>
          <p:cNvSpPr>
            <a:spLocks noChangeAspect="1"/>
          </p:cNvSpPr>
          <p:nvPr/>
        </p:nvSpPr>
        <p:spPr>
          <a:xfrm>
            <a:off x="5107785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Скругленный прямоугольник 39"/>
          <p:cNvSpPr>
            <a:spLocks noChangeAspect="1"/>
          </p:cNvSpPr>
          <p:nvPr/>
        </p:nvSpPr>
        <p:spPr>
          <a:xfrm>
            <a:off x="6215073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Скругленный прямоугольник 38"/>
          <p:cNvSpPr>
            <a:spLocks noChangeAspect="1"/>
          </p:cNvSpPr>
          <p:nvPr/>
        </p:nvSpPr>
        <p:spPr>
          <a:xfrm>
            <a:off x="7876005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Скругленный прямоугольник 40"/>
          <p:cNvSpPr>
            <a:spLocks noChangeAspect="1"/>
          </p:cNvSpPr>
          <p:nvPr/>
        </p:nvSpPr>
        <p:spPr>
          <a:xfrm>
            <a:off x="8429652" y="2786058"/>
            <a:ext cx="540000" cy="540000"/>
          </a:xfrm>
          <a:prstGeom prst="roundRect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6248" y="4071942"/>
            <a:ext cx="2286000" cy="17145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510" y="263511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9360" y="441184"/>
            <a:ext cx="7470648" cy="987552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</a:rPr>
              <a:t>Таинственный элемент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41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2" grpId="0" animBg="1"/>
      <p:bldP spid="14" grpId="0" animBg="1"/>
      <p:bldP spid="15" grpId="0" animBg="1"/>
      <p:bldP spid="33" grpId="0" animBg="1"/>
      <p:bldP spid="42" grpId="0" animBg="1"/>
      <p:bldP spid="45" grpId="0" animBg="1"/>
      <p:bldP spid="46" grpId="0" animBg="1"/>
      <p:bldP spid="47" grpId="0" animBg="1"/>
      <p:bldP spid="48" grpId="0" animBg="1"/>
      <p:bldP spid="37" grpId="0" animBg="1"/>
      <p:bldP spid="27" grpId="0" animBg="1"/>
      <p:bldP spid="29" grpId="0" animBg="1"/>
      <p:bldP spid="40" grpId="0" animBg="1"/>
      <p:bldP spid="39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57198"/>
            <a:ext cx="7470648" cy="987552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200" b="1" dirty="0" smtClean="0">
                <a:solidFill>
                  <a:schemeClr val="tx1"/>
                </a:solidFill>
              </a:rPr>
              <a:t>Азот образует прочные двухатомные молекулы</a:t>
            </a:r>
            <a:r>
              <a:rPr lang="en-US" sz="3200" b="1" dirty="0" smtClean="0">
                <a:solidFill>
                  <a:schemeClr val="tx1"/>
                </a:solidFill>
              </a:rPr>
              <a:t> N</a:t>
            </a:r>
            <a:r>
              <a:rPr lang="en-US" sz="3200" b="1" baseline="-20000" dirty="0" smtClean="0">
                <a:solidFill>
                  <a:schemeClr val="tx1"/>
                </a:solidFill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с малым расстоянием </a:t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между ядрами</a:t>
            </a:r>
          </a:p>
        </p:txBody>
      </p:sp>
      <p:pic>
        <p:nvPicPr>
          <p:cNvPr id="5" name="Picture 6" descr="атом и молекула зота"/>
          <p:cNvPicPr>
            <a:picLocks noChangeAspect="1" noChangeArrowheads="1"/>
          </p:cNvPicPr>
          <p:nvPr/>
        </p:nvPicPr>
        <p:blipFill>
          <a:blip r:embed="rId2"/>
          <a:srcRect l="4442" t="6255" r="6712" b="10343"/>
          <a:stretch>
            <a:fillRect/>
          </a:stretch>
        </p:blipFill>
        <p:spPr bwMode="auto">
          <a:xfrm>
            <a:off x="2214546" y="2000240"/>
            <a:ext cx="6107948" cy="40719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6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7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368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354209" y="4624366"/>
            <a:ext cx="8763000" cy="1704964"/>
          </a:xfrm>
        </p:spPr>
        <p:txBody>
          <a:bodyPr>
            <a:noAutofit/>
          </a:bodyPr>
          <a:lstStyle/>
          <a:p>
            <a:pPr algn="ctr" eaLnBrk="1" hangingPunct="1">
              <a:buFontTx/>
              <a:buNone/>
            </a:pPr>
            <a:r>
              <a:rPr lang="ru-RU" dirty="0" smtClean="0"/>
              <a:t>    </a:t>
            </a:r>
            <a:r>
              <a:rPr lang="ru-RU" b="1" dirty="0" smtClean="0"/>
              <a:t>Азот в соединениях может проявлять как </a:t>
            </a:r>
          </a:p>
          <a:p>
            <a:pPr algn="ctr" eaLnBrk="1" hangingPunct="1">
              <a:buFontTx/>
              <a:buNone/>
            </a:pPr>
            <a:r>
              <a:rPr lang="ru-RU" b="1" dirty="0" smtClean="0"/>
              <a:t>    отрицательную, так и положительную СО.    </a:t>
            </a:r>
          </a:p>
        </p:txBody>
      </p:sp>
      <p:pic>
        <p:nvPicPr>
          <p:cNvPr id="8195" name="Picture 4" descr="степени окисления натр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57166"/>
            <a:ext cx="7239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5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6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487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428612"/>
            <a:ext cx="7498080" cy="1143000"/>
          </a:xfrm>
        </p:spPr>
        <p:txBody>
          <a:bodyPr>
            <a:noAutofit/>
          </a:bodyPr>
          <a:lstStyle/>
          <a:p>
            <a:endParaRPr lang="ru-RU" sz="4800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540560"/>
            <a:ext cx="7929650" cy="206210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  Почему Даниэль Резерфорд назвал открытый им газ «зловредным», а Антуан Лавуазье дал ему общее название - азот, т.е. «безжизненный»?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5300" y="2996952"/>
            <a:ext cx="7929586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Чем обусловлена химическая инертность азота?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4545402"/>
            <a:ext cx="7929618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 В какое соединение превращается азот в верхних слоях атмосферы во время грозовых разрядов? </a:t>
            </a:r>
            <a:endParaRPr lang="ru-RU" sz="3200" dirty="0">
              <a:solidFill>
                <a:prstClr val="black"/>
              </a:solidFill>
            </a:endParaRPr>
          </a:p>
        </p:txBody>
      </p:sp>
      <p:grpSp>
        <p:nvGrpSpPr>
          <p:cNvPr id="7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8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10" name="Прямоугольник 9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9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74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4800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692696"/>
            <a:ext cx="792961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 Как получают азот в промышленности?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3090" y="1628800"/>
            <a:ext cx="7929618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 Почему азот называют «элементом жизни»?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2961829"/>
            <a:ext cx="7929618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Что такое «нашатырный спирт»? Для чего его используют? </a:t>
            </a:r>
            <a:endParaRPr lang="ru-RU" sz="3200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4437112"/>
            <a:ext cx="7929618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 Какие свойства аммиака лежат в основе его применения в холодильных установках? </a:t>
            </a:r>
            <a:endParaRPr lang="ru-RU" sz="3200" dirty="0">
              <a:solidFill>
                <a:prstClr val="black"/>
              </a:solidFill>
            </a:endParaRPr>
          </a:p>
        </p:txBody>
      </p:sp>
      <p:grpSp>
        <p:nvGrpSpPr>
          <p:cNvPr id="11" name="Группа 4"/>
          <p:cNvGrpSpPr>
            <a:grpSpLocks/>
          </p:cNvGrpSpPr>
          <p:nvPr/>
        </p:nvGrpSpPr>
        <p:grpSpPr bwMode="auto">
          <a:xfrm>
            <a:off x="0" y="1"/>
            <a:ext cx="428625" cy="6858000"/>
            <a:chOff x="0" y="714332"/>
            <a:chExt cx="428596" cy="6143692"/>
          </a:xfrm>
        </p:grpSpPr>
        <p:grpSp>
          <p:nvGrpSpPr>
            <p:cNvPr id="12" name="Группа 98"/>
            <p:cNvGrpSpPr>
              <a:grpSpLocks/>
            </p:cNvGrpSpPr>
            <p:nvPr/>
          </p:nvGrpSpPr>
          <p:grpSpPr bwMode="auto">
            <a:xfrm>
              <a:off x="0" y="714332"/>
              <a:ext cx="428596" cy="6143668"/>
              <a:chOff x="0" y="714356"/>
              <a:chExt cx="428596" cy="6143668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0" y="714356"/>
                <a:ext cx="428596" cy="4071966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tint val="98000"/>
                      <a:shade val="25000"/>
                      <a:satMod val="250000"/>
                    </a:srgbClr>
                  </a:gs>
                  <a:gs pos="68000">
                    <a:srgbClr val="6699FF">
                      <a:tint val="86000"/>
                      <a:shade val="100000"/>
                      <a:satMod val="115000"/>
                    </a:srgbClr>
                  </a:gs>
                  <a:gs pos="100000">
                    <a:srgbClr val="6699FF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0" y="4786322"/>
                <a:ext cx="428596" cy="2071702"/>
              </a:xfrm>
              <a:prstGeom prst="rect">
                <a:avLst/>
              </a:prstGeom>
              <a:gradFill rotWithShape="1">
                <a:gsLst>
                  <a:gs pos="0">
                    <a:srgbClr val="D36161">
                      <a:tint val="98000"/>
                      <a:shade val="25000"/>
                      <a:satMod val="250000"/>
                    </a:srgbClr>
                  </a:gs>
                  <a:gs pos="68000">
                    <a:srgbClr val="D36161">
                      <a:tint val="86000"/>
                      <a:shade val="100000"/>
                      <a:satMod val="115000"/>
                    </a:srgbClr>
                  </a:gs>
                  <a:gs pos="100000">
                    <a:srgbClr val="D36161">
                      <a:tint val="50000"/>
                      <a:shade val="100000"/>
                      <a:satMod val="150000"/>
                    </a:srgb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  <a:bevelB w="114300" prst="artDeco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13" name="Нижний колонтитул 87"/>
            <p:cNvSpPr txBox="1">
              <a:spLocks/>
            </p:cNvSpPr>
            <p:nvPr/>
          </p:nvSpPr>
          <p:spPr>
            <a:xfrm rot="16200000">
              <a:off x="-2684495" y="3808404"/>
              <a:ext cx="5734115" cy="3651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  <a:bevelB w="114300" prst="artDeco"/>
            </a:sp3d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          </a:t>
              </a:r>
              <a:r>
                <a:rPr kumimoji="0" lang="ru-RU" sz="1400" b="1" i="1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cs typeface="Arial" charset="0"/>
                </a:rPr>
                <a:t>г.Батайск</a:t>
              </a:r>
              <a:r>
                <a:rPr kumimoji="0" lang="ru-RU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cs typeface="Arial" charset="0"/>
                </a:rPr>
                <a:t>                       </a:t>
              </a:r>
              <a:r>
                <a:rPr kumimoji="0" lang="ru-RU" sz="1400" b="0" i="1" u="none" strike="noStrike" kern="0" cap="none" spc="0" normalizeH="0" baseline="0" noProof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  <a:cs typeface="Arial" charset="0"/>
                </a:rPr>
                <a:t>МБОУ СОШ №2</a:t>
              </a:r>
              <a:endParaRPr kumimoji="0" lang="ru-RU" sz="1400" b="0" i="1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599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0"/>
            <a:ext cx="8604447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755575" y="1981181"/>
            <a:ext cx="83884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 smtClean="0">
                <a:latin typeface="Times New Roman"/>
                <a:ea typeface="Calibri"/>
              </a:rPr>
              <a:t>1. Степень окисления азота в оксиде </a:t>
            </a:r>
            <a:r>
              <a:rPr lang="en-US" sz="2000" dirty="0" smtClean="0">
                <a:latin typeface="Times New Roman"/>
                <a:ea typeface="Calibri"/>
              </a:rPr>
              <a:t>NO</a:t>
            </a:r>
            <a:r>
              <a:rPr lang="ru-RU" sz="2000" baseline="-25000" dirty="0" smtClean="0">
                <a:latin typeface="Times New Roman"/>
                <a:ea typeface="Calibri"/>
              </a:rPr>
              <a:t>2</a:t>
            </a:r>
            <a:r>
              <a:rPr lang="ru-RU" sz="2000" dirty="0" smtClean="0">
                <a:latin typeface="Times New Roman"/>
                <a:ea typeface="Calibri"/>
              </a:rPr>
              <a:t> равна.</a:t>
            </a: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 smtClean="0">
                <a:latin typeface="Times New Roman"/>
                <a:ea typeface="Calibri"/>
              </a:rPr>
              <a:t>А</a:t>
            </a:r>
            <a:r>
              <a:rPr lang="ru-RU" sz="2000" dirty="0">
                <a:latin typeface="Times New Roman"/>
                <a:ea typeface="Calibri"/>
              </a:rPr>
              <a:t>) +2; </a:t>
            </a:r>
            <a:r>
              <a:rPr lang="ru-RU" sz="2000" i="1" u="sng" dirty="0">
                <a:latin typeface="Times New Roman"/>
                <a:ea typeface="Calibri"/>
              </a:rPr>
              <a:t>К</a:t>
            </a:r>
            <a:r>
              <a:rPr lang="ru-RU" sz="2000" dirty="0">
                <a:latin typeface="Times New Roman"/>
                <a:ea typeface="Calibri"/>
              </a:rPr>
              <a:t>    Б) +4; </a:t>
            </a:r>
            <a:r>
              <a:rPr lang="ru-RU" sz="2000" i="1" u="sng" dirty="0">
                <a:latin typeface="Times New Roman"/>
                <a:ea typeface="Calibri"/>
              </a:rPr>
              <a:t>А</a:t>
            </a:r>
            <a:r>
              <a:rPr lang="ru-RU" sz="2000" dirty="0">
                <a:latin typeface="Times New Roman"/>
                <a:ea typeface="Calibri"/>
              </a:rPr>
              <a:t>    В) -4. </a:t>
            </a:r>
            <a:r>
              <a:rPr lang="ru-RU" sz="2000" i="1" u="sng" dirty="0">
                <a:latin typeface="Times New Roman"/>
                <a:ea typeface="Calibri"/>
              </a:rPr>
              <a:t>Н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 smtClean="0">
                <a:latin typeface="Times New Roman"/>
                <a:ea typeface="Calibri"/>
              </a:rPr>
              <a:t>	2. Как называются соли азотной кислоты</a:t>
            </a: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 smtClean="0">
                <a:latin typeface="Times New Roman"/>
                <a:ea typeface="Calibri"/>
              </a:rPr>
              <a:t>А) нитраты; </a:t>
            </a:r>
            <a:r>
              <a:rPr lang="ru-RU" sz="2000" i="1" u="sng" dirty="0" smtClean="0">
                <a:latin typeface="Times New Roman"/>
                <a:ea typeface="Calibri"/>
              </a:rPr>
              <a:t>М</a:t>
            </a:r>
            <a:r>
              <a:rPr lang="ru-RU" sz="2000" dirty="0" smtClean="0">
                <a:latin typeface="Times New Roman"/>
                <a:ea typeface="Calibri"/>
              </a:rPr>
              <a:t>    Б) нитриты; </a:t>
            </a:r>
            <a:r>
              <a:rPr lang="ru-RU" sz="2000" i="1" u="sng" dirty="0" smtClean="0">
                <a:latin typeface="Times New Roman"/>
                <a:ea typeface="Calibri"/>
              </a:rPr>
              <a:t>И</a:t>
            </a:r>
            <a:r>
              <a:rPr lang="ru-RU" sz="2000" dirty="0" smtClean="0">
                <a:latin typeface="Times New Roman"/>
                <a:ea typeface="Calibri"/>
              </a:rPr>
              <a:t>    В) нитриды. </a:t>
            </a:r>
            <a:r>
              <a:rPr lang="ru-RU" sz="2000" i="1" u="sng" dirty="0" smtClean="0">
                <a:latin typeface="Times New Roman"/>
                <a:ea typeface="Calibri"/>
              </a:rPr>
              <a:t>Л</a:t>
            </a:r>
            <a:endParaRPr lang="ru-RU" sz="2000" dirty="0" smtClean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>
                <a:latin typeface="Times New Roman"/>
                <a:ea typeface="Calibri"/>
              </a:rPr>
              <a:t>	3. В каких из указанных реакций азот </a:t>
            </a:r>
            <a:r>
              <a:rPr lang="en-US" sz="2000" dirty="0">
                <a:latin typeface="Times New Roman"/>
                <a:ea typeface="Calibri"/>
              </a:rPr>
              <a:t>N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 играет роль восстановителя?</a:t>
            </a: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>
                <a:latin typeface="Times New Roman"/>
                <a:ea typeface="Calibri"/>
              </a:rPr>
              <a:t>А) </a:t>
            </a:r>
            <a:r>
              <a:rPr lang="en-US" sz="2000" dirty="0">
                <a:latin typeface="Times New Roman"/>
                <a:ea typeface="Calibri"/>
              </a:rPr>
              <a:t>N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 + 3</a:t>
            </a:r>
            <a:r>
              <a:rPr lang="en-US" sz="2000" dirty="0">
                <a:latin typeface="Times New Roman"/>
                <a:ea typeface="Calibri"/>
              </a:rPr>
              <a:t>Mg</a:t>
            </a:r>
            <a:r>
              <a:rPr lang="ru-RU" sz="2000" dirty="0">
                <a:latin typeface="Times New Roman"/>
                <a:ea typeface="Calibri"/>
              </a:rPr>
              <a:t> = </a:t>
            </a:r>
            <a:r>
              <a:rPr lang="en-US" sz="2000" dirty="0">
                <a:latin typeface="Times New Roman"/>
                <a:ea typeface="Calibri"/>
              </a:rPr>
              <a:t>Mg</a:t>
            </a:r>
            <a:r>
              <a:rPr lang="ru-RU" sz="2000" baseline="-25000" dirty="0">
                <a:latin typeface="Times New Roman"/>
                <a:ea typeface="Calibri"/>
              </a:rPr>
              <a:t>3</a:t>
            </a:r>
            <a:r>
              <a:rPr lang="en-US" sz="2000" dirty="0">
                <a:latin typeface="Times New Roman"/>
                <a:ea typeface="Calibri"/>
              </a:rPr>
              <a:t>N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; </a:t>
            </a:r>
            <a:r>
              <a:rPr lang="ru-RU" sz="2000" i="1" u="sng" dirty="0">
                <a:latin typeface="Times New Roman"/>
                <a:ea typeface="Calibri"/>
              </a:rPr>
              <a:t>К</a:t>
            </a:r>
            <a:r>
              <a:rPr lang="ru-RU" sz="2000" dirty="0">
                <a:latin typeface="Times New Roman"/>
                <a:ea typeface="Calibri"/>
              </a:rPr>
              <a:t>    Б) </a:t>
            </a:r>
            <a:r>
              <a:rPr lang="en-US" sz="2000" dirty="0">
                <a:latin typeface="Times New Roman"/>
                <a:ea typeface="Calibri"/>
              </a:rPr>
              <a:t>N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 + 3</a:t>
            </a:r>
            <a:r>
              <a:rPr lang="en-US" sz="2000" dirty="0">
                <a:latin typeface="Times New Roman"/>
                <a:ea typeface="Calibri"/>
              </a:rPr>
              <a:t>F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 = 2</a:t>
            </a:r>
            <a:r>
              <a:rPr lang="en-US" sz="2000" dirty="0">
                <a:latin typeface="Times New Roman"/>
                <a:ea typeface="Calibri"/>
              </a:rPr>
              <a:t>NF</a:t>
            </a:r>
            <a:r>
              <a:rPr lang="ru-RU" sz="2000" baseline="-25000" dirty="0">
                <a:latin typeface="Times New Roman"/>
                <a:ea typeface="Calibri"/>
              </a:rPr>
              <a:t>3</a:t>
            </a:r>
            <a:r>
              <a:rPr lang="ru-RU" sz="2000" dirty="0">
                <a:latin typeface="Times New Roman"/>
                <a:ea typeface="Calibri"/>
              </a:rPr>
              <a:t>; </a:t>
            </a:r>
            <a:r>
              <a:rPr lang="ru-RU" sz="2000" i="1" u="sng" dirty="0">
                <a:latin typeface="Times New Roman"/>
                <a:ea typeface="Calibri"/>
              </a:rPr>
              <a:t>М</a:t>
            </a:r>
            <a:r>
              <a:rPr lang="ru-RU" sz="2000" dirty="0">
                <a:latin typeface="Times New Roman"/>
                <a:ea typeface="Calibri"/>
              </a:rPr>
              <a:t>    В) </a:t>
            </a:r>
            <a:r>
              <a:rPr lang="en-US" sz="2000" dirty="0">
                <a:latin typeface="Times New Roman"/>
                <a:ea typeface="Calibri"/>
              </a:rPr>
              <a:t>N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 + 3</a:t>
            </a:r>
            <a:r>
              <a:rPr lang="en-US" sz="2000" dirty="0">
                <a:latin typeface="Times New Roman"/>
                <a:ea typeface="Calibri"/>
              </a:rPr>
              <a:t>H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 = 2</a:t>
            </a:r>
            <a:r>
              <a:rPr lang="en-US" sz="2000" dirty="0">
                <a:latin typeface="Times New Roman"/>
                <a:ea typeface="Calibri"/>
              </a:rPr>
              <a:t>NH</a:t>
            </a:r>
            <a:r>
              <a:rPr lang="ru-RU" sz="2000" baseline="-25000" dirty="0">
                <a:latin typeface="Times New Roman"/>
                <a:ea typeface="Calibri"/>
              </a:rPr>
              <a:t>3 </a:t>
            </a:r>
            <a:r>
              <a:rPr lang="ru-RU" sz="2000" i="1" u="sng" dirty="0">
                <a:latin typeface="Times New Roman"/>
                <a:ea typeface="Calibri"/>
              </a:rPr>
              <a:t>Н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>
                <a:latin typeface="Times New Roman"/>
                <a:ea typeface="Calibri"/>
              </a:rPr>
              <a:t>	</a:t>
            </a:r>
            <a:endParaRPr lang="ru-RU" sz="2000" dirty="0">
              <a:latin typeface="Candara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1" y="116632"/>
            <a:ext cx="849694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000" b="1" dirty="0">
                <a:latin typeface="Times New Roman"/>
                <a:ea typeface="Calibri"/>
              </a:rPr>
              <a:t>III. Прохождение маршрута командами</a:t>
            </a:r>
          </a:p>
          <a:p>
            <a:pPr marL="274320" lvl="0" indent="449580" algn="ctr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b="1" dirty="0">
                <a:latin typeface="Times New Roman"/>
                <a:ea typeface="Calibri"/>
              </a:rPr>
              <a:t>По результатам выполненных заданий должно получиться слово. Ответы закодированы буквами русского алфавита. </a:t>
            </a: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b="1" dirty="0">
                <a:latin typeface="Times New Roman"/>
                <a:ea typeface="Calibri"/>
              </a:rPr>
              <a:t>I команда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73" y="-29166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0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530019"/>
            <a:ext cx="8532440" cy="481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>
                <a:latin typeface="Times New Roman"/>
                <a:ea typeface="Calibri"/>
              </a:rPr>
              <a:t>4. С каким из указанных веществ взаимодействует </a:t>
            </a:r>
            <a:r>
              <a:rPr lang="ru-RU" sz="2000" dirty="0" err="1">
                <a:latin typeface="Times New Roman"/>
                <a:ea typeface="Calibri"/>
              </a:rPr>
              <a:t>конц</a:t>
            </a:r>
            <a:r>
              <a:rPr lang="ru-RU" sz="2000" dirty="0">
                <a:latin typeface="Times New Roman"/>
                <a:ea typeface="Calibri"/>
              </a:rPr>
              <a:t>. </a:t>
            </a:r>
            <a:r>
              <a:rPr lang="en-US" sz="2000" dirty="0">
                <a:latin typeface="Times New Roman"/>
                <a:ea typeface="Calibri"/>
              </a:rPr>
              <a:t>HNO</a:t>
            </a:r>
            <a:r>
              <a:rPr lang="ru-RU" sz="2000" baseline="-25000" dirty="0">
                <a:latin typeface="Times New Roman"/>
                <a:ea typeface="Calibri"/>
              </a:rPr>
              <a:t>3</a:t>
            </a:r>
            <a:r>
              <a:rPr lang="ru-RU" sz="2000" dirty="0">
                <a:latin typeface="Times New Roman"/>
                <a:ea typeface="Calibri"/>
              </a:rPr>
              <a:t> с образованием </a:t>
            </a:r>
            <a:r>
              <a:rPr lang="en-US" sz="2000" dirty="0">
                <a:latin typeface="Times New Roman"/>
                <a:ea typeface="Calibri"/>
              </a:rPr>
              <a:t>NO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?</a:t>
            </a: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>
                <a:latin typeface="Times New Roman"/>
                <a:ea typeface="Calibri"/>
              </a:rPr>
              <a:t>А) С</a:t>
            </a:r>
            <a:r>
              <a:rPr lang="en-US" sz="2000" dirty="0">
                <a:latin typeface="Times New Roman"/>
                <a:ea typeface="Calibri"/>
              </a:rPr>
              <a:t>u</a:t>
            </a:r>
            <a:r>
              <a:rPr lang="ru-RU" sz="2000" dirty="0">
                <a:latin typeface="Times New Roman"/>
                <a:ea typeface="Calibri"/>
              </a:rPr>
              <a:t>; </a:t>
            </a:r>
            <a:r>
              <a:rPr lang="ru-RU" sz="2000" i="1" u="sng" dirty="0">
                <a:latin typeface="Times New Roman"/>
                <a:ea typeface="Calibri"/>
              </a:rPr>
              <a:t>И</a:t>
            </a:r>
            <a:r>
              <a:rPr lang="ru-RU" sz="2000" dirty="0">
                <a:latin typeface="Times New Roman"/>
                <a:ea typeface="Calibri"/>
              </a:rPr>
              <a:t>    Б) </a:t>
            </a:r>
            <a:r>
              <a:rPr lang="en-US" sz="2000" dirty="0" err="1">
                <a:latin typeface="Times New Roman"/>
                <a:ea typeface="Calibri"/>
              </a:rPr>
              <a:t>ZnO</a:t>
            </a:r>
            <a:r>
              <a:rPr lang="ru-RU" sz="2000" dirty="0">
                <a:latin typeface="Times New Roman"/>
                <a:ea typeface="Calibri"/>
              </a:rPr>
              <a:t>;  </a:t>
            </a:r>
            <a:r>
              <a:rPr lang="ru-RU" sz="2000" i="1" u="sng" dirty="0">
                <a:latin typeface="Times New Roman"/>
                <a:ea typeface="Calibri"/>
              </a:rPr>
              <a:t>А</a:t>
            </a:r>
            <a:r>
              <a:rPr lang="ru-RU" sz="2000" dirty="0">
                <a:latin typeface="Times New Roman"/>
                <a:ea typeface="Calibri"/>
              </a:rPr>
              <a:t>   В) </a:t>
            </a:r>
            <a:r>
              <a:rPr lang="en-US" sz="2000" dirty="0">
                <a:latin typeface="Times New Roman"/>
                <a:ea typeface="Calibri"/>
              </a:rPr>
              <a:t>Ag</a:t>
            </a:r>
            <a:r>
              <a:rPr lang="ru-RU" sz="2000" dirty="0">
                <a:latin typeface="Times New Roman"/>
                <a:ea typeface="Calibri"/>
              </a:rPr>
              <a:t>. </a:t>
            </a:r>
            <a:r>
              <a:rPr lang="ru-RU" sz="2000" i="1" u="sng" dirty="0">
                <a:latin typeface="Times New Roman"/>
                <a:ea typeface="Calibri"/>
              </a:rPr>
              <a:t>О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>
                <a:latin typeface="Times New Roman"/>
                <a:ea typeface="Calibri"/>
              </a:rPr>
              <a:t>	5. Сумма коэффициентов в уравнении реакции </a:t>
            </a:r>
            <a:r>
              <a:rPr lang="en-US" sz="2000" dirty="0">
                <a:latin typeface="Times New Roman"/>
                <a:ea typeface="Calibri"/>
              </a:rPr>
              <a:t>NH</a:t>
            </a:r>
            <a:r>
              <a:rPr lang="ru-RU" sz="2000" baseline="-25000" dirty="0">
                <a:latin typeface="Times New Roman"/>
                <a:ea typeface="Calibri"/>
              </a:rPr>
              <a:t>3</a:t>
            </a:r>
            <a:r>
              <a:rPr lang="ru-RU" sz="2000" dirty="0">
                <a:latin typeface="Times New Roman"/>
                <a:ea typeface="Calibri"/>
              </a:rPr>
              <a:t> + </a:t>
            </a:r>
            <a:r>
              <a:rPr lang="en-US" sz="2000" dirty="0">
                <a:latin typeface="Times New Roman"/>
                <a:ea typeface="Calibri"/>
              </a:rPr>
              <a:t>O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 = </a:t>
            </a:r>
            <a:r>
              <a:rPr lang="en-US" sz="2000" dirty="0">
                <a:latin typeface="Times New Roman"/>
                <a:ea typeface="Calibri"/>
              </a:rPr>
              <a:t>N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ru-RU" sz="2000" dirty="0">
                <a:latin typeface="Times New Roman"/>
                <a:ea typeface="Calibri"/>
              </a:rPr>
              <a:t> +</a:t>
            </a:r>
            <a:r>
              <a:rPr lang="en-US" sz="2000" dirty="0">
                <a:latin typeface="Times New Roman"/>
                <a:ea typeface="Calibri"/>
              </a:rPr>
              <a:t>H</a:t>
            </a:r>
            <a:r>
              <a:rPr lang="ru-RU" sz="2000" baseline="-25000" dirty="0">
                <a:latin typeface="Times New Roman"/>
                <a:ea typeface="Calibri"/>
              </a:rPr>
              <a:t>2</a:t>
            </a:r>
            <a:r>
              <a:rPr lang="en-US" sz="2000" dirty="0">
                <a:latin typeface="Times New Roman"/>
                <a:ea typeface="Calibri"/>
              </a:rPr>
              <a:t>O</a:t>
            </a:r>
            <a:r>
              <a:rPr lang="ru-RU" sz="2000" dirty="0">
                <a:latin typeface="Times New Roman"/>
                <a:ea typeface="Calibri"/>
              </a:rPr>
              <a:t> равна:</a:t>
            </a: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>
                <a:latin typeface="Times New Roman"/>
                <a:ea typeface="Calibri"/>
              </a:rPr>
              <a:t>А) 7; </a:t>
            </a:r>
            <a:r>
              <a:rPr lang="ru-RU" sz="2000" i="1" u="sng" dirty="0">
                <a:latin typeface="Times New Roman"/>
                <a:ea typeface="Calibri"/>
              </a:rPr>
              <a:t>Т</a:t>
            </a:r>
            <a:r>
              <a:rPr lang="ru-RU" sz="2000" dirty="0">
                <a:latin typeface="Times New Roman"/>
                <a:ea typeface="Calibri"/>
              </a:rPr>
              <a:t>    Б) 10; </a:t>
            </a:r>
            <a:r>
              <a:rPr lang="ru-RU" sz="2000" i="1" u="sng" dirty="0">
                <a:latin typeface="Times New Roman"/>
                <a:ea typeface="Calibri"/>
              </a:rPr>
              <a:t>С</a:t>
            </a:r>
            <a:r>
              <a:rPr lang="ru-RU" sz="2000" dirty="0">
                <a:latin typeface="Times New Roman"/>
                <a:ea typeface="Calibri"/>
              </a:rPr>
              <a:t>    В) 15. </a:t>
            </a:r>
            <a:r>
              <a:rPr lang="ru-RU" sz="2000" i="1" u="sng" dirty="0">
                <a:latin typeface="Times New Roman"/>
                <a:ea typeface="Calibri"/>
              </a:rPr>
              <a:t>А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>
                <a:latin typeface="Times New Roman"/>
                <a:ea typeface="Calibri"/>
              </a:rPr>
              <a:t>	6. Сколько молей азотной кислоты расходуется на  с 10 г карбоната кальция?</a:t>
            </a: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000" dirty="0">
                <a:latin typeface="Times New Roman"/>
                <a:ea typeface="Calibri"/>
              </a:rPr>
              <a:t>А) 0,1 моль; </a:t>
            </a:r>
            <a:r>
              <a:rPr lang="ru-RU" sz="2000" i="1" u="sng" dirty="0">
                <a:latin typeface="Times New Roman"/>
                <a:ea typeface="Calibri"/>
              </a:rPr>
              <a:t>М</a:t>
            </a:r>
            <a:r>
              <a:rPr lang="ru-RU" sz="2000" dirty="0">
                <a:latin typeface="Times New Roman"/>
                <a:ea typeface="Calibri"/>
              </a:rPr>
              <a:t>    Б) 2 моль; </a:t>
            </a:r>
            <a:r>
              <a:rPr lang="ru-RU" sz="2000" i="1" u="sng" dirty="0">
                <a:latin typeface="Times New Roman"/>
                <a:ea typeface="Calibri"/>
              </a:rPr>
              <a:t>У</a:t>
            </a:r>
            <a:r>
              <a:rPr lang="ru-RU" sz="2000" dirty="0">
                <a:latin typeface="Times New Roman"/>
                <a:ea typeface="Calibri"/>
              </a:rPr>
              <a:t>    В) 0,2 моль. </a:t>
            </a:r>
            <a:r>
              <a:rPr lang="ru-RU" sz="2000" i="1" dirty="0">
                <a:latin typeface="Times New Roman"/>
                <a:ea typeface="Calibri"/>
              </a:rPr>
              <a:t>К   </a:t>
            </a:r>
            <a:r>
              <a:rPr lang="ru-RU" sz="2000" b="1" i="1" dirty="0">
                <a:solidFill>
                  <a:srgbClr val="FF0000"/>
                </a:solidFill>
                <a:latin typeface="Times New Roman"/>
                <a:ea typeface="Calibri"/>
              </a:rPr>
              <a:t>(АММИАК)</a:t>
            </a:r>
            <a:endParaRPr lang="ru-RU" sz="2000" b="1" dirty="0">
              <a:solidFill>
                <a:srgbClr val="FF0000"/>
              </a:solidFill>
              <a:latin typeface="Times New Roman"/>
              <a:ea typeface="Calibri"/>
            </a:endParaRP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ru-RU" sz="1400" dirty="0">
              <a:latin typeface="Candar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260648"/>
            <a:ext cx="4878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ctr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b="1" dirty="0">
                <a:latin typeface="Times New Roman"/>
                <a:ea typeface="Calibri"/>
              </a:rPr>
              <a:t>III. Прохождение маршрута </a:t>
            </a:r>
            <a:r>
              <a:rPr lang="ru-RU" sz="2400" b="1" dirty="0" smtClean="0">
                <a:latin typeface="Times New Roman"/>
                <a:ea typeface="Calibri"/>
              </a:rPr>
              <a:t>командами</a:t>
            </a:r>
            <a:endParaRPr lang="ru-RU" sz="2400" b="1" dirty="0">
              <a:latin typeface="Times New Roman"/>
              <a:ea typeface="Calibri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476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700808"/>
            <a:ext cx="84249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+mj-lt"/>
              <a:buAutoNum type="arabicPeriod"/>
              <a:tabLst>
                <a:tab pos="676275" algn="l"/>
              </a:tabLst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Степень окисления азота в оксиде азота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N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2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O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равна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/>
              <a:ea typeface="Calibri"/>
            </a:endParaRPr>
          </a:p>
          <a:p>
            <a:pPr marL="274320" marR="0" lvl="0" indent="-274320" algn="just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А) +2; </a:t>
            </a:r>
            <a:r>
              <a:rPr kumimoji="0" lang="ru-RU" sz="2400" b="0" i="1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К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   Б) +1; </a:t>
            </a:r>
            <a:r>
              <a:rPr kumimoji="0" lang="ru-RU" sz="2400" b="0" i="1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Н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   В) +4. </a:t>
            </a:r>
            <a:r>
              <a:rPr kumimoji="0" lang="ru-RU" sz="2400" b="0" i="1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О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/>
              <a:ea typeface="Calibri"/>
            </a:endParaRPr>
          </a:p>
          <a:p>
            <a:pPr marL="274320" marR="0" lvl="0" indent="-274320" algn="just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	2. Как называются соли азотистой кислоты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/>
              <a:ea typeface="Calibri"/>
            </a:endParaRPr>
          </a:p>
          <a:p>
            <a:pPr marL="274320" marR="0" lvl="0" indent="-274320" algn="just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А) нитраты; </a:t>
            </a:r>
            <a:r>
              <a:rPr kumimoji="0" lang="ru-RU" sz="2400" b="0" i="1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А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   Б) нитриты; </a:t>
            </a:r>
            <a:r>
              <a:rPr kumimoji="0" lang="ru-RU" sz="2400" b="0" i="1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И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   В) нитриды. </a:t>
            </a:r>
            <a:r>
              <a:rPr kumimoji="0" lang="ru-RU" sz="2400" b="0" i="1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В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/>
              <a:ea typeface="Calibri"/>
            </a:endParaRPr>
          </a:p>
          <a:p>
            <a:pPr marL="274320" marR="0" lvl="0" indent="-274320" algn="just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	3. В каких из указанных реакций азот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N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2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играет роль окислителя?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/>
              <a:ea typeface="Calibri"/>
            </a:endParaRPr>
          </a:p>
          <a:p>
            <a:pPr marL="274320" marR="0" lvl="0" indent="-274320" algn="just" defTabSz="91440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А)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N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2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+ 3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Mg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=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Mg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3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N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2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; </a:t>
            </a:r>
            <a:r>
              <a:rPr kumimoji="0" lang="ru-RU" sz="2400" b="0" i="1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Т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   Б)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N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2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+ 3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F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2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= 2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NF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3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; </a:t>
            </a:r>
            <a:r>
              <a:rPr kumimoji="0" lang="ru-RU" sz="2400" b="0" i="1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Б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   В)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N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2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+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O</a:t>
            </a:r>
            <a:r>
              <a:rPr kumimoji="0" lang="ru-RU" sz="2400" b="0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2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 = 2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NO </a:t>
            </a:r>
            <a:r>
              <a:rPr kumimoji="0" lang="ru-RU" sz="2400" b="0" i="1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</a:rPr>
              <a:t>В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60187" y="520094"/>
            <a:ext cx="1685077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defRPr/>
            </a:pPr>
            <a:r>
              <a:rPr lang="ru-RU" sz="2400" b="1" kern="0" dirty="0">
                <a:latin typeface="Times New Roman"/>
                <a:ea typeface="Calibri"/>
              </a:rPr>
              <a:t>II команда</a:t>
            </a:r>
            <a:endParaRPr lang="ru-RU" sz="2000" b="1" kern="0" dirty="0">
              <a:latin typeface="Times New Roman"/>
              <a:ea typeface="Calibri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841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0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9702" y="1425873"/>
            <a:ext cx="85324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4. В молекуле азота связь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А) одинарная; </a:t>
            </a:r>
            <a:r>
              <a:rPr lang="ru-RU" sz="2400" i="1" u="sng" dirty="0">
                <a:latin typeface="Times New Roman"/>
                <a:ea typeface="Calibri"/>
              </a:rPr>
              <a:t>Л</a:t>
            </a:r>
            <a:r>
              <a:rPr lang="ru-RU" sz="2400" dirty="0">
                <a:latin typeface="Times New Roman"/>
                <a:ea typeface="Calibri"/>
              </a:rPr>
              <a:t>    Б) двойная; </a:t>
            </a:r>
            <a:r>
              <a:rPr lang="ru-RU" sz="2400" i="1" u="sng" dirty="0">
                <a:latin typeface="Times New Roman"/>
                <a:ea typeface="Calibri"/>
              </a:rPr>
              <a:t>С</a:t>
            </a:r>
            <a:r>
              <a:rPr lang="ru-RU" sz="2400" dirty="0">
                <a:latin typeface="Times New Roman"/>
                <a:ea typeface="Calibri"/>
              </a:rPr>
              <a:t>    В) тройная. </a:t>
            </a:r>
            <a:r>
              <a:rPr lang="ru-RU" sz="2400" i="1" u="sng" dirty="0">
                <a:latin typeface="Times New Roman"/>
                <a:ea typeface="Calibri"/>
              </a:rPr>
              <a:t>Р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	5. Сумма коэффициентов в уравнении реакции </a:t>
            </a:r>
            <a:r>
              <a:rPr lang="en-US" sz="2400" dirty="0">
                <a:latin typeface="Times New Roman"/>
                <a:ea typeface="Calibri"/>
              </a:rPr>
              <a:t>NH</a:t>
            </a:r>
            <a:r>
              <a:rPr lang="ru-RU" sz="2400" baseline="-25000" dirty="0">
                <a:latin typeface="Times New Roman"/>
                <a:ea typeface="Calibri"/>
              </a:rPr>
              <a:t>3</a:t>
            </a:r>
            <a:r>
              <a:rPr lang="ru-RU" sz="2400" dirty="0">
                <a:latin typeface="Times New Roman"/>
                <a:ea typeface="Calibri"/>
              </a:rPr>
              <a:t> + </a:t>
            </a:r>
            <a:r>
              <a:rPr lang="en-US" sz="2400" dirty="0">
                <a:latin typeface="Times New Roman"/>
                <a:ea typeface="Calibri"/>
              </a:rPr>
              <a:t>O</a:t>
            </a:r>
            <a:r>
              <a:rPr lang="ru-RU" sz="2400" baseline="-25000" dirty="0">
                <a:latin typeface="Times New Roman"/>
                <a:ea typeface="Calibri"/>
              </a:rPr>
              <a:t>2</a:t>
            </a:r>
            <a:r>
              <a:rPr lang="ru-RU" sz="2400" dirty="0">
                <a:latin typeface="Times New Roman"/>
                <a:ea typeface="Calibri"/>
              </a:rPr>
              <a:t> = </a:t>
            </a:r>
            <a:r>
              <a:rPr lang="en-US" sz="2400" dirty="0">
                <a:latin typeface="Times New Roman"/>
                <a:ea typeface="Calibri"/>
              </a:rPr>
              <a:t>NO</a:t>
            </a:r>
            <a:r>
              <a:rPr lang="ru-RU" sz="2400" dirty="0">
                <a:latin typeface="Times New Roman"/>
                <a:ea typeface="Calibri"/>
              </a:rPr>
              <a:t> + </a:t>
            </a:r>
            <a:r>
              <a:rPr lang="en-US" sz="2400" dirty="0">
                <a:latin typeface="Times New Roman"/>
                <a:ea typeface="Calibri"/>
              </a:rPr>
              <a:t>H</a:t>
            </a:r>
            <a:r>
              <a:rPr lang="ru-RU" sz="2400" baseline="-25000" dirty="0">
                <a:latin typeface="Times New Roman"/>
                <a:ea typeface="Calibri"/>
              </a:rPr>
              <a:t>2</a:t>
            </a:r>
            <a:r>
              <a:rPr lang="en-US" sz="2400" dirty="0">
                <a:latin typeface="Times New Roman"/>
                <a:ea typeface="Calibri"/>
              </a:rPr>
              <a:t>O</a:t>
            </a:r>
            <a:r>
              <a:rPr lang="ru-RU" sz="2400" dirty="0">
                <a:latin typeface="Times New Roman"/>
                <a:ea typeface="Calibri"/>
              </a:rPr>
              <a:t> равна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А) 19; </a:t>
            </a:r>
            <a:r>
              <a:rPr lang="ru-RU" sz="2400" i="1" u="sng" dirty="0">
                <a:latin typeface="Times New Roman"/>
                <a:ea typeface="Calibri"/>
              </a:rPr>
              <a:t>А</a:t>
            </a:r>
            <a:r>
              <a:rPr lang="ru-RU" sz="2400" dirty="0">
                <a:latin typeface="Times New Roman"/>
                <a:ea typeface="Calibri"/>
              </a:rPr>
              <a:t>    Б) 9; </a:t>
            </a:r>
            <a:r>
              <a:rPr lang="ru-RU" sz="2400" i="1" u="sng" dirty="0">
                <a:latin typeface="Times New Roman"/>
                <a:ea typeface="Calibri"/>
              </a:rPr>
              <a:t>У</a:t>
            </a:r>
            <a:r>
              <a:rPr lang="ru-RU" sz="2400" dirty="0">
                <a:latin typeface="Times New Roman"/>
                <a:ea typeface="Calibri"/>
              </a:rPr>
              <a:t>    В) 12. </a:t>
            </a:r>
            <a:r>
              <a:rPr lang="ru-RU" sz="2400" i="1" u="sng" dirty="0">
                <a:latin typeface="Times New Roman"/>
                <a:ea typeface="Calibri"/>
              </a:rPr>
              <a:t>И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	6. Какой объём углекислого газа выделяется в реакции азотной кислоты с 21,2 г карбоната натрия?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А) 2,24 л; </a:t>
            </a:r>
            <a:r>
              <a:rPr lang="ru-RU" sz="2400" i="1" u="sng" dirty="0">
                <a:latin typeface="Times New Roman"/>
                <a:ea typeface="Calibri"/>
              </a:rPr>
              <a:t>М</a:t>
            </a:r>
            <a:r>
              <a:rPr lang="ru-RU" sz="2400" dirty="0">
                <a:latin typeface="Times New Roman"/>
                <a:ea typeface="Calibri"/>
              </a:rPr>
              <a:t>    Б) 44,8 л; </a:t>
            </a:r>
            <a:r>
              <a:rPr lang="ru-RU" sz="2400" i="1" u="sng" dirty="0">
                <a:latin typeface="Times New Roman"/>
                <a:ea typeface="Calibri"/>
              </a:rPr>
              <a:t>Х</a:t>
            </a:r>
            <a:r>
              <a:rPr lang="ru-RU" sz="2400" dirty="0">
                <a:latin typeface="Times New Roman"/>
                <a:ea typeface="Calibri"/>
              </a:rPr>
              <a:t>    В) 4,48 л </a:t>
            </a:r>
            <a:r>
              <a:rPr lang="ru-RU" sz="2400" i="1" u="sng" dirty="0">
                <a:latin typeface="Times New Roman"/>
                <a:ea typeface="Calibri"/>
              </a:rPr>
              <a:t>Т</a:t>
            </a:r>
            <a:r>
              <a:rPr lang="ru-RU" sz="2400" i="1" dirty="0">
                <a:solidFill>
                  <a:srgbClr val="073E87"/>
                </a:solidFill>
                <a:latin typeface="Times New Roman"/>
                <a:ea typeface="Calibri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/>
                <a:ea typeface="Calibri"/>
              </a:rPr>
              <a:t>(НИТРАТ)</a:t>
            </a:r>
            <a:endParaRPr lang="ru-RU" sz="2000" b="1" dirty="0">
              <a:solidFill>
                <a:srgbClr val="FF0000"/>
              </a:solidFill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35814" y="553276"/>
            <a:ext cx="2100575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11480" lvl="1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defRPr/>
            </a:pPr>
            <a:r>
              <a:rPr lang="ru-RU" sz="2400" b="1" kern="0" dirty="0">
                <a:solidFill>
                  <a:srgbClr val="000000"/>
                </a:solidFill>
                <a:latin typeface="Times New Roman"/>
                <a:ea typeface="Calibri"/>
              </a:rPr>
              <a:t>II команда</a:t>
            </a:r>
            <a:endParaRPr lang="ru-RU" sz="2000" b="1" kern="0" dirty="0">
              <a:solidFill>
                <a:srgbClr val="000000"/>
              </a:solidFill>
              <a:latin typeface="Times New Roman"/>
              <a:ea typeface="Calibri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618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188640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484784"/>
            <a:ext cx="83884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1. Степень окисления фосфора в оксиде Р</a:t>
            </a:r>
            <a:r>
              <a:rPr lang="ru-RU" sz="2400" baseline="-25000" dirty="0">
                <a:latin typeface="Times New Roman"/>
                <a:ea typeface="Calibri"/>
              </a:rPr>
              <a:t>2</a:t>
            </a:r>
            <a:r>
              <a:rPr lang="ru-RU" sz="2400" dirty="0">
                <a:latin typeface="Times New Roman"/>
                <a:ea typeface="Calibri"/>
              </a:rPr>
              <a:t>О</a:t>
            </a:r>
            <a:r>
              <a:rPr lang="ru-RU" sz="2400" baseline="-25000" dirty="0">
                <a:latin typeface="Times New Roman"/>
                <a:ea typeface="Calibri"/>
              </a:rPr>
              <a:t>5</a:t>
            </a:r>
            <a:r>
              <a:rPr lang="ru-RU" sz="2400" dirty="0">
                <a:latin typeface="Times New Roman"/>
                <a:ea typeface="Calibri"/>
              </a:rPr>
              <a:t> равна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А) +3; </a:t>
            </a:r>
            <a:r>
              <a:rPr lang="ru-RU" sz="2400" i="1" u="sng" dirty="0">
                <a:latin typeface="Times New Roman"/>
                <a:ea typeface="Calibri"/>
              </a:rPr>
              <a:t>А</a:t>
            </a:r>
            <a:r>
              <a:rPr lang="ru-RU" sz="2400" dirty="0">
                <a:latin typeface="Times New Roman"/>
                <a:ea typeface="Calibri"/>
              </a:rPr>
              <a:t>    Б) +5;</a:t>
            </a:r>
            <a:r>
              <a:rPr lang="ru-RU" sz="2400" i="1" u="sng" dirty="0">
                <a:latin typeface="Times New Roman"/>
                <a:ea typeface="Calibri"/>
              </a:rPr>
              <a:t>Ф </a:t>
            </a:r>
            <a:r>
              <a:rPr lang="ru-RU" sz="2400" dirty="0">
                <a:latin typeface="Times New Roman"/>
                <a:ea typeface="Calibri"/>
              </a:rPr>
              <a:t>    В) – 3. </a:t>
            </a:r>
            <a:r>
              <a:rPr lang="ru-RU" sz="2400" i="1" u="sng" dirty="0">
                <a:latin typeface="Times New Roman"/>
                <a:ea typeface="Calibri"/>
              </a:rPr>
              <a:t>К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	2. Как называются соли фосфорной кислоты?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А) фосфиды; </a:t>
            </a:r>
            <a:r>
              <a:rPr lang="ru-RU" sz="2400" i="1" u="sng" dirty="0">
                <a:latin typeface="Times New Roman"/>
                <a:ea typeface="Calibri"/>
              </a:rPr>
              <a:t>А</a:t>
            </a:r>
            <a:r>
              <a:rPr lang="ru-RU" sz="2400" dirty="0">
                <a:latin typeface="Times New Roman"/>
                <a:ea typeface="Calibri"/>
              </a:rPr>
              <a:t>    Б) фосфориты; </a:t>
            </a:r>
            <a:r>
              <a:rPr lang="ru-RU" sz="2400" i="1" u="sng" dirty="0">
                <a:latin typeface="Times New Roman"/>
                <a:ea typeface="Calibri"/>
              </a:rPr>
              <a:t>У</a:t>
            </a:r>
            <a:r>
              <a:rPr lang="ru-RU" sz="2400" dirty="0">
                <a:latin typeface="Times New Roman"/>
                <a:ea typeface="Calibri"/>
              </a:rPr>
              <a:t>    В) </a:t>
            </a:r>
            <a:r>
              <a:rPr lang="ru-RU" sz="2400" dirty="0" err="1">
                <a:latin typeface="Times New Roman"/>
                <a:ea typeface="Calibri"/>
              </a:rPr>
              <a:t>фосфаты.</a:t>
            </a:r>
            <a:r>
              <a:rPr lang="ru-RU" sz="2400" i="1" u="sng" dirty="0" err="1">
                <a:latin typeface="Times New Roman"/>
                <a:ea typeface="Calibri"/>
              </a:rPr>
              <a:t>О</a:t>
            </a:r>
            <a:r>
              <a:rPr lang="ru-RU" sz="2400" i="1" u="sng" dirty="0">
                <a:latin typeface="Times New Roman"/>
                <a:ea typeface="Calibri"/>
              </a:rPr>
              <a:t> 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44958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3.  В каких из указанных реакций фосфор играет роль восстановителя?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А) 2Р+8Н</a:t>
            </a:r>
            <a:r>
              <a:rPr lang="ru-RU" sz="2400" baseline="-25000" dirty="0">
                <a:latin typeface="Times New Roman"/>
                <a:ea typeface="Calibri"/>
              </a:rPr>
              <a:t>2</a:t>
            </a:r>
            <a:r>
              <a:rPr lang="ru-RU" sz="2400" dirty="0">
                <a:latin typeface="Times New Roman"/>
                <a:ea typeface="Calibri"/>
              </a:rPr>
              <a:t>О=2Н</a:t>
            </a:r>
            <a:r>
              <a:rPr lang="ru-RU" sz="2400" baseline="-25000" dirty="0">
                <a:latin typeface="Times New Roman"/>
                <a:ea typeface="Calibri"/>
              </a:rPr>
              <a:t>3</a:t>
            </a:r>
            <a:r>
              <a:rPr lang="ru-RU" sz="2400" dirty="0">
                <a:latin typeface="Times New Roman"/>
                <a:ea typeface="Calibri"/>
              </a:rPr>
              <a:t>РО</a:t>
            </a:r>
            <a:r>
              <a:rPr lang="ru-RU" sz="2400" baseline="-25000" dirty="0">
                <a:latin typeface="Times New Roman"/>
                <a:ea typeface="Calibri"/>
              </a:rPr>
              <a:t>4</a:t>
            </a:r>
            <a:r>
              <a:rPr lang="ru-RU" sz="2400" dirty="0">
                <a:latin typeface="Times New Roman"/>
                <a:ea typeface="Calibri"/>
              </a:rPr>
              <a:t>+5Н</a:t>
            </a:r>
            <a:r>
              <a:rPr lang="ru-RU" sz="2400" baseline="-25000" dirty="0">
                <a:latin typeface="Times New Roman"/>
                <a:ea typeface="Calibri"/>
              </a:rPr>
              <a:t>2</a:t>
            </a:r>
            <a:r>
              <a:rPr lang="ru-RU" sz="2400" dirty="0">
                <a:latin typeface="Times New Roman"/>
                <a:ea typeface="Calibri"/>
              </a:rPr>
              <a:t>  </a:t>
            </a:r>
            <a:r>
              <a:rPr lang="ru-RU" sz="2400" i="1" u="sng" dirty="0">
                <a:latin typeface="Times New Roman"/>
                <a:ea typeface="Calibri"/>
              </a:rPr>
              <a:t>С</a:t>
            </a:r>
            <a:r>
              <a:rPr lang="ru-RU" sz="2400" dirty="0">
                <a:latin typeface="Times New Roman"/>
                <a:ea typeface="Calibri"/>
              </a:rPr>
              <a:t>     Б) 3Са+2Р=Са</a:t>
            </a:r>
            <a:r>
              <a:rPr lang="ru-RU" sz="2400" baseline="-25000" dirty="0">
                <a:latin typeface="Times New Roman"/>
                <a:ea typeface="Calibri"/>
              </a:rPr>
              <a:t>3</a:t>
            </a:r>
            <a:r>
              <a:rPr lang="ru-RU" sz="2400" dirty="0">
                <a:latin typeface="Times New Roman"/>
                <a:ea typeface="Calibri"/>
              </a:rPr>
              <a:t>Р</a:t>
            </a:r>
            <a:r>
              <a:rPr lang="ru-RU" sz="2400" baseline="-25000" dirty="0">
                <a:latin typeface="Times New Roman"/>
                <a:ea typeface="Calibri"/>
              </a:rPr>
              <a:t>2   </a:t>
            </a:r>
            <a:r>
              <a:rPr lang="ru-RU" sz="2400" i="1" u="sng" dirty="0">
                <a:latin typeface="Times New Roman"/>
                <a:ea typeface="Calibri"/>
              </a:rPr>
              <a:t>М</a:t>
            </a:r>
            <a:r>
              <a:rPr lang="ru-RU" sz="2400" baseline="-25000" dirty="0">
                <a:latin typeface="Times New Roman"/>
                <a:ea typeface="Calibri"/>
              </a:rPr>
              <a:t>             </a:t>
            </a:r>
            <a:r>
              <a:rPr lang="ru-RU" sz="2400" dirty="0">
                <a:latin typeface="Times New Roman"/>
                <a:ea typeface="Calibri"/>
              </a:rPr>
              <a:t>В)3</a:t>
            </a:r>
            <a:r>
              <a:rPr lang="en-US" sz="2400" dirty="0">
                <a:latin typeface="Times New Roman"/>
                <a:ea typeface="Calibri"/>
              </a:rPr>
              <a:t>N</a:t>
            </a:r>
            <a:r>
              <a:rPr lang="ru-RU" sz="2400" dirty="0" err="1">
                <a:latin typeface="Times New Roman"/>
                <a:ea typeface="Calibri"/>
              </a:rPr>
              <a:t>а+Р</a:t>
            </a:r>
            <a:r>
              <a:rPr lang="ru-RU" sz="2400" dirty="0">
                <a:latin typeface="Times New Roman"/>
                <a:ea typeface="Calibri"/>
              </a:rPr>
              <a:t>= </a:t>
            </a:r>
            <a:r>
              <a:rPr lang="en-US" sz="2400" dirty="0">
                <a:latin typeface="Times New Roman"/>
                <a:ea typeface="Calibri"/>
              </a:rPr>
              <a:t>N</a:t>
            </a:r>
            <a:r>
              <a:rPr lang="ru-RU" sz="2400" dirty="0">
                <a:latin typeface="Times New Roman"/>
                <a:ea typeface="Calibri"/>
              </a:rPr>
              <a:t>а</a:t>
            </a:r>
            <a:r>
              <a:rPr lang="ru-RU" sz="2400" baseline="-25000" dirty="0">
                <a:latin typeface="Times New Roman"/>
                <a:ea typeface="Calibri"/>
              </a:rPr>
              <a:t>3</a:t>
            </a:r>
            <a:r>
              <a:rPr lang="ru-RU" sz="2400" dirty="0">
                <a:latin typeface="Times New Roman"/>
                <a:ea typeface="Calibri"/>
              </a:rPr>
              <a:t>Р </a:t>
            </a:r>
            <a:r>
              <a:rPr lang="ru-RU" sz="2400" i="1" u="sng" dirty="0">
                <a:latin typeface="Times New Roman"/>
                <a:ea typeface="Calibri"/>
              </a:rPr>
              <a:t>Н</a:t>
            </a:r>
            <a:endParaRPr lang="ru-RU" sz="2000" dirty="0"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65211" y="448086"/>
            <a:ext cx="1793311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>
                <a:latin typeface="Times New Roman"/>
                <a:ea typeface="Calibri"/>
              </a:rPr>
              <a:t>III команда</a:t>
            </a:r>
            <a:endParaRPr lang="ru-RU" sz="2000" b="1" dirty="0">
              <a:latin typeface="Times New Roman"/>
              <a:ea typeface="Calibri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74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80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75857" y="404665"/>
            <a:ext cx="208823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>
                <a:latin typeface="Times New Roman"/>
                <a:ea typeface="Calibri"/>
              </a:rPr>
              <a:t>III команда</a:t>
            </a:r>
            <a:endParaRPr lang="ru-RU" sz="2000" b="1" dirty="0"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490007"/>
            <a:ext cx="8604448" cy="589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44958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4. С  каким из указанных веществ взаимодействует оксид фосфора  (V) Р</a:t>
            </a:r>
            <a:r>
              <a:rPr lang="ru-RU" sz="2400" baseline="-25000" dirty="0">
                <a:latin typeface="Times New Roman"/>
                <a:ea typeface="Calibri"/>
              </a:rPr>
              <a:t>2</a:t>
            </a:r>
            <a:r>
              <a:rPr lang="ru-RU" sz="2400" dirty="0">
                <a:latin typeface="Times New Roman"/>
                <a:ea typeface="Calibri"/>
              </a:rPr>
              <a:t>О</a:t>
            </a:r>
            <a:r>
              <a:rPr lang="ru-RU" sz="2400" baseline="-25000" dirty="0">
                <a:latin typeface="Times New Roman"/>
                <a:ea typeface="Calibri"/>
              </a:rPr>
              <a:t>5</a:t>
            </a:r>
            <a:r>
              <a:rPr lang="ru-RU" sz="2400" dirty="0">
                <a:latin typeface="Times New Roman"/>
                <a:ea typeface="Calibri"/>
              </a:rPr>
              <a:t>?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А) Н</a:t>
            </a:r>
            <a:r>
              <a:rPr lang="en-US" sz="2400" dirty="0">
                <a:latin typeface="Times New Roman"/>
                <a:ea typeface="Calibri"/>
              </a:rPr>
              <a:t>N</a:t>
            </a:r>
            <a:r>
              <a:rPr lang="ru-RU" sz="2400" dirty="0">
                <a:latin typeface="Times New Roman"/>
                <a:ea typeface="Calibri"/>
              </a:rPr>
              <a:t>О</a:t>
            </a:r>
            <a:r>
              <a:rPr lang="ru-RU" sz="2400" baseline="-25000" dirty="0">
                <a:latin typeface="Times New Roman"/>
                <a:ea typeface="Calibri"/>
              </a:rPr>
              <a:t>3</a:t>
            </a:r>
            <a:r>
              <a:rPr lang="ru-RU" sz="2400" dirty="0">
                <a:latin typeface="Times New Roman"/>
                <a:ea typeface="Calibri"/>
              </a:rPr>
              <a:t>   </a:t>
            </a:r>
            <a:r>
              <a:rPr lang="ru-RU" sz="2400" i="1" u="sng" dirty="0">
                <a:latin typeface="Times New Roman"/>
                <a:ea typeface="Calibri"/>
              </a:rPr>
              <a:t>Н</a:t>
            </a:r>
            <a:r>
              <a:rPr lang="ru-RU" sz="2400" dirty="0">
                <a:latin typeface="Times New Roman"/>
                <a:ea typeface="Calibri"/>
              </a:rPr>
              <a:t>     Б) </a:t>
            </a:r>
            <a:r>
              <a:rPr lang="en-US" sz="2400" dirty="0">
                <a:latin typeface="Times New Roman"/>
                <a:ea typeface="Calibri"/>
              </a:rPr>
              <a:t>N</a:t>
            </a:r>
            <a:r>
              <a:rPr lang="ru-RU" sz="2400" dirty="0" err="1">
                <a:latin typeface="Times New Roman"/>
                <a:ea typeface="Calibri"/>
              </a:rPr>
              <a:t>аОН</a:t>
            </a:r>
            <a:r>
              <a:rPr lang="ru-RU" sz="2400" dirty="0">
                <a:latin typeface="Times New Roman"/>
                <a:ea typeface="Calibri"/>
              </a:rPr>
              <a:t>   </a:t>
            </a:r>
            <a:r>
              <a:rPr lang="ru-RU" sz="2400" i="1" u="sng" dirty="0">
                <a:latin typeface="Times New Roman"/>
                <a:ea typeface="Calibri"/>
              </a:rPr>
              <a:t>Ф</a:t>
            </a:r>
            <a:r>
              <a:rPr lang="ru-RU" sz="2400" dirty="0">
                <a:latin typeface="Times New Roman"/>
                <a:ea typeface="Calibri"/>
              </a:rPr>
              <a:t>           В)СО</a:t>
            </a:r>
            <a:r>
              <a:rPr lang="ru-RU" sz="2400" baseline="-25000" dirty="0">
                <a:latin typeface="Times New Roman"/>
                <a:ea typeface="Calibri"/>
              </a:rPr>
              <a:t>2   </a:t>
            </a:r>
            <a:r>
              <a:rPr lang="ru-RU" sz="2400" i="1" u="sng" dirty="0">
                <a:latin typeface="Times New Roman"/>
                <a:ea typeface="Calibri"/>
              </a:rPr>
              <a:t>А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44958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5. Сумма коэффициентов в уравнении реакции РН</a:t>
            </a:r>
            <a:r>
              <a:rPr lang="ru-RU" sz="2400" baseline="-25000" dirty="0">
                <a:latin typeface="Times New Roman"/>
                <a:ea typeface="Calibri"/>
              </a:rPr>
              <a:t>3</a:t>
            </a:r>
            <a:r>
              <a:rPr lang="ru-RU" sz="2400" dirty="0">
                <a:latin typeface="Times New Roman"/>
                <a:ea typeface="Calibri"/>
              </a:rPr>
              <a:t>+О</a:t>
            </a:r>
            <a:r>
              <a:rPr lang="ru-RU" sz="2400" baseline="-25000" dirty="0">
                <a:latin typeface="Times New Roman"/>
                <a:ea typeface="Calibri"/>
              </a:rPr>
              <a:t>2</a:t>
            </a:r>
            <a:r>
              <a:rPr lang="ru-RU" sz="2400" dirty="0">
                <a:latin typeface="Times New Roman"/>
                <a:ea typeface="Calibri"/>
              </a:rPr>
              <a:t>=Р</a:t>
            </a:r>
            <a:r>
              <a:rPr lang="ru-RU" sz="2400" baseline="-25000" dirty="0">
                <a:latin typeface="Times New Roman"/>
                <a:ea typeface="Calibri"/>
              </a:rPr>
              <a:t>2</a:t>
            </a:r>
            <a:r>
              <a:rPr lang="ru-RU" sz="2400" dirty="0">
                <a:latin typeface="Times New Roman"/>
                <a:ea typeface="Calibri"/>
              </a:rPr>
              <a:t>О</a:t>
            </a:r>
            <a:r>
              <a:rPr lang="ru-RU" sz="2400" baseline="-25000" dirty="0">
                <a:latin typeface="Times New Roman"/>
                <a:ea typeface="Calibri"/>
              </a:rPr>
              <a:t>5</a:t>
            </a:r>
            <a:r>
              <a:rPr lang="ru-RU" sz="2400" dirty="0">
                <a:latin typeface="Times New Roman"/>
                <a:ea typeface="Calibri"/>
              </a:rPr>
              <a:t>+Н</a:t>
            </a:r>
            <a:r>
              <a:rPr lang="ru-RU" sz="2400" baseline="-25000" dirty="0">
                <a:latin typeface="Times New Roman"/>
                <a:ea typeface="Calibri"/>
              </a:rPr>
              <a:t>2</a:t>
            </a:r>
            <a:r>
              <a:rPr lang="ru-RU" sz="2400" dirty="0">
                <a:latin typeface="Times New Roman"/>
                <a:ea typeface="Calibri"/>
              </a:rPr>
              <a:t>О равна                                                                                                                                               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  <a:tabLst>
                <a:tab pos="2152650" algn="l"/>
              </a:tabLst>
            </a:pPr>
            <a:r>
              <a:rPr lang="ru-RU" sz="2400" dirty="0">
                <a:latin typeface="Times New Roman"/>
                <a:ea typeface="Calibri"/>
              </a:rPr>
              <a:t>А) 10  </a:t>
            </a:r>
            <a:r>
              <a:rPr lang="ru-RU" sz="2400" i="1" u="sng" dirty="0">
                <a:latin typeface="Times New Roman"/>
                <a:ea typeface="Calibri"/>
              </a:rPr>
              <a:t>И</a:t>
            </a:r>
            <a:r>
              <a:rPr lang="ru-RU" sz="2400" dirty="0">
                <a:latin typeface="Times New Roman"/>
                <a:ea typeface="Calibri"/>
              </a:rPr>
              <a:t>              Б) 6    </a:t>
            </a:r>
            <a:r>
              <a:rPr lang="ru-RU" sz="2400" i="1" u="sng" dirty="0">
                <a:latin typeface="Times New Roman"/>
                <a:ea typeface="Calibri"/>
              </a:rPr>
              <a:t>А</a:t>
            </a:r>
            <a:r>
              <a:rPr lang="ru-RU" sz="2400" dirty="0">
                <a:latin typeface="Times New Roman"/>
                <a:ea typeface="Calibri"/>
              </a:rPr>
              <a:t>        	В) 4  </a:t>
            </a:r>
            <a:r>
              <a:rPr lang="ru-RU" sz="2400" i="1" u="sng" dirty="0">
                <a:latin typeface="Times New Roman"/>
                <a:ea typeface="Calibri"/>
              </a:rPr>
              <a:t>О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44958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6) Сколько граммов соли образуется в реакции фосфорной  кислоты с 12г   гидроксида натрия.</a:t>
            </a:r>
            <a:endParaRPr lang="ru-RU" sz="2000" dirty="0">
              <a:latin typeface="Times New Roman"/>
              <a:ea typeface="Calibri"/>
            </a:endParaRPr>
          </a:p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А) 16,4г  </a:t>
            </a:r>
            <a:r>
              <a:rPr lang="ru-RU" sz="2400" i="1" u="sng" dirty="0">
                <a:latin typeface="Times New Roman"/>
                <a:ea typeface="Calibri"/>
              </a:rPr>
              <a:t>Д</a:t>
            </a:r>
            <a:r>
              <a:rPr lang="ru-RU" sz="2400" dirty="0">
                <a:latin typeface="Times New Roman"/>
                <a:ea typeface="Calibri"/>
              </a:rPr>
              <a:t>           Б)98г  </a:t>
            </a:r>
            <a:r>
              <a:rPr lang="ru-RU" sz="2400" i="1" u="sng" dirty="0">
                <a:latin typeface="Times New Roman"/>
                <a:ea typeface="Calibri"/>
              </a:rPr>
              <a:t>К</a:t>
            </a:r>
            <a:r>
              <a:rPr lang="ru-RU" sz="2400" dirty="0">
                <a:latin typeface="Times New Roman"/>
                <a:ea typeface="Calibri"/>
              </a:rPr>
              <a:t>             В) 19,6г </a:t>
            </a:r>
            <a:r>
              <a:rPr lang="ru-RU" sz="2400" i="1" u="sng" dirty="0">
                <a:latin typeface="Times New Roman"/>
                <a:ea typeface="Calibri"/>
              </a:rPr>
              <a:t>Т  </a:t>
            </a:r>
            <a:r>
              <a:rPr lang="ru-RU" sz="2400" b="1" i="1" dirty="0">
                <a:solidFill>
                  <a:srgbClr val="FF0000"/>
                </a:solidFill>
                <a:latin typeface="Times New Roman"/>
                <a:ea typeface="Calibri"/>
              </a:rPr>
              <a:t>(ФОСФИД)</a:t>
            </a:r>
            <a:endParaRPr lang="ru-RU" sz="2000" b="1" dirty="0">
              <a:solidFill>
                <a:srgbClr val="FF0000"/>
              </a:solidFill>
              <a:latin typeface="Times New Roman"/>
              <a:ea typeface="Calibri"/>
            </a:endParaRP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ru-RU" sz="2400" dirty="0">
              <a:solidFill>
                <a:srgbClr val="073E87"/>
              </a:solidFill>
              <a:latin typeface="Candara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184" y="-29166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80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4" y="252358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9679" y="511804"/>
            <a:ext cx="6344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>
                <a:latin typeface="Times New Roman"/>
                <a:ea typeface="Calibri"/>
              </a:rPr>
              <a:t>IV. Защита полученных результатов</a:t>
            </a:r>
            <a:endParaRPr lang="ru-RU" sz="2000" b="1" dirty="0">
              <a:latin typeface="Times New Roman"/>
              <a:ea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2274838"/>
            <a:ext cx="38164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dirty="0">
                <a:latin typeface="Times New Roman"/>
                <a:ea typeface="Calibri"/>
              </a:rPr>
              <a:t>Представители команд защищают выполненные задания. Учитель подводит итог работы команд.</a:t>
            </a:r>
            <a:endParaRPr lang="ru-RU" sz="2000" dirty="0">
              <a:latin typeface="Times New Roman"/>
              <a:ea typeface="Calibri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C:\Documents and Settings\Завуч\Мои документы\семинар директоров 2 шк\PICT12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593" y="2904568"/>
            <a:ext cx="4896544" cy="3929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20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52400" y="4191000"/>
            <a:ext cx="1981200" cy="2362200"/>
            <a:chOff x="576" y="864"/>
            <a:chExt cx="1248" cy="1488"/>
          </a:xfrm>
        </p:grpSpPr>
        <p:sp>
          <p:nvSpPr>
            <p:cNvPr id="10247" name="Oval 7"/>
            <p:cNvSpPr>
              <a:spLocks noChangeArrowheads="1"/>
            </p:cNvSpPr>
            <p:nvPr/>
          </p:nvSpPr>
          <p:spPr bwMode="auto">
            <a:xfrm>
              <a:off x="576" y="864"/>
              <a:ext cx="1248" cy="1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ru-RU" dirty="0">
                  <a:solidFill>
                    <a:prstClr val="black"/>
                  </a:solidFill>
                </a:rPr>
                <a:t>Газ, </a:t>
              </a:r>
            </a:p>
            <a:p>
              <a:pPr algn="ctr"/>
              <a:r>
                <a:rPr lang="ru-RU" dirty="0">
                  <a:solidFill>
                    <a:prstClr val="black"/>
                  </a:solidFill>
                </a:rPr>
                <a:t>с характерным </a:t>
              </a:r>
            </a:p>
            <a:p>
              <a:pPr algn="ctr"/>
              <a:r>
                <a:rPr lang="ru-RU" dirty="0">
                  <a:solidFill>
                    <a:prstClr val="black"/>
                  </a:solidFill>
                </a:rPr>
                <a:t>запахом.</a:t>
              </a:r>
            </a:p>
          </p:txBody>
        </p:sp>
        <p:sp>
          <p:nvSpPr>
            <p:cNvPr id="10248" name="AutoShape 8"/>
            <p:cNvSpPr>
              <a:spLocks noChangeArrowheads="1"/>
            </p:cNvSpPr>
            <p:nvPr/>
          </p:nvSpPr>
          <p:spPr bwMode="auto">
            <a:xfrm>
              <a:off x="1008" y="2064"/>
              <a:ext cx="336" cy="192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cxnSp>
          <p:nvCxnSpPr>
            <p:cNvPr id="10250" name="AutoShape 10"/>
            <p:cNvCxnSpPr>
              <a:cxnSpLocks noChangeShapeType="1"/>
              <a:stCxn id="10248" idx="0"/>
            </p:cNvCxnSpPr>
            <p:nvPr/>
          </p:nvCxnSpPr>
          <p:spPr bwMode="auto">
            <a:xfrm rot="16200000" flipH="1" flipV="1">
              <a:off x="828" y="2004"/>
              <a:ext cx="288" cy="408"/>
            </a:xfrm>
            <a:prstGeom prst="curvedConnector4">
              <a:avLst>
                <a:gd name="adj1" fmla="val -50000"/>
                <a:gd name="adj2" fmla="val 70588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</p:cxnSp>
      </p:grp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3200400" y="1371600"/>
            <a:ext cx="5486400" cy="4572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prstClr val="black"/>
                </a:solidFill>
              </a:rPr>
              <a:t>Легче воздуха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3200400" y="4267200"/>
            <a:ext cx="5486400" cy="4572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>
                <a:solidFill>
                  <a:prstClr val="black"/>
                </a:solidFill>
              </a:rPr>
              <a:t>Хорошо растворим в воде</a:t>
            </a:r>
          </a:p>
        </p:txBody>
      </p:sp>
      <p:pic>
        <p:nvPicPr>
          <p:cNvPr id="10255" name="Picture 15" descr="45glo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981200"/>
            <a:ext cx="1905000" cy="21717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0257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2057400"/>
            <a:ext cx="1123950" cy="18669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0258" name="AutoShape 18"/>
          <p:cNvSpPr>
            <a:spLocks noChangeArrowheads="1"/>
          </p:cNvSpPr>
          <p:nvPr/>
        </p:nvSpPr>
        <p:spPr bwMode="auto">
          <a:xfrm>
            <a:off x="4648200" y="5791200"/>
            <a:ext cx="2286000" cy="533400"/>
          </a:xfrm>
          <a:custGeom>
            <a:avLst/>
            <a:gdLst>
              <a:gd name="G0" fmla="+- 4485 0 0"/>
              <a:gd name="G1" fmla="+- 21600 0 4485"/>
              <a:gd name="G2" fmla="*/ 4485 1 2"/>
              <a:gd name="G3" fmla="+- 21600 0 G2"/>
              <a:gd name="G4" fmla="+/ 4485 21600 2"/>
              <a:gd name="G5" fmla="+/ G1 0 2"/>
              <a:gd name="G6" fmla="*/ 21600 21600 4485"/>
              <a:gd name="G7" fmla="*/ G6 1 2"/>
              <a:gd name="G8" fmla="+- 21600 0 G7"/>
              <a:gd name="G9" fmla="*/ 21600 1 2"/>
              <a:gd name="G10" fmla="+- 4485 0 G9"/>
              <a:gd name="G11" fmla="?: G10 G8 0"/>
              <a:gd name="G12" fmla="?: G10 G7 21600"/>
              <a:gd name="T0" fmla="*/ 19357 w 21600"/>
              <a:gd name="T1" fmla="*/ 10800 h 21600"/>
              <a:gd name="T2" fmla="*/ 10800 w 21600"/>
              <a:gd name="T3" fmla="*/ 21600 h 21600"/>
              <a:gd name="T4" fmla="*/ 2243 w 21600"/>
              <a:gd name="T5" fmla="*/ 10800 h 21600"/>
              <a:gd name="T6" fmla="*/ 10800 w 21600"/>
              <a:gd name="T7" fmla="*/ 0 h 21600"/>
              <a:gd name="T8" fmla="*/ 4043 w 21600"/>
              <a:gd name="T9" fmla="*/ 4043 h 21600"/>
              <a:gd name="T10" fmla="*/ 17557 w 21600"/>
              <a:gd name="T11" fmla="*/ 1755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4485" y="21600"/>
                </a:lnTo>
                <a:lnTo>
                  <a:pt x="17115" y="21600"/>
                </a:lnTo>
                <a:lnTo>
                  <a:pt x="2160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en-US">
                <a:solidFill>
                  <a:prstClr val="black"/>
                </a:solidFill>
              </a:rPr>
              <a:t>H</a:t>
            </a:r>
            <a:r>
              <a:rPr lang="en-US" baseline="-25000">
                <a:solidFill>
                  <a:prstClr val="black"/>
                </a:solidFill>
              </a:rPr>
              <a:t>2</a:t>
            </a:r>
            <a:r>
              <a:rPr lang="en-US">
                <a:solidFill>
                  <a:prstClr val="black"/>
                </a:solidFill>
              </a:rPr>
              <a:t>O</a:t>
            </a:r>
            <a:endParaRPr lang="ru-RU">
              <a:solidFill>
                <a:prstClr val="black"/>
              </a:solidFill>
            </a:endParaRPr>
          </a:p>
        </p:txBody>
      </p:sp>
      <p:sp>
        <p:nvSpPr>
          <p:cNvPr id="10259" name="AutoShape 19"/>
          <p:cNvSpPr>
            <a:spLocks noChangeArrowheads="1"/>
          </p:cNvSpPr>
          <p:nvPr/>
        </p:nvSpPr>
        <p:spPr bwMode="auto">
          <a:xfrm rot="10800000">
            <a:off x="5629275" y="4876800"/>
            <a:ext cx="304800" cy="1143000"/>
          </a:xfrm>
          <a:prstGeom prst="can">
            <a:avLst>
              <a:gd name="adj" fmla="val 47917"/>
            </a:avLst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260" name="AutoShape 20"/>
          <p:cNvSpPr>
            <a:spLocks noChangeArrowheads="1"/>
          </p:cNvSpPr>
          <p:nvPr/>
        </p:nvSpPr>
        <p:spPr bwMode="auto">
          <a:xfrm>
            <a:off x="4419600" y="5562600"/>
            <a:ext cx="2743200" cy="7620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263" name="AutoShape 23"/>
          <p:cNvSpPr>
            <a:spLocks noChangeArrowheads="1"/>
          </p:cNvSpPr>
          <p:nvPr/>
        </p:nvSpPr>
        <p:spPr bwMode="auto">
          <a:xfrm rot="10800000">
            <a:off x="5627688" y="5257800"/>
            <a:ext cx="304800" cy="762000"/>
          </a:xfrm>
          <a:prstGeom prst="can">
            <a:avLst>
              <a:gd name="adj" fmla="val 31944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5553075" y="4899025"/>
            <a:ext cx="4603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200" b="1">
                <a:solidFill>
                  <a:srgbClr val="0033CC"/>
                </a:solidFill>
              </a:rPr>
              <a:t>NH</a:t>
            </a:r>
            <a:r>
              <a:rPr lang="en-US" sz="1200" b="1" baseline="-25000">
                <a:solidFill>
                  <a:srgbClr val="0033CC"/>
                </a:solidFill>
              </a:rPr>
              <a:t>3</a:t>
            </a:r>
            <a:endParaRPr lang="ru-RU" sz="1200" b="1" baseline="-25000">
              <a:solidFill>
                <a:srgbClr val="0033CC"/>
              </a:solidFill>
            </a:endParaRP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7620000" y="152400"/>
            <a:ext cx="1371600" cy="1143000"/>
            <a:chOff x="4752" y="96"/>
            <a:chExt cx="864" cy="720"/>
          </a:xfrm>
        </p:grpSpPr>
        <p:sp>
          <p:nvSpPr>
            <p:cNvPr id="10266" name="Oval 26"/>
            <p:cNvSpPr>
              <a:spLocks noChangeArrowheads="1"/>
            </p:cNvSpPr>
            <p:nvPr/>
          </p:nvSpPr>
          <p:spPr bwMode="auto">
            <a:xfrm>
              <a:off x="4752" y="96"/>
              <a:ext cx="864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267" name="Rectangle 27"/>
            <p:cNvSpPr>
              <a:spLocks noChangeArrowheads="1"/>
            </p:cNvSpPr>
            <p:nvPr/>
          </p:nvSpPr>
          <p:spPr bwMode="auto">
            <a:xfrm>
              <a:off x="4848" y="240"/>
              <a:ext cx="69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000" b="1">
                  <a:solidFill>
                    <a:srgbClr val="990033"/>
                  </a:solidFill>
                </a:rPr>
                <a:t>NH</a:t>
              </a:r>
              <a:r>
                <a:rPr lang="en-US" sz="4000" b="1" baseline="-25000">
                  <a:solidFill>
                    <a:srgbClr val="990033"/>
                  </a:solidFill>
                </a:rPr>
                <a:t>3</a:t>
              </a:r>
              <a:endParaRPr lang="ru-RU" sz="4000" b="1" baseline="-25000">
                <a:solidFill>
                  <a:srgbClr val="990033"/>
                </a:solidFill>
              </a:endParaRPr>
            </a:p>
          </p:txBody>
        </p:sp>
      </p:grpSp>
      <p:sp>
        <p:nvSpPr>
          <p:cNvPr id="10270" name="AutoShape 30"/>
          <p:cNvSpPr>
            <a:spLocks noChangeArrowheads="1"/>
          </p:cNvSpPr>
          <p:nvPr/>
        </p:nvSpPr>
        <p:spPr bwMode="auto">
          <a:xfrm>
            <a:off x="214282" y="3071810"/>
            <a:ext cx="27432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Молекулярная </a:t>
            </a:r>
          </a:p>
          <a:p>
            <a:pPr algn="ctr"/>
            <a:r>
              <a:rPr lang="ru-RU" b="1" dirty="0">
                <a:solidFill>
                  <a:prstClr val="black"/>
                </a:solidFill>
              </a:rPr>
              <a:t>кристаллическая </a:t>
            </a:r>
          </a:p>
          <a:p>
            <a:pPr algn="ctr"/>
            <a:r>
              <a:rPr lang="ru-RU" b="1" dirty="0">
                <a:solidFill>
                  <a:prstClr val="black"/>
                </a:solidFill>
              </a:rPr>
              <a:t>решетка</a:t>
            </a:r>
          </a:p>
        </p:txBody>
      </p:sp>
      <p:pic>
        <p:nvPicPr>
          <p:cNvPr id="10272" name="Picture 32" descr="121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5334000"/>
            <a:ext cx="1295400" cy="1181100"/>
          </a:xfrm>
          <a:prstGeom prst="rect">
            <a:avLst/>
          </a:prstGeom>
          <a:noFill/>
        </p:spPr>
      </p:pic>
      <p:sp>
        <p:nvSpPr>
          <p:cNvPr id="26" name="Заголовок 3"/>
          <p:cNvSpPr txBox="1">
            <a:spLocks/>
          </p:cNvSpPr>
          <p:nvPr/>
        </p:nvSpPr>
        <p:spPr>
          <a:xfrm>
            <a:off x="1000100" y="0"/>
            <a:ext cx="3214710" cy="64291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endParaRPr lang="ru-RU" sz="5400" b="1" dirty="0">
              <a:solidFill>
                <a:srgbClr val="4F271C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794" y="381000"/>
            <a:ext cx="7218363" cy="102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09767" y="642918"/>
            <a:ext cx="19720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36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Аммиак</a:t>
            </a:r>
          </a:p>
        </p:txBody>
      </p:sp>
    </p:spTree>
    <p:extLst>
      <p:ext uri="{BB962C8B-B14F-4D97-AF65-F5344CB8AC3E}">
        <p14:creationId xmlns:p14="http://schemas.microsoft.com/office/powerpoint/2010/main" val="292104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9366E-7 C 0.0309 -0.0192 0.0618 -0.0384 0.07048 -0.07518 C 0.07916 -0.11196 0.05208 -0.17048 0.05173 -0.22091 C 0.05138 -0.27134 0.06753 -0.34097 0.06823 -0.37775 C 0.06892 -0.41453 0.06267 -0.42841 0.05642 -0.44205 " pathEditMode="relative" ptsTypes="aaa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nimBg="1"/>
      <p:bldP spid="10253" grpId="0" animBg="1"/>
      <p:bldP spid="10258" grpId="0" animBg="1"/>
      <p:bldP spid="10259" grpId="0" animBg="1"/>
      <p:bldP spid="10260" grpId="0" animBg="1"/>
      <p:bldP spid="10263" grpId="0" animBg="1"/>
      <p:bldP spid="10264" grpId="0"/>
      <p:bldP spid="1027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3200400" y="304800"/>
            <a:ext cx="2743200" cy="533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prstClr val="black"/>
                </a:solidFill>
              </a:rPr>
              <a:t>Применение</a:t>
            </a:r>
          </a:p>
        </p:txBody>
      </p:sp>
      <p:sp>
        <p:nvSpPr>
          <p:cNvPr id="16389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19063" y="304800"/>
            <a:ext cx="2743200" cy="533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>
                <a:solidFill>
                  <a:prstClr val="black"/>
                </a:solidFill>
              </a:rPr>
              <a:t>Свойства</a:t>
            </a:r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2895600" y="609600"/>
            <a:ext cx="304800" cy="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620000" y="152400"/>
            <a:ext cx="1371600" cy="1143000"/>
            <a:chOff x="4752" y="96"/>
            <a:chExt cx="864" cy="720"/>
          </a:xfrm>
        </p:grpSpPr>
        <p:sp>
          <p:nvSpPr>
            <p:cNvPr id="16392" name="Oval 8"/>
            <p:cNvSpPr>
              <a:spLocks noChangeArrowheads="1"/>
            </p:cNvSpPr>
            <p:nvPr/>
          </p:nvSpPr>
          <p:spPr bwMode="auto">
            <a:xfrm>
              <a:off x="4752" y="96"/>
              <a:ext cx="864" cy="72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6393" name="Rectangle 9"/>
            <p:cNvSpPr>
              <a:spLocks noChangeArrowheads="1"/>
            </p:cNvSpPr>
            <p:nvPr/>
          </p:nvSpPr>
          <p:spPr bwMode="auto">
            <a:xfrm>
              <a:off x="4848" y="240"/>
              <a:ext cx="69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000" b="1">
                  <a:solidFill>
                    <a:srgbClr val="990033"/>
                  </a:solidFill>
                </a:rPr>
                <a:t>NH</a:t>
              </a:r>
              <a:r>
                <a:rPr lang="en-US" sz="4000" b="1" baseline="-25000">
                  <a:solidFill>
                    <a:srgbClr val="990033"/>
                  </a:solidFill>
                </a:rPr>
                <a:t>3</a:t>
              </a:r>
              <a:endParaRPr lang="ru-RU" sz="4000" b="1" baseline="-25000">
                <a:solidFill>
                  <a:srgbClr val="990033"/>
                </a:solidFill>
              </a:endParaRPr>
            </a:p>
          </p:txBody>
        </p:sp>
      </p:grpSp>
      <p:graphicFrame>
        <p:nvGraphicFramePr>
          <p:cNvPr id="16446" name="Group 62"/>
          <p:cNvGraphicFramePr>
            <a:graphicFrameLocks noGrp="1"/>
          </p:cNvGraphicFramePr>
          <p:nvPr/>
        </p:nvGraphicFramePr>
        <p:xfrm>
          <a:off x="457200" y="1397000"/>
          <a:ext cx="8153400" cy="4775200"/>
        </p:xfrm>
        <a:graphic>
          <a:graphicData uri="http://schemas.openxmlformats.org/drawingml/2006/table">
            <a:tbl>
              <a:tblPr/>
              <a:tblGrid>
                <a:gridCol w="2717800"/>
                <a:gridCol w="2717800"/>
                <a:gridCol w="2717800"/>
              </a:tblGrid>
              <a:tr h="2387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Рассчитайте массовую долю азота в аммиачной селитре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Запишите уравнение реакции разложения гидрокарбоната аммония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Рассчитайте объем аммиака для приготовления 50г 5% -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ного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нашатырного спирта (при н.у.)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7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 осуществить превращения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?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→ NO → NO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HNO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Составьте окислительно-восстановительную реакцию взаимодействия хлорида аммония с оксидом меди.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Какой объем при нормальных условиях будет занимать 1 кг жидкого аммиака.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533400" y="1524000"/>
            <a:ext cx="2590800" cy="2133600"/>
            <a:chOff x="336" y="960"/>
            <a:chExt cx="1632" cy="1344"/>
          </a:xfrm>
        </p:grpSpPr>
        <p:sp>
          <p:nvSpPr>
            <p:cNvPr id="16410" name="Rectangle 26"/>
            <p:cNvSpPr>
              <a:spLocks noChangeArrowheads="1"/>
            </p:cNvSpPr>
            <p:nvPr/>
          </p:nvSpPr>
          <p:spPr bwMode="auto">
            <a:xfrm>
              <a:off x="336" y="960"/>
              <a:ext cx="1632" cy="134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rgbClr val="00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/>
              <a:r>
                <a:rPr lang="ru-RU">
                  <a:solidFill>
                    <a:prstClr val="black"/>
                  </a:solidFill>
                </a:rPr>
                <a:t>Аммиак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содержит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ценный для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растений элемент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- азот.</a:t>
              </a:r>
            </a:p>
          </p:txBody>
        </p:sp>
        <p:pic>
          <p:nvPicPr>
            <p:cNvPr id="16409" name="Picture 25" descr="121922182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1056"/>
              <a:ext cx="466" cy="624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/>
              <a:tailEnd/>
            </a:ln>
          </p:spPr>
        </p:pic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3276600" y="1524000"/>
            <a:ext cx="2514600" cy="2133600"/>
            <a:chOff x="2064" y="960"/>
            <a:chExt cx="1584" cy="1344"/>
          </a:xfrm>
        </p:grpSpPr>
        <p:sp>
          <p:nvSpPr>
            <p:cNvPr id="16414" name="Rectangle 30"/>
            <p:cNvSpPr>
              <a:spLocks noChangeArrowheads="1"/>
            </p:cNvSpPr>
            <p:nvPr/>
          </p:nvSpPr>
          <p:spPr bwMode="auto">
            <a:xfrm>
              <a:off x="2064" y="960"/>
              <a:ext cx="1584" cy="134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rgbClr val="0033CC"/>
              </a:solidFill>
              <a:miter lim="800000"/>
              <a:headEnd/>
              <a:tailEnd/>
            </a:ln>
            <a:effectLst/>
          </p:spPr>
          <p:txBody>
            <a:bodyPr wrap="none" anchor="b"/>
            <a:lstStyle/>
            <a:p>
              <a:pPr algn="ctr"/>
              <a:r>
                <a:rPr lang="ru-RU">
                  <a:solidFill>
                    <a:prstClr val="black"/>
                  </a:solidFill>
                </a:rPr>
                <a:t>Аммиак -  газ.</a:t>
              </a:r>
            </a:p>
          </p:txBody>
        </p:sp>
        <p:pic>
          <p:nvPicPr>
            <p:cNvPr id="16415" name="Picture 31" descr="90291455dca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52" y="1056"/>
              <a:ext cx="1008" cy="756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/>
              <a:tailEnd/>
            </a:ln>
          </p:spPr>
        </p:pic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5943600" y="1524000"/>
            <a:ext cx="2590800" cy="2133600"/>
            <a:chOff x="3744" y="960"/>
            <a:chExt cx="1632" cy="1344"/>
          </a:xfrm>
        </p:grpSpPr>
        <p:sp>
          <p:nvSpPr>
            <p:cNvPr id="16423" name="Rectangle 39"/>
            <p:cNvSpPr>
              <a:spLocks noChangeArrowheads="1"/>
            </p:cNvSpPr>
            <p:nvPr/>
          </p:nvSpPr>
          <p:spPr bwMode="auto">
            <a:xfrm>
              <a:off x="3744" y="960"/>
              <a:ext cx="1632" cy="134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rgbClr val="00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  <a:p>
              <a:pPr algn="ctr"/>
              <a:endParaRPr lang="ru-RU">
                <a:solidFill>
                  <a:prstClr val="black"/>
                </a:solidFill>
              </a:endParaRPr>
            </a:p>
            <a:p>
              <a:pPr algn="ctr"/>
              <a:endParaRPr lang="ru-RU">
                <a:solidFill>
                  <a:prstClr val="black"/>
                </a:solidFill>
              </a:endParaRPr>
            </a:p>
            <a:p>
              <a:pPr algn="ctr"/>
              <a:endParaRPr lang="ru-RU">
                <a:solidFill>
                  <a:prstClr val="black"/>
                </a:solidFill>
              </a:endParaRPr>
            </a:p>
            <a:p>
              <a:pPr algn="ctr"/>
              <a:endParaRPr lang="ru-RU">
                <a:solidFill>
                  <a:prstClr val="black"/>
                </a:solidFill>
              </a:endParaRPr>
            </a:p>
            <a:p>
              <a:pPr algn="ctr"/>
              <a:r>
                <a:rPr lang="ru-RU">
                  <a:solidFill>
                    <a:prstClr val="black"/>
                  </a:solidFill>
                </a:rPr>
                <a:t>Аммиак имеет </a:t>
              </a:r>
            </a:p>
            <a:p>
              <a:pPr algn="ctr"/>
              <a:r>
                <a:rPr lang="ru-RU">
                  <a:solidFill>
                    <a:prstClr val="black"/>
                  </a:solidFill>
                </a:rPr>
                <a:t>резкий запах.</a:t>
              </a:r>
            </a:p>
          </p:txBody>
        </p:sp>
        <p:pic>
          <p:nvPicPr>
            <p:cNvPr id="16425" name="Picture 41" descr="135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32" y="1056"/>
              <a:ext cx="1056" cy="704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/>
              <a:tailEnd/>
            </a:ln>
          </p:spPr>
        </p:pic>
      </p:grpSp>
      <p:sp>
        <p:nvSpPr>
          <p:cNvPr id="16431" name="Line 47"/>
          <p:cNvSpPr>
            <a:spLocks noChangeShapeType="1"/>
          </p:cNvSpPr>
          <p:nvPr/>
        </p:nvSpPr>
        <p:spPr bwMode="auto">
          <a:xfrm flipH="1">
            <a:off x="2286000" y="50292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6" name="Group 50"/>
          <p:cNvGrpSpPr>
            <a:grpSpLocks/>
          </p:cNvGrpSpPr>
          <p:nvPr/>
        </p:nvGrpSpPr>
        <p:grpSpPr bwMode="auto">
          <a:xfrm>
            <a:off x="533400" y="3886200"/>
            <a:ext cx="2590800" cy="2133600"/>
            <a:chOff x="336" y="2448"/>
            <a:chExt cx="1632" cy="1344"/>
          </a:xfrm>
        </p:grpSpPr>
        <p:sp>
          <p:nvSpPr>
            <p:cNvPr id="16432" name="Rectangle 48"/>
            <p:cNvSpPr>
              <a:spLocks noChangeArrowheads="1"/>
            </p:cNvSpPr>
            <p:nvPr/>
          </p:nvSpPr>
          <p:spPr bwMode="auto">
            <a:xfrm>
              <a:off x="336" y="2448"/>
              <a:ext cx="1632" cy="134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rgbClr val="0033CC"/>
              </a:solidFill>
              <a:miter lim="800000"/>
              <a:headEnd/>
              <a:tailEnd/>
            </a:ln>
            <a:effectLst/>
          </p:spPr>
          <p:txBody>
            <a:bodyPr wrap="none" anchor="b"/>
            <a:lstStyle/>
            <a:p>
              <a:pPr algn="ctr"/>
              <a:r>
                <a:rPr lang="ru-RU">
                  <a:solidFill>
                    <a:prstClr val="black"/>
                  </a:solidFill>
                </a:rPr>
                <a:t>Взаимодействует с </a:t>
              </a:r>
            </a:p>
            <a:p>
              <a:pPr algn="ctr"/>
              <a:r>
                <a:rPr lang="ru-RU">
                  <a:solidFill>
                    <a:prstClr val="black"/>
                  </a:solidFill>
                </a:rPr>
                <a:t>Кислородом.</a:t>
              </a:r>
            </a:p>
          </p:txBody>
        </p:sp>
        <p:pic>
          <p:nvPicPr>
            <p:cNvPr id="16433" name="Picture 49" descr="25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68" y="2523"/>
              <a:ext cx="747" cy="900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/>
              <a:tailEnd/>
            </a:ln>
          </p:spPr>
        </p:pic>
      </p:grp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3276600" y="3886200"/>
            <a:ext cx="2514600" cy="2133600"/>
            <a:chOff x="2064" y="2448"/>
            <a:chExt cx="1584" cy="1344"/>
          </a:xfrm>
        </p:grpSpPr>
        <p:sp>
          <p:nvSpPr>
            <p:cNvPr id="16438" name="Rectangle 54"/>
            <p:cNvSpPr>
              <a:spLocks noChangeArrowheads="1"/>
            </p:cNvSpPr>
            <p:nvPr/>
          </p:nvSpPr>
          <p:spPr bwMode="auto">
            <a:xfrm>
              <a:off x="2064" y="2448"/>
              <a:ext cx="1584" cy="134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rgbClr val="00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  <a:p>
              <a:pPr algn="ctr"/>
              <a:endParaRPr lang="ru-RU">
                <a:solidFill>
                  <a:prstClr val="black"/>
                </a:solidFill>
              </a:endParaRPr>
            </a:p>
            <a:p>
              <a:pPr algn="ctr"/>
              <a:endParaRPr lang="ru-RU">
                <a:solidFill>
                  <a:prstClr val="black"/>
                </a:solidFill>
              </a:endParaRPr>
            </a:p>
            <a:p>
              <a:pPr algn="ctr"/>
              <a:endParaRPr lang="ru-RU">
                <a:solidFill>
                  <a:prstClr val="black"/>
                </a:solidFill>
              </a:endParaRPr>
            </a:p>
            <a:p>
              <a:pPr algn="ctr"/>
              <a:r>
                <a:rPr lang="ru-RU">
                  <a:solidFill>
                    <a:prstClr val="black"/>
                  </a:solidFill>
                </a:rPr>
                <a:t>Аммиак-</a:t>
              </a:r>
            </a:p>
            <a:p>
              <a:pPr algn="ctr"/>
              <a:r>
                <a:rPr lang="ru-RU">
                  <a:solidFill>
                    <a:prstClr val="black"/>
                  </a:solidFill>
                </a:rPr>
                <a:t> хороший </a:t>
              </a:r>
            </a:p>
            <a:p>
              <a:pPr algn="ctr"/>
              <a:r>
                <a:rPr lang="ru-RU">
                  <a:solidFill>
                    <a:prstClr val="black"/>
                  </a:solidFill>
                </a:rPr>
                <a:t>восстановитель</a:t>
              </a:r>
            </a:p>
          </p:txBody>
        </p:sp>
        <p:pic>
          <p:nvPicPr>
            <p:cNvPr id="16440" name="Picture 56"/>
            <p:cNvPicPr>
              <a:picLocks noChangeAspect="1" noChangeArrowheads="1"/>
            </p:cNvPicPr>
            <p:nvPr/>
          </p:nvPicPr>
          <p:blipFill>
            <a:blip r:embed="rId7"/>
            <a:srcRect t="11111"/>
            <a:stretch>
              <a:fillRect/>
            </a:stretch>
          </p:blipFill>
          <p:spPr bwMode="auto">
            <a:xfrm>
              <a:off x="2352" y="2592"/>
              <a:ext cx="1038" cy="384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/>
              <a:tailEnd/>
            </a:ln>
          </p:spPr>
        </p:pic>
      </p:grpSp>
      <p:grpSp>
        <p:nvGrpSpPr>
          <p:cNvPr id="8" name="Group 65"/>
          <p:cNvGrpSpPr>
            <a:grpSpLocks/>
          </p:cNvGrpSpPr>
          <p:nvPr/>
        </p:nvGrpSpPr>
        <p:grpSpPr bwMode="auto">
          <a:xfrm>
            <a:off x="6019800" y="3886200"/>
            <a:ext cx="2438400" cy="2133600"/>
            <a:chOff x="3792" y="2448"/>
            <a:chExt cx="1536" cy="1344"/>
          </a:xfrm>
        </p:grpSpPr>
        <p:sp>
          <p:nvSpPr>
            <p:cNvPr id="16447" name="Rectangle 63"/>
            <p:cNvSpPr>
              <a:spLocks noChangeArrowheads="1"/>
            </p:cNvSpPr>
            <p:nvPr/>
          </p:nvSpPr>
          <p:spPr bwMode="auto">
            <a:xfrm>
              <a:off x="3792" y="2448"/>
              <a:ext cx="1536" cy="1344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rgbClr val="00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/>
              <a:r>
                <a:rPr lang="ru-RU">
                  <a:solidFill>
                    <a:prstClr val="black"/>
                  </a:solidFill>
                </a:rPr>
                <a:t>При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испарении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жидкого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аммиака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поглощается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большое </a:t>
              </a:r>
            </a:p>
            <a:p>
              <a:pPr algn="r"/>
              <a:r>
                <a:rPr lang="ru-RU">
                  <a:solidFill>
                    <a:prstClr val="black"/>
                  </a:solidFill>
                </a:rPr>
                <a:t>количество  теплоты.</a:t>
              </a:r>
            </a:p>
          </p:txBody>
        </p:sp>
        <p:pic>
          <p:nvPicPr>
            <p:cNvPr id="16448" name="Picture 64" descr="PH04927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888" y="2544"/>
              <a:ext cx="498" cy="587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/>
              <a:tailEnd/>
            </a:ln>
          </p:spPr>
        </p:pic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080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4400" b="1" dirty="0"/>
          </a:p>
        </p:txBody>
      </p:sp>
      <p:pic>
        <p:nvPicPr>
          <p:cNvPr id="4098" name="Picture 2" descr="C:\Documents and Settings\админ\Рабочий стол\pi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428736"/>
            <a:ext cx="5214974" cy="4524757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3511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54119" y="461402"/>
            <a:ext cx="43694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bel"/>
                <a:ea typeface="+mj-ea"/>
                <a:cs typeface="+mj-cs"/>
              </a:rPr>
              <a:t>Азотная кислота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99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sp>
        <p:nvSpPr>
          <p:cNvPr id="5126" name="Rectangle 14"/>
          <p:cNvSpPr>
            <a:spLocks noGrp="1" noChangeArrowheads="1"/>
          </p:cNvSpPr>
          <p:nvPr>
            <p:ph idx="1"/>
          </p:nvPr>
        </p:nvSpPr>
        <p:spPr>
          <a:xfrm>
            <a:off x="395288" y="19891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</a:t>
            </a:r>
          </a:p>
        </p:txBody>
      </p:sp>
      <p:sp>
        <p:nvSpPr>
          <p:cNvPr id="5140" name="UpRibbonSharp"/>
          <p:cNvSpPr>
            <a:spLocks noEditPoints="1" noChangeArrowheads="1"/>
          </p:cNvSpPr>
          <p:nvPr/>
        </p:nvSpPr>
        <p:spPr bwMode="auto">
          <a:xfrm>
            <a:off x="0" y="4581525"/>
            <a:ext cx="9144000" cy="1439863"/>
          </a:xfrm>
          <a:custGeom>
            <a:avLst/>
            <a:gdLst>
              <a:gd name="G0" fmla="+- 0 0 0"/>
              <a:gd name="G1" fmla="+- 3101 0 0"/>
              <a:gd name="G2" fmla="+- 3101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5801" y="21600"/>
                </a:lnTo>
                <a:lnTo>
                  <a:pt x="5801" y="18900"/>
                </a:lnTo>
                <a:lnTo>
                  <a:pt x="15799" y="18900"/>
                </a:lnTo>
                <a:lnTo>
                  <a:pt x="15799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8499" y="2700"/>
                </a:lnTo>
                <a:lnTo>
                  <a:pt x="18499" y="0"/>
                </a:lnTo>
                <a:lnTo>
                  <a:pt x="3101" y="0"/>
                </a:lnTo>
                <a:lnTo>
                  <a:pt x="3101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5801" y="18900"/>
                </a:moveTo>
                <a:lnTo>
                  <a:pt x="3101" y="18900"/>
                </a:lnTo>
                <a:lnTo>
                  <a:pt x="3101" y="2700"/>
                </a:lnTo>
              </a:path>
              <a:path w="21600" h="21600" fill="none" extrusionOk="0">
                <a:moveTo>
                  <a:pt x="3101" y="18900"/>
                </a:moveTo>
                <a:lnTo>
                  <a:pt x="5801" y="21600"/>
                </a:lnTo>
              </a:path>
              <a:path w="21600" h="21600" fill="none" extrusionOk="0">
                <a:moveTo>
                  <a:pt x="15799" y="18900"/>
                </a:moveTo>
                <a:lnTo>
                  <a:pt x="18499" y="18900"/>
                </a:lnTo>
                <a:lnTo>
                  <a:pt x="18499" y="2700"/>
                </a:lnTo>
              </a:path>
              <a:path w="21600" h="21600" fill="none" extrusionOk="0">
                <a:moveTo>
                  <a:pt x="18499" y="18900"/>
                </a:moveTo>
                <a:lnTo>
                  <a:pt x="15799" y="21600"/>
                </a:lnTo>
              </a:path>
            </a:pathLst>
          </a:custGeom>
          <a:solidFill>
            <a:srgbClr val="62A8F4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r>
              <a:rPr lang="ru-RU" b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Одна связь с кислородом образуется по донорно-акцепторному механизму,  но из-за близости расположения атомов в молекуле становятся равноценными</a:t>
            </a:r>
            <a:r>
              <a:rPr lang="en-US" b="1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lang="ru-RU" b="1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ru-RU" b="1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5125" name="Picture 1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262563"/>
            <a:ext cx="1871663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8" name="WordArt 18"/>
          <p:cNvSpPr>
            <a:spLocks noChangeArrowheads="1" noChangeShapeType="1" noTextEdit="1"/>
          </p:cNvSpPr>
          <p:nvPr/>
        </p:nvSpPr>
        <p:spPr bwMode="auto">
          <a:xfrm>
            <a:off x="1692275" y="260350"/>
            <a:ext cx="5472113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671"/>
              </a:avLst>
            </a:prstTxWarp>
            <a:scene3d>
              <a:camera prst="legacyPerspectiveTopLeft"/>
              <a:lightRig rig="legacyNormal3" dir="r"/>
            </a:scene3d>
            <a:sp3d extrusionH="201600" prstMaterial="legacyMetal">
              <a:extrusionClr>
                <a:srgbClr val="FFFFFF"/>
              </a:extrusionClr>
            </a:sp3d>
          </a:bodyPr>
          <a:lstStyle/>
          <a:p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Строение</a:t>
            </a:r>
          </a:p>
        </p:txBody>
      </p:sp>
      <p:sp>
        <p:nvSpPr>
          <p:cNvPr id="5143" name="AutoShape 23"/>
          <p:cNvSpPr>
            <a:spLocks noChangeArrowheads="1"/>
          </p:cNvSpPr>
          <p:nvPr/>
        </p:nvSpPr>
        <p:spPr bwMode="auto">
          <a:xfrm>
            <a:off x="2484438" y="1341438"/>
            <a:ext cx="3600450" cy="3024187"/>
          </a:xfrm>
          <a:prstGeom prst="roundRect">
            <a:avLst>
              <a:gd name="adj" fmla="val 16667"/>
            </a:avLst>
          </a:prstGeom>
          <a:solidFill>
            <a:srgbClr val="72EE9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142" name="Picture 22" descr="nitricacid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1484313"/>
            <a:ext cx="33940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928033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" grpId="0" animBg="1"/>
      <p:bldP spid="5138" grpId="0" animBg="1"/>
      <p:bldP spid="514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268" name="Picture 4" descr="_isN_1216716783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250825" y="5516563"/>
            <a:ext cx="8713788" cy="1081087"/>
          </a:xfrm>
          <a:prstGeom prst="roundRect">
            <a:avLst>
              <a:gd name="adj" fmla="val 16667"/>
            </a:avLst>
          </a:prstGeom>
          <a:solidFill>
            <a:srgbClr val="F0FDAD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395288" y="5589588"/>
            <a:ext cx="8207375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Азотная кислота широко используется для производства азотных удобрений, искусственных волокон, органических красителей, лаков и взрывчатых веществ. </a:t>
            </a:r>
          </a:p>
        </p:txBody>
      </p:sp>
      <p:sp>
        <p:nvSpPr>
          <p:cNvPr id="18439" name="WordArt 7"/>
          <p:cNvSpPr>
            <a:spLocks noChangeArrowheads="1" noChangeShapeType="1" noTextEdit="1"/>
          </p:cNvSpPr>
          <p:nvPr/>
        </p:nvSpPr>
        <p:spPr bwMode="auto">
          <a:xfrm>
            <a:off x="3059113" y="260350"/>
            <a:ext cx="27051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00FF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524" y="-60326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35896" y="199121"/>
            <a:ext cx="28857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chemeClr val="tx1">
                    <a:alpha val="50195"/>
                  </a:scheme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Применение</a:t>
            </a:r>
          </a:p>
        </p:txBody>
      </p:sp>
    </p:spTree>
    <p:extLst>
      <p:ext uri="{BB962C8B-B14F-4D97-AF65-F5344CB8AC3E}">
        <p14:creationId xmlns:p14="http://schemas.microsoft.com/office/powerpoint/2010/main" val="414551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84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  <p:bldP spid="18438" grpId="0"/>
      <p:bldP spid="1843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73087" y="1625302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1600" smtClean="0"/>
              <a:t>неметалл, </a:t>
            </a:r>
            <a:endParaRPr lang="en-US" sz="1600" smtClean="0"/>
          </a:p>
          <a:p>
            <a:pPr eaLnBrk="1" hangingPunct="1">
              <a:defRPr/>
            </a:pPr>
            <a:r>
              <a:rPr lang="en-US" sz="1600" smtClean="0"/>
              <a:t>Ar=31</a:t>
            </a:r>
          </a:p>
          <a:p>
            <a:pPr eaLnBrk="1" hangingPunct="1">
              <a:defRPr/>
            </a:pPr>
            <a:r>
              <a:rPr lang="en-US" sz="1600" smtClean="0"/>
              <a:t>V </a:t>
            </a:r>
            <a:r>
              <a:rPr lang="ru-RU" sz="1600" smtClean="0"/>
              <a:t>группа, главная подгруппа</a:t>
            </a:r>
          </a:p>
          <a:p>
            <a:pPr eaLnBrk="1" hangingPunct="1">
              <a:defRPr/>
            </a:pPr>
            <a:r>
              <a:rPr lang="ru-RU" sz="1600" smtClean="0"/>
              <a:t>3 период, 3 ряд</a:t>
            </a:r>
          </a:p>
          <a:p>
            <a:pPr eaLnBrk="1" hangingPunct="1">
              <a:defRPr/>
            </a:pPr>
            <a:r>
              <a:rPr lang="ru-RU" sz="1600" smtClean="0"/>
              <a:t>степени окисления -3.0,+1,+3,+5.</a:t>
            </a:r>
          </a:p>
          <a:p>
            <a:pPr eaLnBrk="1" hangingPunct="1">
              <a:defRPr/>
            </a:pPr>
            <a:r>
              <a:rPr lang="ru-RU" sz="1600" smtClean="0"/>
              <a:t>оксиды   </a:t>
            </a:r>
            <a:r>
              <a:rPr lang="ru-RU" sz="1600" b="1" smtClean="0"/>
              <a:t>Р</a:t>
            </a:r>
            <a:r>
              <a:rPr lang="ru-RU" sz="1200" b="1" smtClean="0"/>
              <a:t>2</a:t>
            </a:r>
            <a:r>
              <a:rPr lang="ru-RU" sz="1600" b="1" smtClean="0"/>
              <a:t>О</a:t>
            </a:r>
            <a:r>
              <a:rPr lang="ru-RU" sz="1200" b="1" smtClean="0"/>
              <a:t>3</a:t>
            </a:r>
            <a:r>
              <a:rPr lang="ru-RU" sz="1600" smtClean="0"/>
              <a:t>  и   Р</a:t>
            </a:r>
            <a:r>
              <a:rPr lang="ru-RU" sz="1200" smtClean="0"/>
              <a:t>2</a:t>
            </a:r>
            <a:r>
              <a:rPr lang="ru-RU" sz="1600" smtClean="0"/>
              <a:t>О</a:t>
            </a:r>
            <a:r>
              <a:rPr lang="ru-RU" sz="1200" smtClean="0"/>
              <a:t>5</a:t>
            </a:r>
            <a:r>
              <a:rPr lang="ru-RU" sz="1600" smtClean="0"/>
              <a:t>   - оба оксида кислотные</a:t>
            </a:r>
          </a:p>
          <a:p>
            <a:pPr eaLnBrk="1" hangingPunct="1">
              <a:defRPr/>
            </a:pPr>
            <a:r>
              <a:rPr lang="ru-RU" sz="1600" smtClean="0"/>
              <a:t>Кислоты:   </a:t>
            </a:r>
          </a:p>
          <a:p>
            <a:pPr eaLnBrk="1" hangingPunct="1">
              <a:defRPr/>
            </a:pPr>
            <a:r>
              <a:rPr lang="en-US" sz="1600" b="1" smtClean="0"/>
              <a:t>H </a:t>
            </a:r>
            <a:r>
              <a:rPr lang="ru-RU" sz="1200" b="1" smtClean="0"/>
              <a:t>3</a:t>
            </a:r>
            <a:r>
              <a:rPr lang="en-US" sz="1600" b="1" smtClean="0"/>
              <a:t>PO</a:t>
            </a:r>
            <a:r>
              <a:rPr lang="ru-RU" sz="1200" b="1" smtClean="0"/>
              <a:t>3</a:t>
            </a:r>
            <a:r>
              <a:rPr lang="ru-RU" sz="1600" b="1" smtClean="0"/>
              <a:t> –фосфористая кислота</a:t>
            </a:r>
            <a:r>
              <a:rPr lang="ru-RU" sz="1600" smtClean="0"/>
              <a:t> </a:t>
            </a:r>
            <a:r>
              <a:rPr lang="en-US" sz="1600" b="1" smtClean="0"/>
              <a:t>H</a:t>
            </a:r>
            <a:r>
              <a:rPr lang="ru-RU" sz="1200" b="1" smtClean="0"/>
              <a:t>3</a:t>
            </a:r>
            <a:r>
              <a:rPr lang="en-US" sz="1600" b="1" smtClean="0"/>
              <a:t>PO</a:t>
            </a:r>
            <a:r>
              <a:rPr lang="ru-RU" sz="1200" b="1" smtClean="0"/>
              <a:t>4 </a:t>
            </a:r>
            <a:r>
              <a:rPr lang="ru-RU" sz="1600" b="1" smtClean="0"/>
              <a:t>–фосфорная кислота</a:t>
            </a:r>
            <a:endParaRPr lang="ru-RU" sz="1600" smtClean="0"/>
          </a:p>
          <a:p>
            <a:pPr eaLnBrk="1" hangingPunct="1">
              <a:defRPr/>
            </a:pPr>
            <a:r>
              <a:rPr lang="ru-RU" sz="1600" smtClean="0"/>
              <a:t>летучее водородное соединение   </a:t>
            </a:r>
            <a:r>
              <a:rPr lang="ru-RU" sz="1600" b="1" smtClean="0"/>
              <a:t>РН</a:t>
            </a:r>
            <a:r>
              <a:rPr lang="ru-RU" sz="1200" b="1" smtClean="0"/>
              <a:t>3</a:t>
            </a:r>
            <a:r>
              <a:rPr lang="ru-RU" sz="1600" smtClean="0"/>
              <a:t>-газ фосфин ( связь ковалентная почти неполярная)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8000" smtClean="0"/>
              <a:t>Р  </a:t>
            </a:r>
            <a:r>
              <a:rPr lang="ru-RU" sz="3600" b="1" i="1" smtClean="0"/>
              <a:t>Фосфор </a:t>
            </a:r>
          </a:p>
          <a:p>
            <a:pPr eaLnBrk="1" hangingPunct="1">
              <a:defRPr/>
            </a:pPr>
            <a:r>
              <a:rPr lang="ru-RU" sz="2400" b="1" i="1" smtClean="0"/>
              <a:t>( </a:t>
            </a:r>
            <a:r>
              <a:rPr lang="en-US" sz="2400" b="1" i="1" smtClean="0"/>
              <a:t>Phosphorus</a:t>
            </a:r>
            <a:r>
              <a:rPr lang="ru-RU" sz="2400" b="1" i="1" smtClean="0"/>
              <a:t>-</a:t>
            </a:r>
            <a:r>
              <a:rPr lang="en-US" sz="2400" b="1" i="1" smtClean="0"/>
              <a:t>C</a:t>
            </a:r>
            <a:r>
              <a:rPr lang="ru-RU" sz="2400" b="1" i="1" smtClean="0"/>
              <a:t>ветоносец)</a:t>
            </a:r>
          </a:p>
          <a:p>
            <a:pPr eaLnBrk="1" hangingPunct="1">
              <a:defRPr/>
            </a:pPr>
            <a:endParaRPr lang="ru-RU" sz="8000" b="1" i="1" smtClean="0"/>
          </a:p>
        </p:txBody>
      </p:sp>
      <p:sp>
        <p:nvSpPr>
          <p:cNvPr id="58375" name="Rectangle 7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/>
              <a:t> </a:t>
            </a:r>
          </a:p>
        </p:txBody>
      </p:sp>
      <p:pic>
        <p:nvPicPr>
          <p:cNvPr id="58376" name="Picture 8" descr="Фосфор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4292600"/>
            <a:ext cx="237648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42976" y="214290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Bef>
                <a:spcPct val="0"/>
              </a:spcBef>
              <a:defRPr/>
            </a:pPr>
            <a:endParaRPr lang="ru-RU" sz="5400" b="1" dirty="0">
              <a:solidFill>
                <a:srgbClr val="4F271C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192065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433960"/>
            <a:ext cx="24925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44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Фосфор</a:t>
            </a:r>
          </a:p>
        </p:txBody>
      </p:sp>
    </p:spTree>
    <p:extLst>
      <p:ext uri="{BB962C8B-B14F-4D97-AF65-F5344CB8AC3E}">
        <p14:creationId xmlns:p14="http://schemas.microsoft.com/office/powerpoint/2010/main" val="234348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83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3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83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83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3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3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83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83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83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3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83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83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5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mtClean="0"/>
              <a:t>Красный фосфор применяют для изготовления спичек и как наполнитель (пары) в лампах накаливания для производства удобрений и кормовых добавок для животных.</a:t>
            </a:r>
          </a:p>
        </p:txBody>
      </p:sp>
      <p:pic>
        <p:nvPicPr>
          <p:cNvPr id="85000" name="Picture 8" descr="iфосфор1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516688" y="333375"/>
            <a:ext cx="2087562" cy="2016125"/>
          </a:xfrm>
        </p:spPr>
      </p:pic>
      <p:pic>
        <p:nvPicPr>
          <p:cNvPr id="85001" name="Picture 9" descr="фосфор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2492375"/>
            <a:ext cx="230346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2" name="Picture 10" descr="азот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4941888"/>
            <a:ext cx="2782887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7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5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188640"/>
            <a:ext cx="72183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7" y="448086"/>
            <a:ext cx="4752528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dirty="0">
                <a:latin typeface="Times New Roman"/>
                <a:ea typeface="Calibri"/>
              </a:rPr>
              <a:t>V .Рефлексия</a:t>
            </a:r>
            <a:endParaRPr lang="ru-RU" sz="2000" b="1" dirty="0">
              <a:latin typeface="Times New Roman"/>
              <a:ea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559" y="1353865"/>
            <a:ext cx="8481666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ct val="150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dirty="0">
                <a:latin typeface="Times New Roman"/>
                <a:ea typeface="Calibri"/>
              </a:rPr>
              <a:t>Учащиеся высказывают мнение об уроке. Учитель подводит итог урока, выставляет оценки.</a:t>
            </a:r>
            <a:endParaRPr lang="ru-RU" sz="2000" dirty="0">
              <a:latin typeface="Times New Roman"/>
              <a:ea typeface="Calibri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 descr="C:\Users\таня\Desktop\8в фото\DCIM\102___02\IMG_00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14" y="2554194"/>
            <a:ext cx="7109906" cy="430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61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J:\фото нац проект\орнамент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313959" y="2884308"/>
            <a:ext cx="3357563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3687763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57200" y="1412875"/>
            <a:ext cx="8686800" cy="2055813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БЛАГОДАРЮ ЗА ВНИМАНИЕ !!!</a:t>
            </a:r>
            <a:endParaRPr lang="ru-RU" sz="4400" b="1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573087" cy="700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087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0271171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10271171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10271171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10271171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10271171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10271171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10271171">
  <a:themeElements>
    <a:clrScheme name="Korea03">
      <a:dk1>
        <a:srgbClr val="000000"/>
      </a:dk1>
      <a:lt1>
        <a:srgbClr val="FFFFFF"/>
      </a:lt1>
      <a:dk2>
        <a:srgbClr val="0362B9"/>
      </a:dk2>
      <a:lt2>
        <a:srgbClr val="BCE7FA"/>
      </a:lt2>
      <a:accent1>
        <a:srgbClr val="3DB5DB"/>
      </a:accent1>
      <a:accent2>
        <a:srgbClr val="DF9B29"/>
      </a:accent2>
      <a:accent3>
        <a:srgbClr val="6699FF"/>
      </a:accent3>
      <a:accent4>
        <a:srgbClr val="D361AA"/>
      </a:accent4>
      <a:accent5>
        <a:srgbClr val="A3D75D"/>
      </a:accent5>
      <a:accent6>
        <a:srgbClr val="D36161"/>
      </a:accent6>
      <a:hlink>
        <a:srgbClr val="FF9933"/>
      </a:hlink>
      <a:folHlink>
        <a:srgbClr val="FF3399"/>
      </a:folHlink>
    </a:clrScheme>
    <a:fontScheme name="Korea03">
      <a:majorFont>
        <a:latin typeface="Corbel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w Cen MT"/>
        <a:ea typeface=""/>
        <a:cs typeface=""/>
        <a:font script="Jpan" typeface="HGｺﾞｼｯｸE"/>
        <a:font script="Hang" typeface="휴먼모음T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Korea03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hade val="100000"/>
                <a:satMod val="115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</a:effectStyle>
        <a:effectStyle>
          <a:effectLst>
            <a:outerShdw blurRad="57150" dist="3810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1419</Words>
  <Application>Microsoft Office PowerPoint</Application>
  <PresentationFormat>Экран (4:3)</PresentationFormat>
  <Paragraphs>421</Paragraphs>
  <Slides>41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41</vt:i4>
      </vt:variant>
    </vt:vector>
  </HeadingPairs>
  <TitlesOfParts>
    <vt:vector size="51" baseType="lpstr">
      <vt:lpstr>10271171</vt:lpstr>
      <vt:lpstr>1_Воздушный поток</vt:lpstr>
      <vt:lpstr>Изящная</vt:lpstr>
      <vt:lpstr>1_10271171</vt:lpstr>
      <vt:lpstr>2_10271171</vt:lpstr>
      <vt:lpstr>3_10271171</vt:lpstr>
      <vt:lpstr>4_10271171</vt:lpstr>
      <vt:lpstr>5_10271171</vt:lpstr>
      <vt:lpstr>6_10271171</vt:lpstr>
      <vt:lpstr>3_Солнцестояние</vt:lpstr>
      <vt:lpstr>Презентация PowerPoint</vt:lpstr>
      <vt:lpstr>Презентация PowerPoint</vt:lpstr>
      <vt:lpstr>Существует много приемов воздействия на эмоциональную сферу обучающихся НО! есть три универсальные познавательные эмоции, которые возникают у любого человека, когда он сталкивается с противоречием при овладении новым материалом: удивление, недоумение, восхищение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Цели занятия 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Пять знаменитых химиков XVIII в. дали некоему неметаллу, который в виде простого вещества представляет собой газ и состоит из двухатомных молекул, пять разных имен.</vt:lpstr>
      <vt:lpstr>Электронные формулы</vt:lpstr>
      <vt:lpstr>Презентация PowerPoint</vt:lpstr>
      <vt:lpstr>Презентация PowerPoint</vt:lpstr>
      <vt:lpstr>Презентация PowerPoint</vt:lpstr>
      <vt:lpstr>Таинственный элемент</vt:lpstr>
      <vt:lpstr>Таинственный элемент</vt:lpstr>
      <vt:lpstr>Таинственный элемент</vt:lpstr>
      <vt:lpstr>Азот образует прочные двухатомные молекулы N2 с малым расстоянием  между ядрами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 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Интегрированное занятие  «Подгруппа азота» предпрофильного курса  «Биогенные элементы нашей жизни»</dc:title>
  <dc:creator>таня</dc:creator>
  <cp:lastModifiedBy>таня</cp:lastModifiedBy>
  <cp:revision>38</cp:revision>
  <dcterms:created xsi:type="dcterms:W3CDTF">2014-08-03T12:04:57Z</dcterms:created>
  <dcterms:modified xsi:type="dcterms:W3CDTF">2014-10-29T20:42:11Z</dcterms:modified>
</cp:coreProperties>
</file>