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  <p:sldMasterId id="2147483698" r:id="rId3"/>
  </p:sldMasterIdLst>
  <p:notesMasterIdLst>
    <p:notesMasterId r:id="rId20"/>
  </p:notesMasterIdLst>
  <p:sldIdLst>
    <p:sldId id="256" r:id="rId4"/>
    <p:sldId id="277" r:id="rId5"/>
    <p:sldId id="278" r:id="rId6"/>
    <p:sldId id="274" r:id="rId7"/>
    <p:sldId id="259" r:id="rId8"/>
    <p:sldId id="275" r:id="rId9"/>
    <p:sldId id="262" r:id="rId10"/>
    <p:sldId id="279" r:id="rId11"/>
    <p:sldId id="263" r:id="rId12"/>
    <p:sldId id="276" r:id="rId13"/>
    <p:sldId id="260" r:id="rId14"/>
    <p:sldId id="265" r:id="rId15"/>
    <p:sldId id="26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3EDE0-9058-46AA-9622-B6A370600C5E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5F57B-3357-4D0A-969B-7C6BB4ABD3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92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54A9CA2-F28D-46C8-8619-4C8BAD86EA09}" type="slidenum">
              <a:rPr lang="ru-RU" altLang="ru-RU" sz="1200" b="0" smtClean="0"/>
              <a:pPr eaLnBrk="1" hangingPunct="1"/>
              <a:t>8</a:t>
            </a:fld>
            <a:endParaRPr lang="ru-RU" altLang="ru-RU" sz="1200" b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/>
              <a:t>Презентация подготовлена для проведения урока « Общая характеристика неметаллов » в 9 классе по теме</a:t>
            </a:r>
          </a:p>
          <a:p>
            <a:pPr eaLnBrk="1" hangingPunct="1"/>
            <a:r>
              <a:rPr lang="ru-RU" altLang="ru-RU" smtClean="0"/>
              <a:t>« Неметаллы ». Служит для индивидуальной речи учителя.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A3F93-58AA-4EDD-9F46-6538015D39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21134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3113-4F70-4928-9A5D-7234BE2CA4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32588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7A0C8-04D3-47B5-9634-9247971BBE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86274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5ECB-1369-4181-A231-7C89FA1E6C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20277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BB8DD-C46B-4954-B9C9-55DAA7B770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47190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097A8-56F2-49AE-82D0-37D08641C2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53977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4326C-8141-4E36-9566-92E12B7498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84133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51B12-D24D-4696-95BD-B51CC2DD2A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26460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9FBB-D315-4358-A854-C769C8929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84784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03B82-1B7A-4F08-ABB6-8FA6AE1320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58823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4C66A-C1FD-4FA8-BEE3-175D53710D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9912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99A1D-C491-4DCF-8ED1-192E938C22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4572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A3F93-58AA-4EDD-9F46-6538015D39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74349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3113-4F70-4928-9A5D-7234BE2CA4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111932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7A0C8-04D3-47B5-9634-9247971BBE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902477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5ECB-1369-4181-A231-7C89FA1E6C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88057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BB8DD-C46B-4954-B9C9-55DAA7B770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28573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097A8-56F2-49AE-82D0-37D08641C2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856066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4326C-8141-4E36-9566-92E12B7498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23366"/>
      </p:ext>
    </p:extLst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51B12-D24D-4696-95BD-B51CC2DD2A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396130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9FBB-D315-4358-A854-C769C8929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956618"/>
      </p:ext>
    </p:extLst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03B82-1B7A-4F08-ABB6-8FA6AE1320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719074"/>
      </p:ext>
    </p:extLst>
  </p:cSld>
  <p:clrMapOvr>
    <a:masterClrMapping/>
  </p:clrMapOvr>
  <p:transition spd="med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4C66A-C1FD-4FA8-BEE3-175D53710D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555302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99A1D-C491-4DCF-8ED1-192E938C22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31685"/>
      </p:ext>
    </p:extLst>
  </p:cSld>
  <p:clrMapOvr>
    <a:masterClrMapping/>
  </p:clrMapOvr>
  <p:transition spd="med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A3F93-58AA-4EDD-9F46-6538015D39C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04621"/>
      </p:ext>
    </p:extLst>
  </p:cSld>
  <p:clrMapOvr>
    <a:masterClrMapping/>
  </p:clrMapOvr>
  <p:transition spd="med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3113-4F70-4928-9A5D-7234BE2CA4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29203"/>
      </p:ext>
    </p:extLst>
  </p:cSld>
  <p:clrMapOvr>
    <a:masterClrMapping/>
  </p:clrMapOvr>
  <p:transition spd="med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7A0C8-04D3-47B5-9634-9247971BBE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95245"/>
      </p:ext>
    </p:extLst>
  </p:cSld>
  <p:clrMapOvr>
    <a:masterClrMapping/>
  </p:clrMapOvr>
  <p:transition spd="med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85ECB-1369-4181-A231-7C89FA1E6C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418786"/>
      </p:ext>
    </p:extLst>
  </p:cSld>
  <p:clrMapOvr>
    <a:masterClrMapping/>
  </p:clrMapOvr>
  <p:transition spd="med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BB8DD-C46B-4954-B9C9-55DAA7B770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276351"/>
      </p:ext>
    </p:extLst>
  </p:cSld>
  <p:clrMapOvr>
    <a:masterClrMapping/>
  </p:clrMapOvr>
  <p:transition spd="med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097A8-56F2-49AE-82D0-37D08641C2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126509"/>
      </p:ext>
    </p:extLst>
  </p:cSld>
  <p:clrMapOvr>
    <a:masterClrMapping/>
  </p:clrMapOvr>
  <p:transition spd="med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4326C-8141-4E36-9566-92E12B7498E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67358"/>
      </p:ext>
    </p:extLst>
  </p:cSld>
  <p:clrMapOvr>
    <a:masterClrMapping/>
  </p:clrMapOvr>
  <p:transition spd="med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51B12-D24D-4696-95BD-B51CC2DD2A9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61452"/>
      </p:ext>
    </p:extLst>
  </p:cSld>
  <p:clrMapOvr>
    <a:masterClrMapping/>
  </p:clrMapOvr>
  <p:transition spd="med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9FBB-D315-4358-A854-C769C892938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300693"/>
      </p:ext>
    </p:extLst>
  </p:cSld>
  <p:clrMapOvr>
    <a:masterClrMapping/>
  </p:clrMapOvr>
  <p:transition spd="med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03B82-1B7A-4F08-ABB6-8FA6AE1320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54448"/>
      </p:ext>
    </p:extLst>
  </p:cSld>
  <p:clrMapOvr>
    <a:masterClrMapping/>
  </p:clrMapOvr>
  <p:transition spd="med"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4C66A-C1FD-4FA8-BEE3-175D53710D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554458"/>
      </p:ext>
    </p:extLst>
  </p:cSld>
  <p:clrMapOvr>
    <a:masterClrMapping/>
  </p:clrMapOvr>
  <p:transition spd="med"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99A1D-C491-4DCF-8ED1-192E938C22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219469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99CC"/>
            </a:gs>
            <a:gs pos="50000">
              <a:srgbClr val="33CCFF"/>
            </a:gs>
            <a:gs pos="100000">
              <a:srgbClr val="FF99CC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fld id="{B6C7226E-7443-4C9D-B4AE-C0DA756E63E5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2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CC"/>
            </a:gs>
            <a:gs pos="100000">
              <a:srgbClr val="33CC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fld id="{B6C7226E-7443-4C9D-B4AE-C0DA756E63E5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29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99CC"/>
            </a:gs>
            <a:gs pos="100000">
              <a:srgbClr val="33CC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 fontAlgn="base">
              <a:spcAft>
                <a:spcPct val="0"/>
              </a:spcAft>
              <a:defRPr/>
            </a:pPr>
            <a:fld id="{B6C7226E-7443-4C9D-B4AE-C0DA756E63E5}" type="slidenum">
              <a:rPr lang="ru-RU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27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Аллотропия кислорода.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Состав воздуха.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4293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33CCFF"/>
            </a:gs>
            <a:gs pos="100000">
              <a:srgbClr val="FF99CC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0000FF"/>
                </a:solidFill>
              </a:rPr>
              <a:t>Аллотропия</a:t>
            </a:r>
            <a:r>
              <a:rPr lang="ru-RU" altLang="ru-RU" sz="4000" smtClean="0">
                <a:solidFill>
                  <a:srgbClr val="0000FF"/>
                </a:solidFill>
              </a:rPr>
              <a:t/>
            </a:r>
            <a:br>
              <a:rPr lang="ru-RU" altLang="ru-RU" sz="4000" smtClean="0">
                <a:solidFill>
                  <a:srgbClr val="0000FF"/>
                </a:solidFill>
              </a:rPr>
            </a:br>
            <a:r>
              <a:rPr lang="ru-RU" altLang="ru-RU" sz="4000" smtClean="0">
                <a:solidFill>
                  <a:srgbClr val="0000FF"/>
                </a:solidFill>
              </a:rPr>
              <a:t>(от греческих слов </a:t>
            </a:r>
            <a:r>
              <a:rPr lang="en-US" altLang="ru-RU" sz="4000" smtClean="0">
                <a:solidFill>
                  <a:srgbClr val="0000FF"/>
                </a:solidFill>
              </a:rPr>
              <a:t>allos </a:t>
            </a:r>
            <a:r>
              <a:rPr lang="ru-RU" altLang="ru-RU" sz="4000" smtClean="0">
                <a:solidFill>
                  <a:srgbClr val="0000FF"/>
                </a:solidFill>
              </a:rPr>
              <a:t>– другой и </a:t>
            </a:r>
            <a:r>
              <a:rPr lang="en-US" altLang="ru-RU" sz="4000" smtClean="0">
                <a:solidFill>
                  <a:srgbClr val="0000FF"/>
                </a:solidFill>
              </a:rPr>
              <a:t>tropos </a:t>
            </a:r>
            <a:r>
              <a:rPr lang="ru-RU" altLang="ru-RU" sz="4000" smtClean="0">
                <a:solidFill>
                  <a:srgbClr val="0000FF"/>
                </a:solidFill>
              </a:rPr>
              <a:t>– образ, способ)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781300"/>
            <a:ext cx="4679950" cy="36337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dirty="0" smtClean="0"/>
          </a:p>
          <a:p>
            <a:pPr eaLnBrk="1" hangingPunct="1">
              <a:buFontTx/>
              <a:buNone/>
            </a:pPr>
            <a:r>
              <a:rPr lang="ru-RU" altLang="ru-RU" dirty="0" smtClean="0"/>
              <a:t>   </a:t>
            </a:r>
            <a:r>
              <a:rPr lang="ru-RU" altLang="ru-RU" dirty="0" smtClean="0"/>
              <a:t>Существование элемента в виде нескольких простых веществ          </a:t>
            </a:r>
            <a:endParaRPr lang="ru-RU" altLang="ru-RU" dirty="0" smtClean="0"/>
          </a:p>
        </p:txBody>
      </p:sp>
      <p:sp>
        <p:nvSpPr>
          <p:cNvPr id="15366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04825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16391" name="Picture 7" descr="&amp;Fcy;&amp;icy;&amp;zcy;&amp;icy;&amp;kcy;&amp;a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786063"/>
            <a:ext cx="357187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196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 advAuto="0"/>
      <p:bldP spid="1536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0000FF"/>
                </a:solidFill>
              </a:rPr>
              <a:t>Физические свойства.</a:t>
            </a:r>
          </a:p>
        </p:txBody>
      </p:sp>
      <p:graphicFrame>
        <p:nvGraphicFramePr>
          <p:cNvPr id="28733" name="Group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802602"/>
              </p:ext>
            </p:extLst>
          </p:nvPr>
        </p:nvGraphicFramePr>
        <p:xfrm>
          <a:off x="214313" y="785813"/>
          <a:ext cx="8626476" cy="6072187"/>
        </p:xfrm>
        <a:graphic>
          <a:graphicData uri="http://schemas.openxmlformats.org/drawingml/2006/table">
            <a:tbl>
              <a:tblPr/>
              <a:tblGrid>
                <a:gridCol w="3205559"/>
                <a:gridCol w="2545425"/>
                <a:gridCol w="2875492"/>
              </a:tblGrid>
              <a:tr h="656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Свойства(н.у.)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Кислород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Озон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1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Агрегатное состояние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газ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газ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     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бесцветный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голубой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Запах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запаха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запах свежести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6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Плотность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1,43 г</a:t>
                      </a: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2,14 г</a:t>
                      </a: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8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Растворимость в воде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малораство -рим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хорошо растворим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Токсичность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нетоксичен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токсичен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2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567738" y="6354763"/>
            <a:ext cx="576262" cy="503237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635889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7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0000FF"/>
                </a:solidFill>
              </a:rPr>
              <a:t>Нахождение в природе.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altLang="ru-RU" smtClean="0"/>
              <a:t>              </a:t>
            </a:r>
            <a:r>
              <a:rPr lang="ru-RU" altLang="ru-RU" sz="4000" b="1" smtClean="0"/>
              <a:t>О</a:t>
            </a:r>
            <a:r>
              <a:rPr lang="ru-RU" altLang="ru-RU" sz="4000" b="1" baseline="-25000" smtClean="0"/>
              <a:t>2</a:t>
            </a:r>
            <a:r>
              <a:rPr lang="ru-RU" altLang="ru-RU" sz="4000" b="1" smtClean="0"/>
              <a:t>  </a:t>
            </a:r>
            <a:r>
              <a:rPr lang="ru-RU" altLang="ru-RU" smtClean="0"/>
              <a:t>      </a:t>
            </a:r>
          </a:p>
          <a:p>
            <a:pPr eaLnBrk="1" hangingPunct="1">
              <a:buFontTx/>
              <a:buNone/>
            </a:pPr>
            <a:r>
              <a:rPr lang="ru-RU" altLang="ru-RU" sz="2400" smtClean="0"/>
              <a:t>Воздух – 21% по объёму</a:t>
            </a:r>
            <a:endParaRPr lang="en-US" altLang="ru-RU" sz="2400" smtClean="0"/>
          </a:p>
          <a:p>
            <a:pPr eaLnBrk="1" hangingPunct="1">
              <a:buFontTx/>
              <a:buNone/>
            </a:pPr>
            <a:r>
              <a:rPr lang="en-US" altLang="ru-RU" sz="2400" smtClean="0"/>
              <a:t>              </a:t>
            </a:r>
            <a:r>
              <a:rPr lang="ru-RU" altLang="ru-RU" sz="2400" smtClean="0"/>
              <a:t>  </a:t>
            </a:r>
            <a:r>
              <a:rPr lang="en-US" altLang="ru-RU" sz="2400" smtClean="0"/>
              <a:t>23% </a:t>
            </a:r>
            <a:r>
              <a:rPr lang="ru-RU" altLang="ru-RU" sz="2400" smtClean="0"/>
              <a:t>по</a:t>
            </a:r>
            <a:r>
              <a:rPr lang="en-US" altLang="ru-RU" sz="2400" smtClean="0"/>
              <a:t> </a:t>
            </a:r>
            <a:r>
              <a:rPr lang="ru-RU" altLang="ru-RU" sz="2400" smtClean="0"/>
              <a:t>массе.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ru-RU" smtClean="0"/>
              <a:t>                  </a:t>
            </a:r>
            <a:r>
              <a:rPr lang="ru-RU" altLang="ru-RU" sz="4000" b="1" smtClean="0"/>
              <a:t>О</a:t>
            </a:r>
            <a:r>
              <a:rPr lang="ru-RU" altLang="ru-RU" sz="4000" b="1" baseline="-25000" smtClean="0"/>
              <a:t>3</a:t>
            </a:r>
            <a:endParaRPr lang="ru-RU" altLang="ru-RU" sz="4000" b="1" smtClean="0"/>
          </a:p>
          <a:p>
            <a:pPr eaLnBrk="1" hangingPunct="1">
              <a:buFontTx/>
              <a:buNone/>
            </a:pPr>
            <a:r>
              <a:rPr lang="ru-RU" altLang="ru-RU" sz="2400" smtClean="0"/>
              <a:t>Атмосфера (верхний слой) – озоновый экран Земли.</a:t>
            </a:r>
          </a:p>
        </p:txBody>
      </p:sp>
      <p:pic>
        <p:nvPicPr>
          <p:cNvPr id="20485" name="Picture 5" descr="ru_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89363"/>
            <a:ext cx="3816350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 descr="earth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789363"/>
            <a:ext cx="3529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165850"/>
            <a:ext cx="576263" cy="504825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97608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84" grpId="0" build="p"/>
      <p:bldP spid="2048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Аллотропия кислорода.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Состав воздуха.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www.himchura.narod.ru/Kislorod.files/image00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6624736" cy="548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0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0000FF"/>
                </a:solidFill>
              </a:rPr>
              <a:t>Получение в природе.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557338"/>
            <a:ext cx="4429125" cy="49672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3200" smtClean="0"/>
              <a:t>                  </a:t>
            </a:r>
            <a:r>
              <a:rPr lang="ru-RU" altLang="ru-RU" sz="4800" b="1" smtClean="0"/>
              <a:t>О</a:t>
            </a:r>
            <a:r>
              <a:rPr lang="ru-RU" altLang="ru-RU" sz="4800" b="1" baseline="-25000" smtClean="0"/>
              <a:t>2</a:t>
            </a:r>
            <a:endParaRPr lang="ru-RU" altLang="ru-RU" sz="4800" b="1" smtClean="0"/>
          </a:p>
          <a:p>
            <a:pPr eaLnBrk="1" hangingPunct="1">
              <a:buFontTx/>
              <a:buNone/>
            </a:pPr>
            <a:endParaRPr lang="ru-RU" altLang="ru-RU" sz="2000" smtClean="0"/>
          </a:p>
          <a:p>
            <a:pPr algn="ctr" eaLnBrk="1" hangingPunct="1">
              <a:buFontTx/>
              <a:buNone/>
            </a:pPr>
            <a:r>
              <a:rPr lang="ru-RU" altLang="ru-RU" sz="2400" smtClean="0"/>
              <a:t>6СО</a:t>
            </a:r>
            <a:r>
              <a:rPr lang="ru-RU" altLang="ru-RU" sz="2400" baseline="-25000" smtClean="0"/>
              <a:t>2 </a:t>
            </a:r>
            <a:r>
              <a:rPr lang="ru-RU" altLang="ru-RU" sz="2400" smtClean="0"/>
              <a:t>+ 6Н</a:t>
            </a:r>
            <a:r>
              <a:rPr lang="ru-RU" altLang="ru-RU" sz="2400" baseline="-25000" smtClean="0"/>
              <a:t>2</a:t>
            </a:r>
            <a:r>
              <a:rPr lang="ru-RU" altLang="ru-RU" sz="2400" smtClean="0"/>
              <a:t>О = С</a:t>
            </a:r>
            <a:r>
              <a:rPr lang="ru-RU" altLang="ru-RU" sz="2400" baseline="-25000" smtClean="0"/>
              <a:t>6</a:t>
            </a:r>
            <a:r>
              <a:rPr lang="ru-RU" altLang="ru-RU" sz="2400" smtClean="0"/>
              <a:t>Н</a:t>
            </a:r>
            <a:r>
              <a:rPr lang="ru-RU" altLang="ru-RU" sz="2400" baseline="-25000" smtClean="0"/>
              <a:t>12</a:t>
            </a:r>
            <a:r>
              <a:rPr lang="ru-RU" altLang="ru-RU" sz="2400" smtClean="0"/>
              <a:t>О</a:t>
            </a:r>
            <a:r>
              <a:rPr lang="ru-RU" altLang="ru-RU" sz="2400" baseline="-25000" smtClean="0"/>
              <a:t>6 </a:t>
            </a:r>
            <a:r>
              <a:rPr lang="ru-RU" altLang="ru-RU" sz="2400" smtClean="0"/>
              <a:t>+ 6О</a:t>
            </a:r>
            <a:r>
              <a:rPr lang="ru-RU" altLang="ru-RU" sz="2400" baseline="-25000" smtClean="0"/>
              <a:t>2</a:t>
            </a:r>
            <a:r>
              <a:rPr lang="ru-RU" altLang="ru-RU" sz="2400" smtClean="0"/>
              <a:t> </a:t>
            </a:r>
          </a:p>
          <a:p>
            <a:pPr algn="ctr" eaLnBrk="1" hangingPunct="1">
              <a:buFontTx/>
              <a:buNone/>
            </a:pPr>
            <a:r>
              <a:rPr lang="ru-RU" altLang="ru-RU" sz="2400" smtClean="0"/>
              <a:t>      Процесс фотосинтеза.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    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47815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mtClean="0"/>
              <a:t>   </a:t>
            </a:r>
            <a:r>
              <a:rPr lang="ru-RU" altLang="ru-RU" sz="4400" b="1" smtClean="0"/>
              <a:t>О</a:t>
            </a:r>
            <a:r>
              <a:rPr lang="ru-RU" altLang="ru-RU" sz="4400" b="1" baseline="-25000" smtClean="0"/>
              <a:t>3</a:t>
            </a:r>
            <a:endParaRPr lang="ru-RU" altLang="ru-RU" sz="4800" b="1" smtClean="0"/>
          </a:p>
          <a:p>
            <a:pPr eaLnBrk="1" hangingPunct="1">
              <a:buFontTx/>
              <a:buNone/>
            </a:pPr>
            <a:r>
              <a:rPr lang="ru-RU" altLang="ru-RU" sz="1600" smtClean="0"/>
              <a:t>  </a:t>
            </a:r>
          </a:p>
          <a:p>
            <a:pPr algn="ctr" eaLnBrk="1" hangingPunct="1">
              <a:buFontTx/>
              <a:buNone/>
            </a:pPr>
            <a:r>
              <a:rPr lang="ru-RU" altLang="ru-RU" sz="2400" smtClean="0"/>
              <a:t>3О</a:t>
            </a:r>
            <a:r>
              <a:rPr lang="ru-RU" altLang="ru-RU" sz="2400" baseline="-25000" smtClean="0"/>
              <a:t>2</a:t>
            </a:r>
            <a:r>
              <a:rPr lang="ru-RU" altLang="ru-RU" sz="2400" smtClean="0"/>
              <a:t>  </a:t>
            </a:r>
            <a:r>
              <a:rPr lang="ru-RU" altLang="ru-RU" sz="24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⇄</a:t>
            </a:r>
            <a:r>
              <a:rPr lang="ru-RU" altLang="ru-RU" sz="2400" smtClean="0"/>
              <a:t>  2О</a:t>
            </a:r>
            <a:r>
              <a:rPr lang="ru-RU" altLang="ru-RU" sz="2400" baseline="-25000" smtClean="0"/>
              <a:t>3</a:t>
            </a:r>
            <a:endParaRPr lang="ru-RU" altLang="ru-RU" sz="2400" smtClean="0"/>
          </a:p>
          <a:p>
            <a:pPr algn="ctr" eaLnBrk="1" hangingPunct="1">
              <a:buFontTx/>
              <a:buNone/>
            </a:pPr>
            <a:r>
              <a:rPr lang="ru-RU" altLang="ru-RU" sz="2400" smtClean="0"/>
              <a:t> Грозовые разряды.</a:t>
            </a:r>
          </a:p>
        </p:txBody>
      </p:sp>
      <p:pic>
        <p:nvPicPr>
          <p:cNvPr id="30725" name="Picture 5" descr="bfoto_ru_1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403225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1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933825"/>
            <a:ext cx="3351213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04825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453887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/>
      <p:bldP spid="30724" grpId="0"/>
      <p:bldP spid="307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Какое значение имеет озон для жизни на Земле?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10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0000FF"/>
                </a:solidFill>
              </a:rPr>
              <a:t>Значение кислорода и озона  </a:t>
            </a:r>
            <a:br>
              <a:rPr lang="ru-RU" altLang="ru-RU" sz="4000" b="1" smtClean="0">
                <a:solidFill>
                  <a:srgbClr val="0000FF"/>
                </a:solidFill>
              </a:rPr>
            </a:br>
            <a:r>
              <a:rPr lang="ru-RU" altLang="ru-RU" sz="4000" b="1" smtClean="0">
                <a:solidFill>
                  <a:srgbClr val="0000FF"/>
                </a:solidFill>
              </a:rPr>
              <a:t>в природе.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28750"/>
            <a:ext cx="4032250" cy="4664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ru-RU" sz="1600" smtClean="0"/>
              <a:t>                 </a:t>
            </a:r>
            <a:r>
              <a:rPr lang="en-US" altLang="ru-RU" b="1" smtClean="0"/>
              <a:t> </a:t>
            </a:r>
            <a:r>
              <a:rPr lang="ru-RU" altLang="ru-RU" sz="3600" b="1" smtClean="0"/>
              <a:t>О</a:t>
            </a:r>
            <a:r>
              <a:rPr lang="ru-RU" altLang="ru-RU" sz="3600" b="1" baseline="-25000" smtClean="0"/>
              <a:t>2</a:t>
            </a:r>
            <a:r>
              <a:rPr lang="ru-RU" altLang="ru-RU" sz="3600" b="1" smtClean="0"/>
              <a:t> </a:t>
            </a:r>
            <a:r>
              <a:rPr lang="ru-RU" altLang="ru-RU" sz="2000" smtClean="0"/>
              <a:t>  </a:t>
            </a:r>
            <a:endParaRPr lang="ru-RU" altLang="ru-RU" sz="1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/>
              <a:t>             </a:t>
            </a:r>
            <a:r>
              <a:rPr lang="ru-RU" altLang="ru-RU" sz="2000" b="1" smtClean="0"/>
              <a:t>дыхание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(животные)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    </a:t>
            </a:r>
            <a:r>
              <a:rPr lang="ru-RU" altLang="ru-RU" sz="2400" b="1" smtClean="0"/>
              <a:t>О</a:t>
            </a:r>
            <a:r>
              <a:rPr lang="ru-RU" altLang="ru-RU" sz="2400" b="1" baseline="-25000" smtClean="0"/>
              <a:t>2</a:t>
            </a:r>
            <a:r>
              <a:rPr lang="ru-RU" altLang="ru-RU" sz="1600" b="1" smtClean="0"/>
              <a:t>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            </a:t>
            </a:r>
            <a:r>
              <a:rPr lang="ru-RU" altLang="ru-RU" sz="2000" b="1" smtClean="0">
                <a:solidFill>
                  <a:srgbClr val="FF0000"/>
                </a:solidFill>
              </a:rPr>
              <a:t>гемоглобин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  Н</a:t>
            </a:r>
            <a:r>
              <a:rPr lang="ru-RU" altLang="ru-RU" sz="2000" b="1" baseline="-25000" smtClean="0"/>
              <a:t>2</a:t>
            </a:r>
            <a:r>
              <a:rPr lang="ru-RU" altLang="ru-RU" sz="2000" b="1" smtClean="0"/>
              <a:t>О + СО</a:t>
            </a:r>
            <a:r>
              <a:rPr lang="ru-RU" altLang="ru-RU" sz="2000" b="1" baseline="-25000" smtClean="0"/>
              <a:t>2</a:t>
            </a:r>
            <a:endParaRPr lang="ru-RU" alt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            </a:t>
            </a:r>
            <a:r>
              <a:rPr lang="ru-RU" altLang="ru-RU" sz="2000" b="1" smtClean="0">
                <a:solidFill>
                  <a:srgbClr val="00CC00"/>
                </a:solidFill>
              </a:rPr>
              <a:t>хлорофилл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b="1" smtClean="0"/>
              <a:t>              </a:t>
            </a:r>
            <a:r>
              <a:rPr lang="ru-RU" altLang="ru-RU" sz="2000" b="1" smtClean="0"/>
              <a:t>фотосинтез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    (растения)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Равновесие всего живого в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          природе.    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8" y="1600200"/>
            <a:ext cx="4043362" cy="24050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 smtClean="0"/>
              <a:t>                             </a:t>
            </a:r>
            <a:r>
              <a:rPr lang="ru-RU" altLang="ru-RU" sz="3600" b="1" smtClean="0"/>
              <a:t>О</a:t>
            </a:r>
            <a:r>
              <a:rPr lang="ru-RU" altLang="ru-RU" sz="3600" b="1" baseline="-25000" smtClean="0"/>
              <a:t>3</a:t>
            </a:r>
            <a:endParaRPr lang="ru-RU" altLang="ru-RU" sz="32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/>
              <a:t>     </a:t>
            </a:r>
            <a:r>
              <a:rPr lang="ru-RU" altLang="ru-RU" sz="2000" b="1" smtClean="0"/>
              <a:t>Озоновый слой поглощает солнечные излучения, губительные для всего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живого на ЗЕМЛЕ.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</a:t>
            </a:r>
            <a:r>
              <a:rPr lang="en-US" altLang="ru-RU" sz="2000" b="1" smtClean="0"/>
              <a:t>     </a:t>
            </a:r>
            <a:endParaRPr lang="ru-RU" altLang="ru-RU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О П А С Н О !!!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000" b="1" smtClean="0"/>
              <a:t>      «озоновые дыры»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smtClean="0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1857375" y="2714625"/>
            <a:ext cx="0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 flipV="1">
            <a:off x="827088" y="2060575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827088" y="20605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1857375" y="4071938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>
            <a:off x="928688" y="542925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V="1">
            <a:off x="928688" y="3571875"/>
            <a:ext cx="0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1759" name="Picture 15" descr="1189497516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4143375"/>
            <a:ext cx="3455987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0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04825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941310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9" grpId="0" animBg="1"/>
      <p:bldP spid="31753" grpId="0" animBg="1"/>
      <p:bldP spid="31754" grpId="0" animBg="1"/>
      <p:bldP spid="31755" grpId="0" animBg="1"/>
      <p:bldP spid="31756" grpId="0" animBg="1"/>
      <p:bldP spid="31758" grpId="0" animBg="1"/>
      <p:bldP spid="317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10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CCFF"/>
            </a:gs>
            <a:gs pos="50000">
              <a:srgbClr val="FF99CC"/>
            </a:gs>
            <a:gs pos="100000">
              <a:srgbClr val="33CC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635375" y="0"/>
            <a:ext cx="55086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>
                <a:solidFill>
                  <a:srgbClr val="000000"/>
                </a:solidFill>
              </a:rPr>
              <a:t>Впервые количественный состав воздуха установил французский ученый              </a:t>
            </a:r>
            <a:r>
              <a:rPr lang="ru-RU" altLang="ru-RU" sz="2400" dirty="0">
                <a:solidFill>
                  <a:srgbClr val="000000"/>
                </a:solidFill>
              </a:rPr>
              <a:t>Антуан Лоран</a:t>
            </a:r>
            <a:r>
              <a:rPr lang="ru-RU" altLang="ru-RU" sz="1800" dirty="0">
                <a:solidFill>
                  <a:srgbClr val="000000"/>
                </a:solidFill>
              </a:rPr>
              <a:t> </a:t>
            </a:r>
            <a:r>
              <a:rPr lang="ru-RU" altLang="ru-RU" sz="2400" dirty="0">
                <a:solidFill>
                  <a:srgbClr val="000000"/>
                </a:solidFill>
              </a:rPr>
              <a:t>Лавуазье</a:t>
            </a:r>
            <a:r>
              <a:rPr lang="en-US" altLang="ru-RU" sz="2400" dirty="0">
                <a:solidFill>
                  <a:srgbClr val="000000"/>
                </a:solidFill>
              </a:rPr>
              <a:t> ( </a:t>
            </a:r>
            <a:r>
              <a:rPr lang="en-US" altLang="ru-RU" sz="2400" dirty="0" smtClean="0">
                <a:solidFill>
                  <a:srgbClr val="000000"/>
                </a:solidFill>
              </a:rPr>
              <a:t>177</a:t>
            </a:r>
            <a:r>
              <a:rPr lang="ru-RU" altLang="ru-RU" sz="2400" dirty="0" smtClean="0">
                <a:solidFill>
                  <a:srgbClr val="000000"/>
                </a:solidFill>
              </a:rPr>
              <a:t>4</a:t>
            </a:r>
            <a:r>
              <a:rPr lang="en-US" altLang="ru-RU" sz="2400" dirty="0" smtClean="0">
                <a:solidFill>
                  <a:srgbClr val="000000"/>
                </a:solidFill>
              </a:rPr>
              <a:t> </a:t>
            </a:r>
            <a:r>
              <a:rPr lang="ru-RU" altLang="ru-RU" sz="2400" dirty="0">
                <a:solidFill>
                  <a:srgbClr val="000000"/>
                </a:solidFill>
              </a:rPr>
              <a:t>г</a:t>
            </a:r>
            <a:r>
              <a:rPr lang="ru-RU" altLang="ru-RU" sz="1800" dirty="0">
                <a:solidFill>
                  <a:srgbClr val="000000"/>
                </a:solidFill>
              </a:rPr>
              <a:t>. )                     По результатам своего известного 12-дневного опыта он сделал вывод, что весь воздух в целом состоит из кислорода, пригодного для дыхания и горения, и азота, неживого газа, в пропорциях 1/5 и 4/5 объема соответственно. Ученый предложил «жизненный воздух» переименовать в «</a:t>
            </a:r>
            <a:r>
              <a:rPr lang="ru-RU" altLang="ru-RU" sz="2000" dirty="0">
                <a:solidFill>
                  <a:srgbClr val="000000"/>
                </a:solidFill>
              </a:rPr>
              <a:t>кислород</a:t>
            </a:r>
            <a:r>
              <a:rPr lang="ru-RU" altLang="ru-RU" sz="1800" dirty="0">
                <a:solidFill>
                  <a:srgbClr val="000000"/>
                </a:solidFill>
              </a:rPr>
              <a:t>», поскольку при сгорании в кислороде большинство веществ превращается в кислоты, а «удушливый воздух» – в «</a:t>
            </a:r>
            <a:r>
              <a:rPr lang="ru-RU" altLang="ru-RU" sz="2000" dirty="0">
                <a:solidFill>
                  <a:srgbClr val="000000"/>
                </a:solidFill>
              </a:rPr>
              <a:t>азот</a:t>
            </a:r>
            <a:r>
              <a:rPr lang="ru-RU" altLang="ru-RU" sz="1800" dirty="0">
                <a:solidFill>
                  <a:srgbClr val="000000"/>
                </a:solidFill>
              </a:rPr>
              <a:t>», т.к. он не поддерживает жизнь, вредит жизни.</a:t>
            </a:r>
          </a:p>
        </p:txBody>
      </p:sp>
      <p:pic>
        <p:nvPicPr>
          <p:cNvPr id="44037" name="Picture 5" descr="Рисунок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2743200" cy="361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1042988" y="3933825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800" b="0">
                <a:solidFill>
                  <a:srgbClr val="000000"/>
                </a:solidFill>
              </a:rPr>
              <a:t>( 1743-1794 )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684213" y="5373688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0">
                <a:solidFill>
                  <a:srgbClr val="000000"/>
                </a:solidFill>
              </a:rPr>
              <a:t>Опыт Лавуазье</a:t>
            </a:r>
          </a:p>
        </p:txBody>
      </p:sp>
      <p:pic>
        <p:nvPicPr>
          <p:cNvPr id="44040" name="Picture 8" descr="Рисунок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365625"/>
            <a:ext cx="3479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388350" y="6092825"/>
            <a:ext cx="576263" cy="504825"/>
          </a:xfrm>
          <a:prstGeom prst="actionButtonHom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07044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44038" grpId="0"/>
      <p:bldP spid="440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Аллотропия кислорода.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Состав воздуха.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310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Горение веществ на воздухе.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105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Горение веществ на воздухе.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62269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r>
              <a:rPr lang="ru-RU" dirty="0" smtClean="0"/>
              <a:t>Горение веществ на воздухе.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https://arhivurokov.ru/kopilka/uploads/user_file_555374f756886/img_user_file_555374f756886_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69268"/>
            <a:ext cx="655272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ds04.infourok.ru/uploads/ex/0583/00049962-dbd75cd7/img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4249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89743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175351" cy="4520793"/>
          </a:xfrm>
        </p:spPr>
        <p:txBody>
          <a:bodyPr/>
          <a:lstStyle/>
          <a:p>
            <a:pPr marL="182880" indent="0">
              <a:buNone/>
            </a:pPr>
            <a:r>
              <a:rPr lang="ru-RU" sz="3200" dirty="0" smtClean="0"/>
              <a:t>1)Известно , что в организме человека содержится 65% кислорода по </a:t>
            </a:r>
            <a:r>
              <a:rPr lang="ru-RU" sz="3200" dirty="0" err="1" smtClean="0"/>
              <a:t>массе.Вычислите</a:t>
            </a:r>
            <a:r>
              <a:rPr lang="ru-RU" sz="3200" dirty="0" smtClean="0"/>
              <a:t> массу кислорода в вашем организме.</a:t>
            </a:r>
            <a:br>
              <a:rPr lang="ru-RU" sz="3200" dirty="0" smtClean="0"/>
            </a:br>
            <a:r>
              <a:rPr lang="ru-RU" sz="3200" dirty="0" smtClean="0"/>
              <a:t>2) </a:t>
            </a:r>
            <a:r>
              <a:rPr lang="ru-RU" sz="3200" dirty="0" err="1" smtClean="0"/>
              <a:t>стр</a:t>
            </a:r>
            <a:r>
              <a:rPr lang="ru-RU" sz="3200" dirty="0" smtClean="0"/>
              <a:t> 87,тест</a:t>
            </a:r>
            <a:br>
              <a:rPr lang="ru-RU" sz="3200" dirty="0" smtClean="0"/>
            </a:br>
            <a:r>
              <a:rPr lang="ru-RU" sz="3200" dirty="0" smtClean="0"/>
              <a:t>3) </a:t>
            </a:r>
            <a:r>
              <a:rPr lang="ru-RU" sz="3200" dirty="0" err="1" smtClean="0"/>
              <a:t>стр</a:t>
            </a:r>
            <a:r>
              <a:rPr lang="ru-RU" sz="3200" dirty="0" smtClean="0"/>
              <a:t> 92, тест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0424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260648"/>
            <a:ext cx="7262192" cy="1512168"/>
          </a:xfrm>
        </p:spPr>
        <p:txBody>
          <a:bodyPr/>
          <a:lstStyle/>
          <a:p>
            <a:pPr marL="0" indent="0">
              <a:buNone/>
            </a:pPr>
            <a:r>
              <a:rPr lang="ru-RU" smtClean="0"/>
              <a:t>Домашнее задание.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708920"/>
            <a:ext cx="6400800" cy="14973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 smtClean="0"/>
              <a:t>§26,27,стр 91 №5,стр 92 № 7.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1793531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145</TotalTime>
  <Words>362</Words>
  <Application>Microsoft Office PowerPoint</Application>
  <PresentationFormat>Экран (4:3)</PresentationFormat>
  <Paragraphs>88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Оформление по умолчанию</vt:lpstr>
      <vt:lpstr>1_Оформление по умолчанию</vt:lpstr>
      <vt:lpstr>2_Оформление по умолчанию</vt:lpstr>
      <vt:lpstr>Аллотропия кислорода.  Состав воздуха.</vt:lpstr>
      <vt:lpstr>Аллотропия (от греческих слов allos – другой и tropos – образ, способ)</vt:lpstr>
      <vt:lpstr>Физические свойства.</vt:lpstr>
      <vt:lpstr>Нахождение в природе.</vt:lpstr>
      <vt:lpstr>Аллотропия кислорода.  Состав воздуха.</vt:lpstr>
      <vt:lpstr>Получение в природе.</vt:lpstr>
      <vt:lpstr>Какое значение имеет озон для жизни на Земле?</vt:lpstr>
      <vt:lpstr>Значение кислорода и озона   в природе.</vt:lpstr>
      <vt:lpstr>Презентация PowerPoint</vt:lpstr>
      <vt:lpstr>Презентация PowerPoint</vt:lpstr>
      <vt:lpstr>Аллотропия кислорода.  Состав воздуха.</vt:lpstr>
      <vt:lpstr>Горение веществ на воздухе.</vt:lpstr>
      <vt:lpstr>Горение веществ на воздухе.</vt:lpstr>
      <vt:lpstr>Горение веществ на воздухе.</vt:lpstr>
      <vt:lpstr>1)Известно , что в организме человека содержится 65% кислорода по массе.Вычислите массу кислорода в вашем организме. 2) стр 87,тест 3) стр 92, тест </vt:lpstr>
      <vt:lpstr>Домашнее задание.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Аллотропия кислорода.  Состав воздуха.</dc:title>
  <dc:creator>Мама и папа</dc:creator>
  <cp:lastModifiedBy>Мама и папа</cp:lastModifiedBy>
  <cp:revision>11</cp:revision>
  <dcterms:created xsi:type="dcterms:W3CDTF">2017-11-23T14:26:36Z</dcterms:created>
  <dcterms:modified xsi:type="dcterms:W3CDTF">2017-11-24T18:54:48Z</dcterms:modified>
</cp:coreProperties>
</file>