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6"/>
  </p:notesMasterIdLst>
  <p:sldIdLst>
    <p:sldId id="257" r:id="rId2"/>
    <p:sldId id="261" r:id="rId3"/>
    <p:sldId id="258" r:id="rId4"/>
    <p:sldId id="272" r:id="rId5"/>
    <p:sldId id="271" r:id="rId6"/>
    <p:sldId id="269" r:id="rId7"/>
    <p:sldId id="260" r:id="rId8"/>
    <p:sldId id="288" r:id="rId9"/>
    <p:sldId id="268" r:id="rId10"/>
    <p:sldId id="294" r:id="rId11"/>
    <p:sldId id="292" r:id="rId12"/>
    <p:sldId id="293" r:id="rId13"/>
    <p:sldId id="282" r:id="rId14"/>
    <p:sldId id="281" r:id="rId15"/>
    <p:sldId id="291" r:id="rId16"/>
    <p:sldId id="296" r:id="rId17"/>
    <p:sldId id="285" r:id="rId18"/>
    <p:sldId id="283" r:id="rId19"/>
    <p:sldId id="297" r:id="rId20"/>
    <p:sldId id="284" r:id="rId21"/>
    <p:sldId id="290" r:id="rId22"/>
    <p:sldId id="280" r:id="rId23"/>
    <p:sldId id="270" r:id="rId24"/>
    <p:sldId id="273" r:id="rId25"/>
    <p:sldId id="274" r:id="rId26"/>
    <p:sldId id="278" r:id="rId27"/>
    <p:sldId id="277" r:id="rId28"/>
    <p:sldId id="279" r:id="rId29"/>
    <p:sldId id="276" r:id="rId30"/>
    <p:sldId id="295" r:id="rId31"/>
    <p:sldId id="256" r:id="rId32"/>
    <p:sldId id="262" r:id="rId33"/>
    <p:sldId id="275" r:id="rId34"/>
    <p:sldId id="298" r:id="rId3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993300"/>
    <a:srgbClr val="663300"/>
    <a:srgbClr val="FF4747"/>
    <a:srgbClr val="FDEFE3"/>
    <a:srgbClr val="0066FF"/>
    <a:srgbClr val="0066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vertBarState="maximized">
    <p:restoredLeft sz="15620"/>
    <p:restoredTop sz="99877" autoAdjust="0"/>
  </p:normalViewPr>
  <p:slideViewPr>
    <p:cSldViewPr>
      <p:cViewPr>
        <p:scale>
          <a:sx n="90" d="100"/>
          <a:sy n="90" d="100"/>
        </p:scale>
        <p:origin x="-276" y="-51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5F103DC-44C8-4F6B-9994-6FF163E89AD8}" type="datetimeFigureOut">
              <a:rPr lang="ru-RU" smtClean="0"/>
              <a:pPr/>
              <a:t>06.11.2017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FD234C0-CC5E-4A30-9335-A9A3DC3A68A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Михаил Чирков решил отметить свой юбилей, выстроив его как вечер-благодарение. Автор стихов и прозаических произведений для взрослых, Михаил популярен и как детский писатель. Уже много лет его сказки для детей, книжки, изданные большими тиражами, не только продаются, но и щедро дарятся детям, а те, что написаны по фольклорным мотивам, используются в сценариях театральных коллективов.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Творческий вечер Михаила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Чиркова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в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Арт-центре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это стихи, авторское исполнение песен под гитару, а главное – слова благодарности учителям-литераторам, издателям, читателям и, особенно, близким людям, семье за поддержку и понимание.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Кировские литераторы, принявшие участие в акции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Арт-центра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«Ноябрь литературный» - люди очень разные, не схожие ни по возрасту и жизненному опыту, ни по творческой манере и литературным вкусам. Мы постарались с вниманием и уважением отнестись ко всем их просьбам и пожеланиям, создать комфортные условия для выступлений, привлечь понимающих, заинтересованных и благодарных слушателей. И, конечно, у каждого вятского писателя есть свои друзья, поклонники, почитатели, своя замечательная группа поддержки, которая музыкальными подарками, добрыми словами, просьбами автографов, цветами и памятными сувенирами создают замечательную атмосферу каждого нашего вечера и вдохновляют авторов на новые творческие поиски.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34C0-CC5E-4A30-9335-A9A3DC3A68AA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Встречи школьников с М.Г. Чирковым проходят в теплой, дружеской обстановке. Ребята сразу проникаются к писателю большим интересом и уважением. Обычно дети интересуются, когда появилась мечта стать писателем, откуда  берет автор свои сюжеты? Какой герой больше всего похож на него и когда было написано его первое произведение?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творческой встрече с юными читателями Михаил Чирков представляет свои книги,</a:t>
            </a:r>
            <a:r>
              <a:rPr lang="ru-RU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показывает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детям, как «играть словами» на примере сказки-небылицы «Памятник Абракадабре», читал свои стихи «Забавный ежик», отрывки из сказки «Вдоль по Вятке на лошадке». Ребята отмечают, что произведения Михаила Георгиевича добрые и весёлые. Большой восторг вызывает у ребят исполнение песен под гитару, особенно песня «Лунатики».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</a:t>
            </a: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конце встречи обычно можно приобрести книги М.Г. </a:t>
            </a:r>
            <a:r>
              <a:rPr lang="ru-RU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Чиркова</a:t>
            </a: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с его автографами.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34C0-CC5E-4A30-9335-A9A3DC3A68AA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 «Мой друг, ты уже научился читать. У тебя есть младшая сестренка или братик. Ты давно заметил, что всем малышам очень нравится, когда им читают вслух. И, как нарочно, такое желание у них возникает, когда мама и папа очень заняты. В таких случаях они начинают надоедать тебе: «Почитай да почитай!».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   Но ты не сердись на них. Совсем недавно ты был </a:t>
            </a:r>
            <a:r>
              <a:rPr lang="ru-RU" dirty="0" err="1" smtClean="0"/>
              <a:t>такми</a:t>
            </a:r>
            <a:r>
              <a:rPr lang="ru-RU" dirty="0" smtClean="0"/>
              <a:t> же точно «приставалой». Их желание естественно, потому что маленькие дети любят находиться в центре внимания, они привыкли, что бы за ними ухаживали, любили, баловали.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    Не поленись, почитай им эту книжку, а потом и другие, которые ты будешь читать самостоятельно, без папы и мамы. И ты вдруг увидишь маленькое чудо: твои младшие брат или сестра перестанут тебе вредничать, начнут слушаться тебя, начнут уважать, как взрослого, умеющего делать то, чего они сами пока делать не умеют.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    Ты хочешь побыстрее стать взрослым, правда? Так становись! Ты можешь стать им хоть сейчас, потому что взрослый – это не только тот, кому много лет, кто большой и физически сильный, а тот , кто умеет понять и защитить маленьких и слабых.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   Не стремись быть похожим на взрослых во всем, а только в хорошем. Твое детство кончится значительно быстрее, чем ты думаешь.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   И вот, когда придет время покинуть «Страну Детства», не спеши, вспомни о девочке-фантазерке из этой книжки, задумайся: может быть, следует захватить с собой во взрослую жизнь что-нибудь из детства? Так, на всякий случай, чтоб было интереснее и веселее жить, чтобы не попасть под чары злого Серого Колдуна.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   - Что еще за злой Серый Колдун? – спросишь ты.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   Начни читать и все узнаешь. Да не забудь про своих младших сестренку или братишку».   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34C0-CC5E-4A30-9335-A9A3DC3A68AA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sz="1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На одном берегу моря стоит город-государство. Там правит сильный справедливый царь. Его сын, царевич, влюблен в царевну из соседнего царства.  На другом берегу моря стоит рыбацкая деревушка. Рыбак и рыбачка любят друг друга. Все кругом счастливы. Морской дьявол позавидовал людям, принял облик человека и завоевал город-государство.  Чтобы утвердиться там навеки, он произнес заклятье над двумя редкими </a:t>
            </a:r>
            <a:r>
              <a:rPr lang="ru-RU" sz="12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голубыми</a:t>
            </a:r>
            <a:r>
              <a:rPr lang="ru-RU" sz="12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жемчужинами. Теперь его смогут победить только тогда, когда эти жемчужины найдет рыбачка, нищий ювелир изготовит серьги,  царевич приплывет из-за моря и женится на рыбачке. Возможно ли такое, тем более, что обе пары влюбленных уже поженились?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D234C0-CC5E-4A30-9335-A9A3DC3A68AA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99174F-8CFC-44C8-8C4D-0CABFA69977A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75F950-7F03-4C3B-8359-B7E42D6FC727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11C31B-6E72-4EF9-8FD0-C1C4568C89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DF7F92-EDFE-44E5-BC77-97977E587229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2F93B7-F38D-4E90-987F-91659DAECB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3C0968-4F5B-4BED-B3F8-0090B1092AC6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2A3EFC-29BB-471E-8C67-C41DBD9717E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8C3555-6170-4D79-BDE4-44B1DD33C3BF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C72D20-D136-4C99-9409-499761F074D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24CE0-8BEA-4758-B6DF-099131D3F57B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0EBA42-97D0-4F26-BC34-0053DC6CF4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E29276-BD36-492F-A86F-C811D6B68748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018ED3-F8B9-47AC-A819-0A47AFC994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1D68FA-A358-4927-89AA-ADAA2759C952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AE7114-E5B3-492E-BE3C-B0E9AE19E0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E8BB25-EBB4-4A23-B8FE-530BA82AD1E4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16ECF5-033F-40F0-B3A1-144D0F1E88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A7041A-C5B8-4685-8CB1-B4358176A9C4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58EF81-6D6E-4338-91EF-0F04487BF18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CDE4F0-4B03-446C-9ADE-5E18EA09832A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292544-CCA4-47E6-92E3-73E4463A43A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52C487-D6DC-40E0-AA0E-CA2036EB1C8F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C15A80-8C76-4F78-87CC-2B2F4D7C853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heel spokes="1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3399">
                <a:alpha val="32000"/>
              </a:srgbClr>
            </a:gs>
            <a:gs pos="25000">
              <a:srgbClr val="FF6633">
                <a:alpha val="83000"/>
              </a:srgbClr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32472A9-2703-461A-A8F3-49E26A936DA5}" type="datetimeFigureOut">
              <a:rPr lang="ru-RU"/>
              <a:pPr>
                <a:defRPr/>
              </a:pPr>
              <a:t>06.11.2017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F5AD1E59-FE15-4718-BD82-27D0CE16C05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med">
    <p:wheel spokes="1"/>
  </p:transition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file:///C:\&#1056;&#1072;&#1073;.&#1084;&#1072;&#1090;&#1077;&#1088;.&#1084;&#1086;&#1080;\&#1050;&#1088;&#1072;&#1077;&#1074;&#1077;&#1076;&#1077;&#1085;&#1080;&#1077;\&#1083;&#1080;&#1090;&#1077;&#1088;&#1072;&#1090;&#1086;&#1088;&#1099;%20&#1042;&#1103;&#1090;&#1082;&#1080;\&#1063;&#1080;&#1088;&#1082;&#1086;&#1074;%20&#1052;\&#1043;&#1083;&#1072;&#1079;&#1086;&#1074;%20&#1042;&#1089;&#1090;&#1088;&#1077;&#1095;&#1072;%20&#1089;%20&#1087;&#1080;&#1089;&#1072;&#1090;&#1077;&#1083;&#1077;&#1084;%20&#1052;&#1080;&#1093;&#1072;&#1080;&#1083;&#1086;&#1084;%20&#1063;&#1080;&#1088;&#1082;&#1086;&#1074;&#1099;&#1084;.mp4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eg"/><Relationship Id="rId3" Type="http://schemas.openxmlformats.org/officeDocument/2006/relationships/image" Target="../media/image12.jpeg"/><Relationship Id="rId7" Type="http://schemas.openxmlformats.org/officeDocument/2006/relationships/image" Target="../media/image16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11" Type="http://schemas.openxmlformats.org/officeDocument/2006/relationships/image" Target="../media/image20.jpeg"/><Relationship Id="rId5" Type="http://schemas.openxmlformats.org/officeDocument/2006/relationships/image" Target="../media/image14.jpeg"/><Relationship Id="rId10" Type="http://schemas.openxmlformats.org/officeDocument/2006/relationships/image" Target="../media/image19.jpeg"/><Relationship Id="rId4" Type="http://schemas.openxmlformats.org/officeDocument/2006/relationships/image" Target="../media/image13.jpeg"/><Relationship Id="rId9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7" Type="http://schemas.openxmlformats.org/officeDocument/2006/relationships/image" Target="../media/image53.jpeg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&#1056;&#1072;&#1073;.&#1084;&#1072;&#1090;&#1077;&#1088;.&#1084;&#1086;&#1080;\&#1050;&#1088;&#1072;&#1077;&#1074;&#1077;&#1076;&#1077;&#1085;&#1080;&#1077;\&#1083;&#1080;&#1090;&#1077;&#1088;&#1072;&#1090;&#1086;&#1088;&#1099;%20&#1042;&#1103;&#1090;&#1082;&#1080;\&#1063;&#1080;&#1088;&#1082;&#1086;&#1074;%20&#1052;\blini.mp3" TargetMode="External"/><Relationship Id="rId6" Type="http://schemas.openxmlformats.org/officeDocument/2006/relationships/image" Target="../media/image1.jpe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eg"/><Relationship Id="rId3" Type="http://schemas.openxmlformats.org/officeDocument/2006/relationships/image" Target="../media/image65.jpeg"/><Relationship Id="rId7" Type="http://schemas.openxmlformats.org/officeDocument/2006/relationships/hyperlink" Target="file:///C:\&#1056;&#1072;&#1073;.&#1084;&#1072;&#1090;&#1077;&#1088;.&#1084;&#1086;&#1080;\&#1050;&#1088;&#1072;&#1077;&#1074;&#1077;&#1076;&#1077;&#1085;&#1080;&#1077;\&#1083;&#1080;&#1090;&#1077;&#1088;&#1072;&#1090;&#1086;&#1088;&#1099;%20&#1042;&#1103;&#1090;&#1082;&#1080;\&#1063;&#1080;&#1088;&#1082;&#1086;&#1074;%20&#1052;\&#1074;&#1089;&#1090;&#1088;&#1077;&#1095;&#1072;%20&#1089;%20&#1087;&#1080;&#1089;&#1072;&#1090;&#1077;&#1083;&#1077;&#1084;\00004.MTS" TargetMode="External"/><Relationship Id="rId2" Type="http://schemas.openxmlformats.org/officeDocument/2006/relationships/slideLayout" Target="../slideLayouts/slideLayout7.xml"/><Relationship Id="rId1" Type="http://schemas.openxmlformats.org/officeDocument/2006/relationships/audio" Target="file:///C:\&#1056;&#1072;&#1073;.&#1084;&#1072;&#1090;&#1077;&#1088;.&#1084;&#1086;&#1080;\&#1050;&#1088;&#1072;&#1077;&#1074;&#1077;&#1076;&#1077;&#1085;&#1080;&#1077;\&#1083;&#1080;&#1090;&#1077;&#1088;&#1072;&#1090;&#1086;&#1088;&#1099;%20&#1042;&#1103;&#1090;&#1082;&#1080;\&#1063;&#1080;&#1088;&#1082;&#1086;&#1074;%20&#1052;\blini.mp3" TargetMode="External"/><Relationship Id="rId6" Type="http://schemas.openxmlformats.org/officeDocument/2006/relationships/hyperlink" Target="file:///\\DC\teachers\&#1073;&#1080;&#1073;&#1083;&#1080;&#1086;&#1090;&#1077;&#1082;&#1072;%20&#1096;&#1082;&#1086;&#1083;&#1100;&#1085;&#1072;&#1103;\blini.mp3" TargetMode="External"/><Relationship Id="rId5" Type="http://schemas.openxmlformats.org/officeDocument/2006/relationships/audio" Target="../media/audio1.wav"/><Relationship Id="rId4" Type="http://schemas.openxmlformats.org/officeDocument/2006/relationships/image" Target="../media/image6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00430" y="714356"/>
            <a:ext cx="328614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Михаил Чирков</a:t>
            </a:r>
            <a:endParaRPr lang="ru-RU" sz="54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2049" name="Рисунок 4" descr="http://intreidbus.ru/writers/images/person_4irkov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571480"/>
            <a:ext cx="2214578" cy="3194990"/>
          </a:xfrm>
          <a:prstGeom prst="round2DiagRect">
            <a:avLst/>
          </a:prstGeom>
          <a:noFill/>
          <a:effectLst>
            <a:softEdge rad="127000"/>
          </a:effectLst>
        </p:spPr>
      </p:pic>
      <p:pic>
        <p:nvPicPr>
          <p:cNvPr id="10" name="Рисунок 9" descr="http://www.herzenlib.ru/main/image/n20101119_006.jpg"/>
          <p:cNvPicPr/>
          <p:nvPr/>
        </p:nvPicPr>
        <p:blipFill>
          <a:blip r:embed="rId3">
            <a:lum contrast="30000"/>
          </a:blip>
          <a:srcRect/>
          <a:stretch>
            <a:fillRect/>
          </a:stretch>
        </p:blipFill>
        <p:spPr bwMode="auto">
          <a:xfrm>
            <a:off x="3214678" y="2571744"/>
            <a:ext cx="5429288" cy="3571900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285720" y="4000504"/>
            <a:ext cx="25003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solidFill>
                  <a:srgbClr val="FFFFCC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«Читаем в школьной библиотеке книги вятских писателей»</a:t>
            </a:r>
            <a:endParaRPr lang="ru-RU" sz="2800" dirty="0">
              <a:ln w="1905">
                <a:solidFill>
                  <a:schemeClr val="accent6">
                    <a:lumMod val="75000"/>
                  </a:schemeClr>
                </a:solidFill>
              </a:ln>
              <a:solidFill>
                <a:srgbClr val="FFFFCC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3240" y="285728"/>
            <a:ext cx="2857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FFFFCC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МБОУ СОШ с УИОП №52 г.Кирова</a:t>
            </a:r>
            <a:endParaRPr lang="ru-RU" sz="1400" b="1" dirty="0">
              <a:solidFill>
                <a:srgbClr val="FFFFCC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714744" y="6286520"/>
            <a:ext cx="6947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dirty="0" smtClean="0">
                <a:solidFill>
                  <a:srgbClr val="993300"/>
                </a:solidFill>
              </a:rPr>
              <a:t>2016 г.</a:t>
            </a:r>
            <a:endParaRPr lang="ru-RU" sz="1400" dirty="0">
              <a:solidFill>
                <a:srgbClr val="9933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14942" y="6215082"/>
            <a:ext cx="34290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Библиотекарь </a:t>
            </a:r>
            <a:r>
              <a:rPr lang="ru-RU" sz="1600" b="1" dirty="0" err="1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Мельчакова</a:t>
            </a:r>
            <a:r>
              <a:rPr lang="ru-RU" sz="1600" b="1" dirty="0" smtClean="0"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М.Г.</a:t>
            </a:r>
            <a:endParaRPr lang="ru-RU" sz="1600" b="1" dirty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lightbox-image" descr="http://www.kirovreg.ru/culture/objects/lib/77.jpg"/>
          <p:cNvPicPr/>
          <p:nvPr/>
        </p:nvPicPr>
        <p:blipFill>
          <a:blip r:embed="rId4" cstate="print">
            <a:lum bright="10000" contrast="20000"/>
          </a:blip>
          <a:srcRect/>
          <a:stretch>
            <a:fillRect/>
          </a:stretch>
        </p:blipFill>
        <p:spPr bwMode="auto">
          <a:xfrm>
            <a:off x="7715272" y="357166"/>
            <a:ext cx="1000132" cy="1357322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bezformata.ru/content/Images/000/040/169/image40169650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14422"/>
            <a:ext cx="4643470" cy="3786214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500034" y="5500702"/>
            <a:ext cx="835824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</a:rPr>
              <a:t>МИХАИЛ ЧИРКОВ, ПИСАТЕЛЬ: «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Я вот сторонник нашего вятского, русского, родного всего. И у меня здесь ежики и зайчики наши, не </a:t>
            </a:r>
            <a:r>
              <a:rPr lang="ru-RU" sz="2000" b="1" i="1" dirty="0" err="1" smtClean="0">
                <a:solidFill>
                  <a:schemeClr val="accent2">
                    <a:lumMod val="75000"/>
                  </a:schemeClr>
                </a:solidFill>
              </a:rPr>
              <a:t>покемоны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. А здесь у меня мужички вятские, тетеньки вятские».</a:t>
            </a:r>
            <a:endParaRPr lang="ru-RU" sz="20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43504" y="1357298"/>
            <a:ext cx="35719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ea typeface="Times New Roman" pitchFamily="18" charset="0"/>
                <a:cs typeface="Arial" pitchFamily="34" charset="0"/>
              </a:rPr>
              <a:t>    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Родился 10 сентября 1950 года в г. Глазове в Удмуртии.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Родители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М.Чиркова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– рабочие.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После школы вместе с братом тоже встал к токарному станку.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тех пор приобрёл много профессий: токаря, столяра, механика, инженера.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марта 1973 года живет в г. Зуевке Кировской области.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 1978 г. окончил Кировский политехнический институт.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Лауреат ВДНХ СССР 1978г.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357166"/>
            <a:ext cx="462177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3600" b="1" spc="300" dirty="0" smtClean="0">
                <a:ln w="1905">
                  <a:solidFill>
                    <a:srgbClr val="FFFF00"/>
                  </a:solidFill>
                </a:ln>
                <a:solidFill>
                  <a:srgbClr val="FFFFCC"/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ПЕРВЫЕ  ШАГИ… </a:t>
            </a:r>
            <a:endParaRPr lang="ru-RU" sz="3600" b="1" spc="300" dirty="0">
              <a:ln w="1905">
                <a:solidFill>
                  <a:srgbClr val="FFFF00"/>
                </a:solidFill>
              </a:ln>
              <a:solidFill>
                <a:srgbClr val="FFFFCC"/>
              </a:solidFill>
              <a:effectLst>
                <a:glow rad="139700">
                  <a:srgbClr val="F79646">
                    <a:satMod val="175000"/>
                    <a:alpha val="40000"/>
                  </a:srgb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4572000" y="1428736"/>
            <a:ext cx="4143404" cy="48753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38125" defTabSz="914400" rtl="0" eaLnBrk="0" fontAlgn="base" latinLnBrk="0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Любовь к чтению зародилась у </a:t>
            </a:r>
            <a:r>
              <a:rPr kumimoji="0" lang="ru-RU" b="1" u="none" strike="noStrike" cap="none" normalizeH="0" baseline="0" dirty="0" err="1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М.Чиркова</a:t>
            </a: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детства. </a:t>
            </a:r>
          </a:p>
          <a:p>
            <a:pPr marL="0" marR="0" lvl="0" indent="238125" defTabSz="914400" rtl="0" eaLnBrk="0" fontAlgn="base" latinLnBrk="0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Писать свои книги он стал уже взрослым и совсем неожиданно. </a:t>
            </a:r>
          </a:p>
          <a:p>
            <a:pPr marL="0" marR="0" lvl="0" indent="238125" defTabSz="914400" rtl="0" eaLnBrk="0" fontAlgn="base" latinLnBrk="0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 Михаила Георгиевича много увлечений: шахматы, фотография, радиотехника, кинокамера. Он любит играть на гитаре и петь.</a:t>
            </a:r>
          </a:p>
          <a:p>
            <a:pPr marL="0" marR="0" lvl="0" indent="238125" defTabSz="914400" rtl="0" eaLnBrk="0" fontAlgn="base" latinLnBrk="0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ru-RU" b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50000"/>
                  </a:schemeClr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Отдельные публикации стихов - в областной периодической печати и коллективных сборниках. </a:t>
            </a:r>
          </a:p>
          <a:p>
            <a:pPr indent="238125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 1995 г. М.Чирков является членом Союза писателей России.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indent="238125" eaLnBrk="0" fontAlgn="base" hangingPunct="0">
              <a:lnSpc>
                <a:spcPts val="2500"/>
              </a:lnSpc>
              <a:spcBef>
                <a:spcPct val="0"/>
              </a:spcBef>
              <a:spcAft>
                <a:spcPct val="0"/>
              </a:spcAft>
              <a:buFont typeface="Wingdings" pitchFamily="2" charset="2"/>
              <a:buChar char="ü"/>
            </a:pP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Лауреат областной литературной премии им. Л.В.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Дъяконова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kumimoji="0" lang="ru-RU" b="1" u="none" strike="noStrike" cap="none" normalizeH="0" baseline="0" dirty="0" smtClean="0">
              <a:ln>
                <a:noFill/>
              </a:ln>
              <a:solidFill>
                <a:schemeClr val="accent2">
                  <a:lumMod val="50000"/>
                </a:schemeClr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71472" y="428604"/>
            <a:ext cx="486703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spc="300" dirty="0" smtClean="0">
                <a:ln w="1905">
                  <a:solidFill>
                    <a:srgbClr val="FFFF00"/>
                  </a:solidFill>
                </a:ln>
                <a:solidFill>
                  <a:srgbClr val="FFFFCC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ПЕРВЫЕ  КНИГИ… </a:t>
            </a:r>
            <a:endParaRPr lang="ru-RU" sz="3600" b="1" spc="300" dirty="0">
              <a:ln w="1905">
                <a:solidFill>
                  <a:srgbClr val="FFFF00"/>
                </a:solidFill>
              </a:ln>
              <a:solidFill>
                <a:srgbClr val="FFFFCC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642910" y="1142984"/>
            <a:ext cx="328614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«</a:t>
            </a:r>
            <a:r>
              <a:rPr lang="ru-RU" sz="1600" b="1" i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Я уходил в книгу и никого вокруг не видел… И ужасно жалко было </a:t>
            </a:r>
            <a:r>
              <a:rPr lang="ru-RU" sz="1600" b="1" i="1" dirty="0" err="1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Муму</a:t>
            </a:r>
            <a:r>
              <a:rPr lang="ru-RU" sz="1600" b="1" i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А еще я любил читать книги про войну…»</a:t>
            </a:r>
            <a:endParaRPr lang="ru-RU" sz="1600" b="1" i="1" dirty="0">
              <a:ln>
                <a:solidFill>
                  <a:srgbClr val="FFFFCC"/>
                </a:solidFill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2" descr="http://www.herzenlib.ru/main/image/n20131105_1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2428868"/>
            <a:ext cx="2601813" cy="3929090"/>
          </a:xfrm>
          <a:prstGeom prst="round2Diag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4572000" y="2500306"/>
            <a:ext cx="4572000" cy="4093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Для тебя,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для долгожданной,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истопил я жарко баню,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завтра в модном сарафане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rgbClr val="006600"/>
                  </a:solidFill>
                </a:ln>
                <a:solidFill>
                  <a:srgbClr val="006600"/>
                </a:solidFill>
                <a:effectLst/>
                <a:latin typeface="Arial" pitchFamily="34" charset="0"/>
                <a:cs typeface="Arial" pitchFamily="34" charset="0"/>
              </a:rPr>
              <a:t>собирайся на базар.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А с базара мы поедем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в деревеньку Бабье Лето,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будем петь с тобой дуэтом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развесёлые куплеты – 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мы не то чтобы поэты,</a:t>
            </a: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1" u="none" strike="noStrike" cap="none" normalizeH="0" baseline="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но не будем горевать!...   </a:t>
            </a:r>
            <a:r>
              <a:rPr kumimoji="0" lang="ru-RU" sz="1400" b="0" i="1" u="none" strike="noStrike" cap="none" normalizeH="0" baseline="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                  </a:t>
            </a:r>
            <a:r>
              <a:rPr kumimoji="0" lang="ru-RU" sz="1400" b="0" i="1" u="none" strike="noStrike" cap="none" normalizeH="0" baseline="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Garamond" pitchFamily="18" charset="0"/>
                <a:cs typeface="Arial" pitchFamily="34" charset="0"/>
              </a:rPr>
              <a:t>  </a:t>
            </a:r>
            <a:endParaRPr kumimoji="0" lang="ru-RU" sz="1400" b="0" i="1" u="none" strike="noStrike" cap="none" normalizeH="0" baseline="0" dirty="0" smtClean="0">
              <a:ln>
                <a:solidFill>
                  <a:schemeClr val="tx2">
                    <a:lumMod val="75000"/>
                  </a:schemeClr>
                </a:solidFill>
              </a:ln>
              <a:solidFill>
                <a:schemeClr val="tx2">
                  <a:lumMod val="60000"/>
                  <a:lumOff val="40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3429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0" i="1" u="none" strike="noStrike" cap="none" normalizeH="0" baseline="0" dirty="0" smtClean="0">
                <a:ln>
                  <a:solidFill>
                    <a:schemeClr val="tx2">
                      <a:lumMod val="75000"/>
                    </a:schemeClr>
                  </a:solidFill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 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5720" y="1357298"/>
            <a:ext cx="4572000" cy="5078313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Вот и осень!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Снова осень!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В чисто поле вышли лоси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Подбирать в жнивье колосья,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Протрубил лосёнок рослый – 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Увидал вдали волков!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Здравствуй, Осень!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- Просим! Просим!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Ветер треплет космы сосен,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надоела небу проседь –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подсинило купоросом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Стены </a:t>
            </a:r>
            <a:r>
              <a:rPr lang="ru-RU" b="1" i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мшелых</a:t>
            </a:r>
            <a:r>
              <a:rPr lang="ru-RU" b="1" i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облаков.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FFC000"/>
                  </a:solidFill>
                </a:ln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> 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Входит Осень.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Я – с поклоном: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- Заходи моя Матрёна,</a:t>
            </a:r>
          </a:p>
          <a:p>
            <a:pPr lvl="0" indent="342900" algn="just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Arial" pitchFamily="34" charset="0"/>
                <a:cs typeface="Arial" pitchFamily="34" charset="0"/>
              </a:rPr>
              <a:t>заходи и будь, как дома!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28860" y="928670"/>
            <a:ext cx="307183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были опубликованы в Зуевской газете «Заветы Ильича» в 1983г. (ныне «Нива»)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00034" y="357166"/>
            <a:ext cx="492474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600" b="1" spc="300" dirty="0" smtClean="0">
                <a:ln w="1905">
                  <a:solidFill>
                    <a:srgbClr val="FFFF00"/>
                  </a:solidFill>
                </a:ln>
                <a:solidFill>
                  <a:srgbClr val="FFFFCC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ПЕРВЫЕ  СТИХИ… </a:t>
            </a:r>
            <a:endParaRPr lang="ru-RU" sz="3600" b="1" spc="300" dirty="0">
              <a:ln w="1905">
                <a:solidFill>
                  <a:srgbClr val="FFFF00"/>
                </a:solidFill>
              </a:ln>
              <a:solidFill>
                <a:srgbClr val="FFFFCC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" name="Picture 2" descr="C:\Documents and Settings\user\Мои документы\Мои рисунки\осень 3.jpg"/>
          <p:cNvPicPr>
            <a:picLocks noChangeAspect="1" noChangeArrowheads="1"/>
          </p:cNvPicPr>
          <p:nvPr/>
        </p:nvPicPr>
        <p:blipFill>
          <a:blip r:embed="rId2">
            <a:lum bright="10000"/>
          </a:blip>
          <a:srcRect/>
          <a:stretch>
            <a:fillRect/>
          </a:stretch>
        </p:blipFill>
        <p:spPr bwMode="auto">
          <a:xfrm>
            <a:off x="5572132" y="428604"/>
            <a:ext cx="3190870" cy="2393153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http://www.herzenlib.ru/main/image/n20150406_111.jpg"/>
          <p:cNvPicPr>
            <a:picLocks noChangeAspect="1" noChangeArrowheads="1"/>
          </p:cNvPicPr>
          <p:nvPr/>
        </p:nvPicPr>
        <p:blipFill>
          <a:blip r:embed="rId2">
            <a:lum contrast="20000"/>
          </a:blip>
          <a:srcRect/>
          <a:stretch>
            <a:fillRect/>
          </a:stretch>
        </p:blipFill>
        <p:spPr bwMode="auto">
          <a:xfrm>
            <a:off x="3428992" y="1857364"/>
            <a:ext cx="5286411" cy="3521446"/>
          </a:xfrm>
          <a:prstGeom prst="round2Diag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357158" y="5500702"/>
            <a:ext cx="835824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n>
                  <a:solidFill>
                    <a:srgbClr val="66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Михаил Георгиевич Чирков, Андрей Сергеевич </a:t>
            </a:r>
            <a:r>
              <a:rPr lang="ru-RU" sz="1400" b="1" dirty="0" err="1" smtClean="0">
                <a:ln>
                  <a:solidFill>
                    <a:srgbClr val="66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Купарев</a:t>
            </a:r>
            <a:r>
              <a:rPr lang="ru-RU" sz="1400" b="1" dirty="0" smtClean="0">
                <a:ln>
                  <a:solidFill>
                    <a:srgbClr val="66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, Владимир </a:t>
            </a:r>
            <a:r>
              <a:rPr lang="ru-RU" sz="1400" b="1" dirty="0" err="1" smtClean="0">
                <a:ln>
                  <a:solidFill>
                    <a:srgbClr val="66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Арсентьевич</a:t>
            </a:r>
            <a:r>
              <a:rPr lang="ru-RU" sz="1400" b="1" dirty="0" smtClean="0">
                <a:ln>
                  <a:solidFill>
                    <a:srgbClr val="66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Ситников, Владимир Игоревич Морозов, Валерий Федорович Пономарев, Галина Александровна </a:t>
            </a:r>
            <a:r>
              <a:rPr lang="ru-RU" sz="1400" b="1" dirty="0" err="1" smtClean="0">
                <a:ln>
                  <a:solidFill>
                    <a:srgbClr val="66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Кустенко</a:t>
            </a:r>
            <a:r>
              <a:rPr lang="ru-RU" sz="1400" b="1" dirty="0" smtClean="0">
                <a:ln>
                  <a:solidFill>
                    <a:srgbClr val="66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, Елена Станиславовна Наумова. На этой встрече М.Г.Чирков, единственный из писательского десанта  Областных дней вятской книги, на встречах с читателями исполнял под гитару свои песни. </a:t>
            </a:r>
            <a:endParaRPr lang="ru-RU" sz="1400" b="1" dirty="0">
              <a:ln>
                <a:solidFill>
                  <a:srgbClr val="663300"/>
                </a:solidFill>
              </a:ln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00034" y="357166"/>
            <a:ext cx="559640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spc="300" dirty="0" smtClean="0">
                <a:ln w="1905">
                  <a:solidFill>
                    <a:srgbClr val="FFFF00"/>
                  </a:solidFill>
                </a:ln>
                <a:solidFill>
                  <a:srgbClr val="FFFFCC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С  ВЯТСКИМИ  ПИСАТЕЛЯМИ…</a:t>
            </a:r>
            <a:endParaRPr lang="ru-RU" sz="2400" b="1" spc="300" dirty="0">
              <a:ln w="1905">
                <a:solidFill>
                  <a:srgbClr val="FFFF00"/>
                </a:solidFill>
              </a:ln>
              <a:solidFill>
                <a:srgbClr val="FFFFCC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Рисунок 6" descr="http://www.herzenlib.ru/main/image/n20101119_002.jpg"/>
          <p:cNvPicPr/>
          <p:nvPr/>
        </p:nvPicPr>
        <p:blipFill>
          <a:blip r:embed="rId3">
            <a:lum bright="10000" contrast="30000"/>
          </a:blip>
          <a:srcRect/>
          <a:stretch>
            <a:fillRect/>
          </a:stretch>
        </p:blipFill>
        <p:spPr bwMode="auto">
          <a:xfrm flipH="1">
            <a:off x="571472" y="928670"/>
            <a:ext cx="2571768" cy="3786214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000628" y="3571876"/>
            <a:ext cx="4000528" cy="2923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b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На творческих встречах с юными читателями Михаил Чирков представляет свои книги, показывает детям, как «играть словами» на примере сказки-небылицы «Памятник Абракадабре», читал свои стихи «Забавный ежик», отрывки из сказки «Вдоль по Вятке на лошадке». Ребята отмечают, что произведения Михаила Георгиевича добрые и весёлые. Большой восторг вызывает у ребят исполнение песен под гитару, особенно песня «Лунатики». </a:t>
            </a:r>
          </a:p>
          <a:p>
            <a:r>
              <a:rPr lang="ru-RU" sz="1400" b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В конце встречи обычно можно приобрести книги М.Г. </a:t>
            </a:r>
            <a:r>
              <a:rPr lang="ru-RU" sz="1400" b="1" dirty="0" err="1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Чиркова</a:t>
            </a:r>
            <a:r>
              <a:rPr lang="ru-RU" sz="1400" b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с его автографами. </a:t>
            </a:r>
            <a:endParaRPr lang="ru-RU" dirty="0" smtClean="0">
              <a:ln>
                <a:solidFill>
                  <a:srgbClr val="993300"/>
                </a:solidFill>
              </a:ln>
              <a:solidFill>
                <a:schemeClr val="accent2">
                  <a:lumMod val="50000"/>
                </a:schemeClr>
              </a:solidFill>
              <a:latin typeface="Arial" charset="0"/>
              <a:cs typeface="Arial" charset="0"/>
            </a:endParaRPr>
          </a:p>
        </p:txBody>
      </p:sp>
      <p:sp>
        <p:nvSpPr>
          <p:cNvPr id="4" name="Управляющая кнопка: фильм 3">
            <a:hlinkClick r:id="rId3" action="ppaction://hlinkfile" highlightClick="1"/>
          </p:cNvPr>
          <p:cNvSpPr/>
          <p:nvPr/>
        </p:nvSpPr>
        <p:spPr>
          <a:xfrm>
            <a:off x="8501090" y="6429396"/>
            <a:ext cx="285752" cy="214314"/>
          </a:xfrm>
          <a:prstGeom prst="actionButtonMovi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 descr="http://selezeniha.ucoz.ru/chirkov.jpg"/>
          <p:cNvPicPr/>
          <p:nvPr/>
        </p:nvPicPr>
        <p:blipFill>
          <a:blip r:embed="rId4">
            <a:lum bright="10000" contrast="30000"/>
          </a:blip>
          <a:srcRect/>
          <a:stretch>
            <a:fillRect/>
          </a:stretch>
        </p:blipFill>
        <p:spPr bwMode="auto">
          <a:xfrm>
            <a:off x="357158" y="3214686"/>
            <a:ext cx="4500594" cy="3214710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714348" y="357166"/>
            <a:ext cx="592341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2800" b="1" spc="300" dirty="0" smtClean="0">
                <a:ln w="1905"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glow rad="139700">
                    <a:srgbClr val="FFFFCC">
                      <a:alpha val="4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ВСТРЕЧИ С ЧИТАТЕЛЯМИ…</a:t>
            </a:r>
            <a:endParaRPr lang="ru-RU" sz="2800" b="1" spc="300" dirty="0">
              <a:ln w="1905">
                <a:solidFill>
                  <a:srgbClr val="FFFFCC"/>
                </a:solidFill>
              </a:ln>
              <a:solidFill>
                <a:srgbClr val="FFFFCC"/>
              </a:solidFill>
              <a:effectLst>
                <a:glow rad="139700">
                  <a:srgbClr val="FFFFCC">
                    <a:alpha val="4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8" name="Picture 2" descr="C:\Users\Melchakova_MG.SCHOOL-52\Desktop\person_chirkov.jpg"/>
          <p:cNvPicPr>
            <a:picLocks noChangeAspect="1" noChangeArrowheads="1"/>
          </p:cNvPicPr>
          <p:nvPr/>
        </p:nvPicPr>
        <p:blipFill>
          <a:blip r:embed="rId5">
            <a:lum bright="10000" contrast="20000"/>
          </a:blip>
          <a:srcRect/>
          <a:stretch>
            <a:fillRect/>
          </a:stretch>
        </p:blipFill>
        <p:spPr bwMode="auto">
          <a:xfrm>
            <a:off x="5715008" y="785794"/>
            <a:ext cx="2896844" cy="2526048"/>
          </a:xfrm>
          <a:prstGeom prst="round2DiagRect">
            <a:avLst/>
          </a:prstGeom>
          <a:noFill/>
          <a:effectLst>
            <a:softEdge rad="63500"/>
          </a:effectLst>
        </p:spPr>
      </p:pic>
      <p:sp>
        <p:nvSpPr>
          <p:cNvPr id="9" name="Прямоугольник 8"/>
          <p:cNvSpPr/>
          <p:nvPr/>
        </p:nvSpPr>
        <p:spPr>
          <a:xfrm>
            <a:off x="428596" y="928670"/>
            <a:ext cx="521497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Встречи школьников с М.Г. Чирковым проходят в теплой, дружеской обстановке. Ребята сразу проникаются к писателю большим интересом, доверием и уважением. Обычно дети интересуются, когда появилась мечта стать писателем, откуда  берет автор свои сюжеты? Какой герой больше всего похож на него и когда было написано его первое произведение? </a:t>
            </a: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43438" y="5357826"/>
            <a:ext cx="414340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1400" b="1" dirty="0" smtClean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</a:t>
            </a:r>
            <a:r>
              <a:rPr lang="ru-RU" sz="1400" b="1" dirty="0" smtClean="0">
                <a:ln>
                  <a:solidFill>
                    <a:srgbClr val="9933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настоящее время </a:t>
            </a:r>
            <a:r>
              <a:rPr lang="ru-RU" sz="1400" b="1" dirty="0" smtClean="0">
                <a:ln>
                  <a:solidFill>
                    <a:srgbClr val="993300"/>
                  </a:solidFill>
                </a:ln>
                <a:solidFill>
                  <a:schemeClr val="accent2">
                    <a:lumMod val="50000"/>
                  </a:schemeClr>
                </a:solidFill>
              </a:rPr>
              <a:t>ч</a:t>
            </a:r>
            <a:r>
              <a:rPr lang="ru-RU" sz="1400" b="1" dirty="0" smtClean="0">
                <a:ln>
                  <a:solidFill>
                    <a:srgbClr val="9933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итателям М.Чирков известен, как поэт и прозаик, пишущий для детей и взрослых. Его к</a:t>
            </a:r>
            <a:r>
              <a:rPr lang="ru-RU" sz="1400" b="1" dirty="0" smtClean="0">
                <a:ln>
                  <a:solidFill>
                    <a:srgbClr val="9933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ниги написаны лёгким, доступным языком, и поэтому интересны  как  маленьким  так и большим читателям. </a:t>
            </a:r>
          </a:p>
          <a:p>
            <a:pPr lvl="0"/>
            <a:r>
              <a:rPr lang="ru-RU" sz="1400" b="1" dirty="0" smtClean="0">
                <a:ln>
                  <a:solidFill>
                    <a:srgbClr val="993300"/>
                  </a:solidFill>
                </a:ln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" name="Picture 2" descr="http://zuevskie.ru/_ph/16/8428280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1340542">
            <a:off x="7214896" y="407313"/>
            <a:ext cx="1403338" cy="1939651"/>
          </a:xfrm>
          <a:prstGeom prst="rect">
            <a:avLst/>
          </a:prstGeom>
          <a:noFill/>
        </p:spPr>
      </p:pic>
      <p:pic>
        <p:nvPicPr>
          <p:cNvPr id="5" name="Рисунок 4" descr="http://zuevskie.ru/_ph/16/681443166.jpg"/>
          <p:cNvPicPr/>
          <p:nvPr/>
        </p:nvPicPr>
        <p:blipFill>
          <a:blip r:embed="rId3" cstate="print"/>
          <a:srcRect l="53608" t="18559" r="1897" b="2012"/>
          <a:stretch>
            <a:fillRect/>
          </a:stretch>
        </p:blipFill>
        <p:spPr bwMode="auto">
          <a:xfrm rot="21300508">
            <a:off x="3073452" y="1175525"/>
            <a:ext cx="1431696" cy="18917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 descr="http://zuevskie.ru/_ph/16/139616752.jpg"/>
          <p:cNvPicPr/>
          <p:nvPr/>
        </p:nvPicPr>
        <p:blipFill>
          <a:blip r:embed="rId4">
            <a:lum bright="20000" contrast="20000"/>
          </a:blip>
          <a:srcRect l="50000" t="2261" b="2261"/>
          <a:stretch>
            <a:fillRect/>
          </a:stretch>
        </p:blipFill>
        <p:spPr bwMode="auto">
          <a:xfrm rot="437323">
            <a:off x="4754494" y="1795077"/>
            <a:ext cx="1387544" cy="1839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://zuevskie.ru/_ph/16/681443166.jpg"/>
          <p:cNvPicPr/>
          <p:nvPr/>
        </p:nvPicPr>
        <p:blipFill>
          <a:blip r:embed="rId5" cstate="print">
            <a:lum bright="10000" contrast="20000"/>
          </a:blip>
          <a:srcRect t="11940" r="50160" b="2012"/>
          <a:stretch>
            <a:fillRect/>
          </a:stretch>
        </p:blipFill>
        <p:spPr bwMode="auto">
          <a:xfrm rot="630210">
            <a:off x="2172820" y="2410682"/>
            <a:ext cx="1555179" cy="2036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571472" y="428604"/>
            <a:ext cx="485421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 w="1905">
                  <a:solidFill>
                    <a:srgbClr val="FFFF00"/>
                  </a:solidFill>
                </a:ln>
                <a:solidFill>
                  <a:srgbClr val="FFFFCC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ЛИТЕРАТУРНОЕ  ТВОРЧЕСТВО</a:t>
            </a:r>
            <a:endParaRPr lang="ru-RU" sz="2400" b="1" dirty="0">
              <a:ln w="1905">
                <a:solidFill>
                  <a:srgbClr val="FFFF00"/>
                </a:solidFill>
              </a:ln>
              <a:solidFill>
                <a:srgbClr val="FFFFCC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Monotype Corsiva" pitchFamily="66" charset="0"/>
            </a:endParaRPr>
          </a:p>
        </p:txBody>
      </p:sp>
      <p:pic>
        <p:nvPicPr>
          <p:cNvPr id="9" name="Picture 2" descr="C:\Раб.матер.мои\Краеведение\литераторы Вятки\Чирков М\IMG_0001.jpg"/>
          <p:cNvPicPr>
            <a:picLocks noChangeAspect="1" noChangeArrowheads="1"/>
          </p:cNvPicPr>
          <p:nvPr/>
        </p:nvPicPr>
        <p:blipFill>
          <a:blip r:embed="rId6" cstate="print">
            <a:lum bright="-10000" contrast="20000"/>
          </a:blip>
          <a:srcRect r="5493" b="50792"/>
          <a:stretch>
            <a:fillRect/>
          </a:stretch>
        </p:blipFill>
        <p:spPr bwMode="auto">
          <a:xfrm rot="3755191">
            <a:off x="552778" y="4705742"/>
            <a:ext cx="1940860" cy="1429074"/>
          </a:xfrm>
          <a:prstGeom prst="rect">
            <a:avLst/>
          </a:prstGeom>
          <a:noFill/>
        </p:spPr>
      </p:pic>
      <p:pic>
        <p:nvPicPr>
          <p:cNvPr id="10" name="Picture 2" descr="C:\Users\Melchakova_MG.SCHOOL-52\Desktop\2015 сканир.док\2016_04_15\IMG.jpg"/>
          <p:cNvPicPr>
            <a:picLocks noChangeAspect="1" noChangeArrowheads="1"/>
          </p:cNvPicPr>
          <p:nvPr/>
        </p:nvPicPr>
        <p:blipFill>
          <a:blip r:embed="rId7" cstate="print">
            <a:lum bright="-10000" contrast="30000"/>
          </a:blip>
          <a:srcRect t="45445" r="3603" b="7773"/>
          <a:stretch>
            <a:fillRect/>
          </a:stretch>
        </p:blipFill>
        <p:spPr bwMode="auto">
          <a:xfrm rot="3659573">
            <a:off x="5649054" y="1328198"/>
            <a:ext cx="1807685" cy="1240568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pic>
        <p:nvPicPr>
          <p:cNvPr id="11" name="Рисунок 10" descr="http://zuevskie.ru/_ph/16/513738258.png"/>
          <p:cNvPicPr/>
          <p:nvPr/>
        </p:nvPicPr>
        <p:blipFill>
          <a:blip r:embed="rId8" cstate="print">
            <a:lum bright="-10000" contrast="30000"/>
          </a:blip>
          <a:srcRect r="2941"/>
          <a:stretch>
            <a:fillRect/>
          </a:stretch>
        </p:blipFill>
        <p:spPr bwMode="auto">
          <a:xfrm rot="20990056">
            <a:off x="2826481" y="4400468"/>
            <a:ext cx="1490774" cy="22097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5" descr="http://izbrannie-guild.ru/vkp/images/n20120428_016_0001.jpg"/>
          <p:cNvPicPr>
            <a:picLocks noChangeAspect="1" noChangeArrowheads="1"/>
          </p:cNvPicPr>
          <p:nvPr/>
        </p:nvPicPr>
        <p:blipFill>
          <a:blip r:embed="rId9">
            <a:lum contrast="40000"/>
          </a:blip>
          <a:srcRect/>
          <a:stretch>
            <a:fillRect/>
          </a:stretch>
        </p:blipFill>
        <p:spPr bwMode="auto">
          <a:xfrm rot="20831376">
            <a:off x="442185" y="1933112"/>
            <a:ext cx="1578301" cy="2232897"/>
          </a:xfrm>
          <a:prstGeom prst="rect">
            <a:avLst/>
          </a:prstGeom>
          <a:noFill/>
        </p:spPr>
      </p:pic>
      <p:pic>
        <p:nvPicPr>
          <p:cNvPr id="13" name="Picture 2" descr="C:\Users\Melchakova_MG.SCHOOL-52\Desktop\2015 сканир.док\2016_04_18\IMG.jpg"/>
          <p:cNvPicPr>
            <a:picLocks noChangeAspect="1" noChangeArrowheads="1"/>
          </p:cNvPicPr>
          <p:nvPr/>
        </p:nvPicPr>
        <p:blipFill>
          <a:blip r:embed="rId10" cstate="print"/>
          <a:srcRect l="4585" r="16660" b="21140"/>
          <a:stretch>
            <a:fillRect/>
          </a:stretch>
        </p:blipFill>
        <p:spPr bwMode="auto">
          <a:xfrm rot="19781156">
            <a:off x="4557187" y="3544109"/>
            <a:ext cx="1272720" cy="1842562"/>
          </a:xfrm>
          <a:prstGeom prst="rect">
            <a:avLst/>
          </a:prstGeom>
          <a:noFill/>
        </p:spPr>
      </p:pic>
      <p:pic>
        <p:nvPicPr>
          <p:cNvPr id="14" name="Picture 2" descr="C:\Users\Melchakova_MG.SCHOOL-52\Desktop\2015 сканир.док\2016_04_15\IMG.jpg"/>
          <p:cNvPicPr>
            <a:picLocks noChangeAspect="1" noChangeArrowheads="1"/>
          </p:cNvPicPr>
          <p:nvPr/>
        </p:nvPicPr>
        <p:blipFill>
          <a:blip r:embed="rId11" cstate="print">
            <a:lum bright="-10000" contrast="20000"/>
          </a:blip>
          <a:srcRect r="3603" b="55891"/>
          <a:stretch>
            <a:fillRect/>
          </a:stretch>
        </p:blipFill>
        <p:spPr bwMode="auto">
          <a:xfrm rot="7494966">
            <a:off x="6472729" y="3177416"/>
            <a:ext cx="2229636" cy="1442706"/>
          </a:xfrm>
          <a:prstGeom prst="rect">
            <a:avLst/>
          </a:prstGeom>
          <a:noFill/>
        </p:spPr>
      </p:pic>
      <p:sp>
        <p:nvSpPr>
          <p:cNvPr id="15" name="Прямоугольник с двумя скругленными противолежащими углами 14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57158" y="1500174"/>
            <a:ext cx="8429684" cy="5138995"/>
          </a:xfrm>
          <a:prstGeom prst="round2DiagRect">
            <a:avLst/>
          </a:prstGeom>
          <a:solidFill>
            <a:srgbClr val="FFFFCC"/>
          </a:solidFill>
          <a:ln w="9525">
            <a:noFill/>
            <a:miter lim="800000"/>
            <a:headEnd/>
            <a:tailEnd/>
          </a:ln>
          <a:effectLst>
            <a:softEdge rad="127000"/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ts val="15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000" b="1" i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000" b="1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Слово к Юному Читателю</a:t>
            </a:r>
          </a:p>
          <a:p>
            <a:pPr marL="0" marR="0" lvl="0" indent="0" algn="ctr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i="1" dirty="0" smtClean="0">
              <a:ln>
                <a:solidFill>
                  <a:srgbClr val="FFFFCC"/>
                </a:solidFill>
              </a:ln>
              <a:solidFill>
                <a:srgbClr val="FFFFCC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i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b="1" i="1" dirty="0" smtClean="0">
                <a:ln>
                  <a:solidFill>
                    <a:srgbClr val="66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«Мой друг, ты уже научился читать. У тебя есть младшая сестренка или братик. Ты давно заметил, что всем малышам очень нравится, когда им читают вслух. И, как нарочно, такое желание у них возникает, когда мама и папа очень заняты. В таких случаях они начинают надоедать тебе: «Почитай да почитай!».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i="1" dirty="0" smtClean="0">
                <a:ln>
                  <a:solidFill>
                    <a:srgbClr val="66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Но ты не сердись на них. Совсем недавно ты был таким же точно «приставалой». Их желание естественно, потому что маленькие дети любят находиться в центре внимания, они привыкли, что бы за ними ухаживали, любили, баловали.</a:t>
            </a:r>
          </a:p>
          <a:p>
            <a:pPr marL="0" marR="0" lvl="0" indent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b="1" i="1" dirty="0" smtClean="0">
                <a:ln>
                  <a:solidFill>
                    <a:srgbClr val="66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Не поленись, почитай им эту книжку, а потом и другие, которые ты будешь читать самостоятельно, без папы и мамы. И ты вдруг увидишь маленькое чудо: твои младшие брат или сестра перестанут тебе вредничать, начнут слушаться тебя, начнут уважать, как взрослого, умеющего делать то, чего они сами пока делать не умеют.</a:t>
            </a:r>
          </a:p>
          <a:p>
            <a:pPr marL="0" marR="0" lvl="0" indent="0" algn="l" defTabSz="914400" rtl="0" eaLnBrk="0" fontAlgn="base" latinLnBrk="0" hangingPunct="0">
              <a:lnSpc>
                <a:spcPts val="16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400" b="1" i="1" dirty="0" smtClean="0">
                <a:ln>
                  <a:solidFill>
                    <a:srgbClr val="66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  <a:endParaRPr lang="ru-RU" sz="1400" b="1" dirty="0" smtClean="0"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Melchakova_MG.SCHOOL-52\Desktop\2015 сканир.док\2016_04_15\IMG.jpg"/>
          <p:cNvPicPr>
            <a:picLocks noChangeAspect="1" noChangeArrowheads="1"/>
          </p:cNvPicPr>
          <p:nvPr/>
        </p:nvPicPr>
        <p:blipFill>
          <a:blip r:embed="rId3" cstate="print">
            <a:lum bright="-10000" contrast="30000"/>
          </a:blip>
          <a:srcRect l="3856" r="7459" b="55891"/>
          <a:stretch>
            <a:fillRect/>
          </a:stretch>
        </p:blipFill>
        <p:spPr bwMode="auto">
          <a:xfrm rot="5400000">
            <a:off x="7154000" y="632686"/>
            <a:ext cx="1857388" cy="1306349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000232" y="357166"/>
            <a:ext cx="478355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spc="300" dirty="0" smtClean="0">
                <a:ln>
                  <a:solidFill>
                    <a:srgbClr val="FFFF00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УЛИЦЕ СКАЗОК… </a:t>
            </a:r>
            <a:endParaRPr lang="ru-RU" sz="2800" b="1" spc="300" dirty="0">
              <a:ln>
                <a:solidFill>
                  <a:srgbClr val="FFFF00"/>
                </a:solidFill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9" name="Рисунок 4" descr="http://intreidbus.ru/writers/images/person_4irkov.jpg"/>
          <p:cNvPicPr>
            <a:picLocks noChangeAspect="1" noChangeArrowheads="1"/>
          </p:cNvPicPr>
          <p:nvPr/>
        </p:nvPicPr>
        <p:blipFill>
          <a:blip r:embed="rId4">
            <a:lum contrast="10000"/>
          </a:blip>
          <a:srcRect b="11437"/>
          <a:stretch>
            <a:fillRect/>
          </a:stretch>
        </p:blipFill>
        <p:spPr bwMode="auto">
          <a:xfrm>
            <a:off x="500034" y="357166"/>
            <a:ext cx="1333510" cy="1714512"/>
          </a:xfrm>
          <a:prstGeom prst="round2Diag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029" name="Picture 5" descr="http://izbrannie-guild.ru/vkp/images/n20120428_016_0001.jpg"/>
          <p:cNvPicPr>
            <a:picLocks noChangeAspect="1" noChangeArrowheads="1"/>
          </p:cNvPicPr>
          <p:nvPr/>
        </p:nvPicPr>
        <p:blipFill>
          <a:blip r:embed="rId2">
            <a:lum bright="10000" contrast="40000"/>
          </a:blip>
          <a:srcRect/>
          <a:stretch>
            <a:fillRect/>
          </a:stretch>
        </p:blipFill>
        <p:spPr bwMode="auto">
          <a:xfrm>
            <a:off x="642910" y="1071546"/>
            <a:ext cx="2171291" cy="3071834"/>
          </a:xfrm>
          <a:prstGeom prst="rect">
            <a:avLst/>
          </a:prstGeom>
          <a:noFill/>
        </p:spPr>
      </p:pic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357158" y="4429132"/>
            <a:ext cx="2571768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i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1600" b="1" dirty="0" smtClean="0">
                <a:ln>
                  <a:solidFill>
                    <a:srgbClr val="FFFFCC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Маленькая девочка Света верит в чудеса, она живет одновременно в нашей реальной жизни и в удивительном мире сказок, и поэтому с ней постоянно случаются забавные истории.</a:t>
            </a:r>
            <a:endParaRPr lang="ru-RU" sz="1600" b="1" dirty="0">
              <a:ln>
                <a:solidFill>
                  <a:srgbClr val="FFFFCC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6625" name="Picture 1" descr="C:\Users\Melchakova_MG.SCHOOL-52\Desktop\2015 сканир.док\2016_04_21\IMG_0001.jpg"/>
          <p:cNvPicPr>
            <a:picLocks noChangeAspect="1" noChangeArrowheads="1"/>
          </p:cNvPicPr>
          <p:nvPr/>
        </p:nvPicPr>
        <p:blipFill>
          <a:blip r:embed="rId3" cstate="print">
            <a:lum bright="-20000" contrast="30000"/>
          </a:blip>
          <a:srcRect l="20498" t="8925" r="32248" b="61912"/>
          <a:stretch>
            <a:fillRect/>
          </a:stretch>
        </p:blipFill>
        <p:spPr bwMode="auto">
          <a:xfrm rot="5400000">
            <a:off x="2886486" y="2471308"/>
            <a:ext cx="3357587" cy="2844079"/>
          </a:xfrm>
          <a:prstGeom prst="round2DiagRect">
            <a:avLst/>
          </a:prstGeom>
          <a:noFill/>
          <a:effectLst>
            <a:softEdge rad="63500"/>
          </a:effectLst>
        </p:spPr>
      </p:pic>
      <p:sp>
        <p:nvSpPr>
          <p:cNvPr id="12" name="Прямоугольник 11"/>
          <p:cNvSpPr/>
          <p:nvPr/>
        </p:nvSpPr>
        <p:spPr>
          <a:xfrm>
            <a:off x="714348" y="357166"/>
            <a:ext cx="41295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n>
                  <a:solidFill>
                    <a:srgbClr val="FFFF00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НА УЛИЦЕ СКАЗОК… </a:t>
            </a:r>
            <a:endParaRPr lang="ru-RU" sz="2800" b="1" dirty="0">
              <a:ln>
                <a:solidFill>
                  <a:srgbClr val="FFFF00"/>
                </a:solidFill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6072198" y="2357430"/>
            <a:ext cx="2571768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Так написала юная читательница Алина Петухова из поселка Стрижи о книжке </a:t>
            </a:r>
            <a:r>
              <a:rPr lang="ru-RU" sz="1200" b="1" dirty="0" err="1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М.Г.Чиркова</a:t>
            </a:r>
            <a:r>
              <a:rPr lang="ru-RU" sz="1200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0" algn="ctr" eaLnBrk="0" fontAlgn="base" hangingPunct="0">
              <a:lnSpc>
                <a:spcPts val="12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ln>
                  <a:solidFill>
                    <a:schemeClr val="tx2">
                      <a:lumMod val="60000"/>
                      <a:lumOff val="40000"/>
                    </a:schemeClr>
                  </a:solidFill>
                </a:ln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"На улице сказок».</a:t>
            </a:r>
            <a:endParaRPr lang="ru-RU" sz="1200" dirty="0">
              <a:ln>
                <a:solidFill>
                  <a:schemeClr val="tx2">
                    <a:lumMod val="60000"/>
                    <a:lumOff val="40000"/>
                  </a:schemeClr>
                </a:solidFill>
              </a:ln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5715008" y="357166"/>
            <a:ext cx="30003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eaLnBrk="0" fontAlgn="base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Веселая девочка Света</a:t>
            </a:r>
          </a:p>
          <a:p>
            <a:pPr lvl="0" algn="ctr" eaLnBrk="0" fontAlgn="base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На улице Сказок жила.</a:t>
            </a:r>
          </a:p>
          <a:p>
            <a:pPr lvl="0" algn="ctr" eaLnBrk="0" fontAlgn="base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Играла, и в садик ходила,</a:t>
            </a:r>
          </a:p>
          <a:p>
            <a:pPr lvl="0" algn="ctr" eaLnBrk="0" fontAlgn="base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И дочкой любимой была.</a:t>
            </a:r>
          </a:p>
          <a:p>
            <a:pPr lvl="0" algn="ctr" eaLnBrk="0" fontAlgn="base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Про юную девочку эту </a:t>
            </a:r>
          </a:p>
          <a:p>
            <a:pPr lvl="0" algn="ctr" eaLnBrk="0" fontAlgn="base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Поведал писатель Чирков.</a:t>
            </a:r>
          </a:p>
          <a:p>
            <a:pPr lvl="0" algn="ctr" eaLnBrk="0" fontAlgn="base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Советую я вам, ребята</a:t>
            </a:r>
          </a:p>
          <a:p>
            <a:pPr lvl="0" algn="ctr" eaLnBrk="0" fontAlgn="base" hangingPunct="0">
              <a:lnSpc>
                <a:spcPts val="1800"/>
              </a:lnSpc>
              <a:spcBef>
                <a:spcPct val="0"/>
              </a:spcBef>
              <a:spcAft>
                <a:spcPct val="0"/>
              </a:spcAft>
            </a:pPr>
            <a:r>
              <a:rPr lang="ru-RU" sz="1600" b="1" i="1" dirty="0" smtClean="0">
                <a:ln>
                  <a:solidFill>
                    <a:srgbClr val="C00000"/>
                  </a:solidFill>
                </a:ln>
                <a:solidFill>
                  <a:srgbClr val="993300"/>
                </a:solidFill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Знать книги своих земляков.</a:t>
            </a:r>
          </a:p>
        </p:txBody>
      </p:sp>
      <p:pic>
        <p:nvPicPr>
          <p:cNvPr id="15" name="Picture 2" descr="C:\Users\Melchakova_MG.SCHOOL-52\Desktop\2015 сканир.док\2016_04_15\IMG.jpg"/>
          <p:cNvPicPr>
            <a:picLocks noChangeAspect="1" noChangeArrowheads="1"/>
          </p:cNvPicPr>
          <p:nvPr/>
        </p:nvPicPr>
        <p:blipFill>
          <a:blip r:embed="rId4" cstate="print">
            <a:lum bright="-10000" contrast="30000"/>
          </a:blip>
          <a:srcRect l="3856" r="7459" b="55891"/>
          <a:stretch>
            <a:fillRect/>
          </a:stretch>
        </p:blipFill>
        <p:spPr bwMode="auto">
          <a:xfrm rot="5400000">
            <a:off x="5984318" y="3802632"/>
            <a:ext cx="3000397" cy="2110257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Melchakova_MG.SCHOOL-52\Desktop\2015 сканир.док\2016_04_22\IMG_0006.jpg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 l="23691" t="3742" r="9765" b="49313"/>
          <a:stretch>
            <a:fillRect/>
          </a:stretch>
        </p:blipFill>
        <p:spPr bwMode="auto">
          <a:xfrm>
            <a:off x="428596" y="285728"/>
            <a:ext cx="3222364" cy="3214710"/>
          </a:xfrm>
          <a:prstGeom prst="round2DiagRect">
            <a:avLst/>
          </a:prstGeom>
          <a:noFill/>
          <a:effectLst>
            <a:softEdge rad="63500"/>
          </a:effectLst>
        </p:spPr>
      </p:pic>
      <p:pic>
        <p:nvPicPr>
          <p:cNvPr id="3" name="Picture 2" descr="C:\Users\Melchakova_MG.SCHOOL-52\Desktop\2015 сканир.док\2016_04_22\IMG_0006.jpg"/>
          <p:cNvPicPr>
            <a:picLocks noChangeAspect="1" noChangeArrowheads="1"/>
          </p:cNvPicPr>
          <p:nvPr/>
        </p:nvPicPr>
        <p:blipFill>
          <a:blip r:embed="rId3" cstate="print">
            <a:lum bright="-20000" contrast="40000"/>
          </a:blip>
          <a:srcRect l="4062" t="54256" r="11313" b="8427"/>
          <a:stretch>
            <a:fillRect/>
          </a:stretch>
        </p:blipFill>
        <p:spPr bwMode="auto">
          <a:xfrm>
            <a:off x="2643175" y="2571744"/>
            <a:ext cx="6170456" cy="4071966"/>
          </a:xfrm>
          <a:prstGeom prst="round2DiagRect">
            <a:avLst/>
          </a:prstGeom>
          <a:noFill/>
          <a:effectLst>
            <a:softEdge rad="635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099" name="Picture 3" descr="C:\Users\Melchakova_MG.SCHOOL-52\Desktop\2015 сканир.док\2016_04_22\IMG_0007.jpg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 l="18733" t="3742" b="66852"/>
          <a:stretch>
            <a:fillRect/>
          </a:stretch>
        </p:blipFill>
        <p:spPr bwMode="auto">
          <a:xfrm>
            <a:off x="4071934" y="714356"/>
            <a:ext cx="3772850" cy="1930495"/>
          </a:xfrm>
          <a:prstGeom prst="round2DiagRect">
            <a:avLst/>
          </a:prstGeom>
          <a:noFill/>
          <a:effectLst>
            <a:softEdge rad="63500"/>
          </a:effectLst>
        </p:spPr>
      </p:pic>
      <p:pic>
        <p:nvPicPr>
          <p:cNvPr id="4100" name="Picture 4" descr="C:\Users\Melchakova_MG.SCHOOL-52\Desktop\2015 сканир.док\2016_04_22\IMG_0009.jpg"/>
          <p:cNvPicPr>
            <a:picLocks noChangeAspect="1" noChangeArrowheads="1"/>
          </p:cNvPicPr>
          <p:nvPr/>
        </p:nvPicPr>
        <p:blipFill>
          <a:blip r:embed="rId5" cstate="print">
            <a:lum bright="-10000" contrast="20000"/>
          </a:blip>
          <a:srcRect l="3772" t="8041" r="13062" b="9088"/>
          <a:stretch>
            <a:fillRect/>
          </a:stretch>
        </p:blipFill>
        <p:spPr bwMode="auto">
          <a:xfrm rot="10800000">
            <a:off x="428596" y="3500438"/>
            <a:ext cx="2133923" cy="3006891"/>
          </a:xfrm>
          <a:prstGeom prst="round2DiagRect">
            <a:avLst/>
          </a:prstGeom>
          <a:noFill/>
          <a:effectLst>
            <a:softEdge rad="63500"/>
          </a:effectLst>
        </p:spPr>
      </p:pic>
      <p:sp>
        <p:nvSpPr>
          <p:cNvPr id="7" name="TextBox 6"/>
          <p:cNvSpPr txBox="1"/>
          <p:nvPr/>
        </p:nvSpPr>
        <p:spPr>
          <a:xfrm>
            <a:off x="4143372" y="285728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905">
                  <a:solidFill>
                    <a:schemeClr val="accent6">
                      <a:lumMod val="75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ПРОСТЫЕ ЧУДЕСА</a:t>
            </a:r>
            <a:endParaRPr lang="ru-RU" sz="2800" b="1" dirty="0">
              <a:ln w="1905">
                <a:solidFill>
                  <a:schemeClr val="accent6">
                    <a:lumMod val="75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3074" name="Picture 2" descr="C:\Users\Melchakova_MG.SCHOOL-52\Desktop\2015 сканир.док\2016_04_22\IMG_0004.jpg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 l="13054" t="3763" r="5670" b="5346"/>
          <a:stretch>
            <a:fillRect/>
          </a:stretch>
        </p:blipFill>
        <p:spPr bwMode="auto">
          <a:xfrm rot="10800000">
            <a:off x="4714876" y="84701"/>
            <a:ext cx="4214842" cy="6665333"/>
          </a:xfrm>
          <a:prstGeom prst="rect">
            <a:avLst/>
          </a:prstGeom>
          <a:noFill/>
        </p:spPr>
      </p:pic>
      <p:pic>
        <p:nvPicPr>
          <p:cNvPr id="3075" name="Picture 3" descr="C:\Users\Melchakova_MG.SCHOOL-52\Desktop\2015 сканир.док\2016_04_22\IMG_0005.jpg"/>
          <p:cNvPicPr>
            <a:picLocks noChangeAspect="1" noChangeArrowheads="1"/>
          </p:cNvPicPr>
          <p:nvPr/>
        </p:nvPicPr>
        <p:blipFill>
          <a:blip r:embed="rId3" cstate="print">
            <a:lum bright="-10000" contrast="30000"/>
          </a:blip>
          <a:srcRect l="11172" t="5078" r="9442" b="5368"/>
          <a:stretch>
            <a:fillRect/>
          </a:stretch>
        </p:blipFill>
        <p:spPr bwMode="auto">
          <a:xfrm>
            <a:off x="214282" y="142852"/>
            <a:ext cx="4140000" cy="660428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15875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prstDash val="solid"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122" name="Picture 2" descr="C:\Users\Melchakova_MG.SCHOOL-52\Desktop\2015 сканир.док\2016_04_22\IMG_0012.jpg"/>
          <p:cNvPicPr>
            <a:picLocks noChangeAspect="1" noChangeArrowheads="1"/>
          </p:cNvPicPr>
          <p:nvPr/>
        </p:nvPicPr>
        <p:blipFill>
          <a:blip r:embed="rId2" cstate="print">
            <a:lum contrast="10000"/>
          </a:blip>
          <a:srcRect l="5502" t="9088" r="7552" b="8041"/>
          <a:stretch>
            <a:fillRect/>
          </a:stretch>
        </p:blipFill>
        <p:spPr bwMode="auto">
          <a:xfrm>
            <a:off x="6000760" y="2761210"/>
            <a:ext cx="2857520" cy="3851440"/>
          </a:xfrm>
          <a:prstGeom prst="round2DiagRect">
            <a:avLst/>
          </a:prstGeom>
          <a:noFill/>
          <a:effectLst>
            <a:softEdge rad="127000"/>
          </a:effectLst>
        </p:spPr>
      </p:pic>
      <p:pic>
        <p:nvPicPr>
          <p:cNvPr id="5123" name="Picture 3" descr="C:\Users\Melchakova_MG.SCHOOL-52\Desktop\2015 сканир.док\2016_04_22\IMG_0011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24403" t="7752" b="8041"/>
          <a:stretch>
            <a:fillRect/>
          </a:stretch>
        </p:blipFill>
        <p:spPr bwMode="auto">
          <a:xfrm>
            <a:off x="3071802" y="1643050"/>
            <a:ext cx="2857520" cy="4105194"/>
          </a:xfrm>
          <a:prstGeom prst="round2DiagRect">
            <a:avLst/>
          </a:prstGeom>
          <a:noFill/>
          <a:effectLst>
            <a:softEdge rad="127000"/>
          </a:effectLst>
        </p:spPr>
      </p:pic>
      <p:pic>
        <p:nvPicPr>
          <p:cNvPr id="5124" name="Picture 4" descr="C:\Users\Melchakova_MG.SCHOOL-52\Desktop\2015 сканир.док\2016_04_22\IMG_0010.jpg"/>
          <p:cNvPicPr>
            <a:picLocks noChangeAspect="1" noChangeArrowheads="1"/>
          </p:cNvPicPr>
          <p:nvPr/>
        </p:nvPicPr>
        <p:blipFill>
          <a:blip r:embed="rId4" cstate="print"/>
          <a:srcRect l="20623" t="10425" b="6704"/>
          <a:stretch>
            <a:fillRect/>
          </a:stretch>
        </p:blipFill>
        <p:spPr bwMode="auto">
          <a:xfrm rot="10800000">
            <a:off x="285719" y="357166"/>
            <a:ext cx="2758137" cy="4071966"/>
          </a:xfrm>
          <a:prstGeom prst="round2DiagRect">
            <a:avLst/>
          </a:prstGeom>
          <a:noFill/>
          <a:effectLst>
            <a:softEdge rad="127000"/>
          </a:effectLst>
        </p:spPr>
      </p:pic>
      <p:sp>
        <p:nvSpPr>
          <p:cNvPr id="11" name="TextBox 10"/>
          <p:cNvSpPr txBox="1"/>
          <p:nvPr/>
        </p:nvSpPr>
        <p:spPr>
          <a:xfrm>
            <a:off x="3000364" y="285728"/>
            <a:ext cx="4143404" cy="9541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2800" b="1" dirty="0" smtClean="0">
                <a:ln w="11430">
                  <a:solidFill>
                    <a:srgbClr val="FFFFCC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Художник </a:t>
            </a:r>
          </a:p>
          <a:p>
            <a:pPr algn="ctr"/>
            <a:r>
              <a:rPr lang="ru-RU" sz="2800" b="1" dirty="0" smtClean="0">
                <a:ln w="11430">
                  <a:solidFill>
                    <a:srgbClr val="FFFFCC"/>
                  </a:solidFill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Татьяна Дедова</a:t>
            </a:r>
            <a:endParaRPr lang="ru-RU" sz="2800" b="1" dirty="0">
              <a:ln w="11430">
                <a:solidFill>
                  <a:srgbClr val="FFFFCC"/>
                </a:solidFill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zuevskie.ru/_ph/16/139616752.jpg"/>
          <p:cNvPicPr/>
          <p:nvPr/>
        </p:nvPicPr>
        <p:blipFill>
          <a:blip r:embed="rId2">
            <a:lum bright="20000" contrast="20000"/>
          </a:blip>
          <a:srcRect l="50000" t="2261" b="2261"/>
          <a:stretch>
            <a:fillRect/>
          </a:stretch>
        </p:blipFill>
        <p:spPr bwMode="auto">
          <a:xfrm>
            <a:off x="357158" y="500042"/>
            <a:ext cx="2428892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786050" y="714356"/>
            <a:ext cx="3643338" cy="5422106"/>
          </a:xfrm>
          <a:prstGeom prst="round2Diag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Зайчик прыгает пушистый,</a:t>
            </a: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Ёжик фыркает ершистый –</a:t>
            </a: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Зайчик с ёжиком играет,</a:t>
            </a: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Ёж его не обижает.</a:t>
            </a: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Знает ёж: нельзя без толку</a:t>
            </a: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Распускать свои иголки…</a:t>
            </a:r>
          </a:p>
          <a:p>
            <a:endParaRPr lang="ru-RU" b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…Прячут милые зверьки</a:t>
            </a: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клыки и коготки –</a:t>
            </a: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Их учили мамы с папами</a:t>
            </a: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махать напрасно лапами.</a:t>
            </a:r>
          </a:p>
          <a:p>
            <a:endParaRPr lang="ru-RU" b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Вам не встретятся зазнайки,</a:t>
            </a: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Нет задир и </a:t>
            </a:r>
            <a:r>
              <a:rPr lang="ru-RU" b="1" dirty="0" err="1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обижаек</a:t>
            </a:r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Среди ёжиков и заек.</a:t>
            </a:r>
          </a:p>
          <a:p>
            <a:endParaRPr lang="ru-RU" b="1" dirty="0" smtClean="0">
              <a:ln>
                <a:solidFill>
                  <a:schemeClr val="accent2">
                    <a:lumMod val="50000"/>
                  </a:schemeClr>
                </a:solidFill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Все они на радость мамам</a:t>
            </a:r>
          </a:p>
          <a:p>
            <a:r>
              <a:rPr lang="ru-RU" b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 хотят быть драчунами</a:t>
            </a:r>
            <a:r>
              <a:rPr lang="ru-RU" b="1" dirty="0" smtClean="0"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24577" name="Picture 1" descr="C:\Users\Melchakova_MG.SCHOOL-52\Desktop\2015 сканир.док\2016_04_21\IMG.jpg"/>
          <p:cNvPicPr>
            <a:picLocks noChangeAspect="1" noChangeArrowheads="1"/>
          </p:cNvPicPr>
          <p:nvPr/>
        </p:nvPicPr>
        <p:blipFill>
          <a:blip r:embed="rId3" cstate="print"/>
          <a:srcRect l="1597" t="2607" r="5786" b="50612"/>
          <a:stretch>
            <a:fillRect/>
          </a:stretch>
        </p:blipFill>
        <p:spPr bwMode="auto">
          <a:xfrm rot="5400000">
            <a:off x="5878294" y="3622904"/>
            <a:ext cx="3357586" cy="2398274"/>
          </a:xfrm>
          <a:prstGeom prst="round2Diag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Раб.матер.мои\Краеведение\литераторы Вятки\Чирков М\IMG_0001.jpg"/>
          <p:cNvPicPr>
            <a:picLocks noChangeAspect="1" noChangeArrowheads="1"/>
          </p:cNvPicPr>
          <p:nvPr/>
        </p:nvPicPr>
        <p:blipFill>
          <a:blip r:embed="rId2" cstate="print">
            <a:lum contrast="20000"/>
          </a:blip>
          <a:srcRect r="5493" b="50792"/>
          <a:stretch>
            <a:fillRect/>
          </a:stretch>
        </p:blipFill>
        <p:spPr bwMode="auto">
          <a:xfrm rot="5400000">
            <a:off x="782746" y="942726"/>
            <a:ext cx="3357583" cy="2472221"/>
          </a:xfrm>
          <a:prstGeom prst="rect">
            <a:avLst/>
          </a:prstGeom>
          <a:noFill/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" name="Picture 2" descr="C:\Users\Melchakova_MG.SCHOOL-52\Desktop\2015 сканир.док\2016_04_22\IMG.jpg"/>
          <p:cNvPicPr>
            <a:picLocks noChangeAspect="1" noChangeArrowheads="1"/>
          </p:cNvPicPr>
          <p:nvPr/>
        </p:nvPicPr>
        <p:blipFill>
          <a:blip r:embed="rId3" cstate="print">
            <a:lum bright="-10000" contrast="20000"/>
          </a:blip>
          <a:srcRect r="5493" b="50792"/>
          <a:stretch>
            <a:fillRect/>
          </a:stretch>
        </p:blipFill>
        <p:spPr bwMode="auto">
          <a:xfrm rot="5400000">
            <a:off x="4088366" y="1698056"/>
            <a:ext cx="5293691" cy="3897795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4500562" y="357166"/>
            <a:ext cx="435771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 w="1905">
                  <a:solidFill>
                    <a:schemeClr val="accent6">
                      <a:lumMod val="60000"/>
                      <a:lumOff val="4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ПУЗЫРИ И ПУЗЫРЯТА</a:t>
            </a:r>
            <a:endParaRPr lang="ru-RU" sz="2800" b="1" dirty="0">
              <a:ln w="1905">
                <a:solidFill>
                  <a:schemeClr val="accent6">
                    <a:lumMod val="60000"/>
                    <a:lumOff val="4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1472" y="3929066"/>
            <a:ext cx="3929090" cy="2553891"/>
          </a:xfrm>
          <a:prstGeom prst="round2DiagRect">
            <a:avLst/>
          </a:prstGeom>
          <a:solidFill>
            <a:srgbClr val="FDEFE3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b="1" dirty="0" smtClean="0">
                <a:ln w="1905">
                  <a:solidFill>
                    <a:schemeClr val="accent6">
                      <a:lumMod val="50000"/>
                    </a:schemeClr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Обычно дождь изображается плачущим и печальным. Здесь он – жизнерадостный художник, немного хвастливый, но талантливый, рисует, танцует, веселится так, что даже пузыри им гордятся. Глядя на него и дети не могут усидеть на месте.</a:t>
            </a:r>
            <a:endParaRPr lang="ru-RU" b="1" dirty="0">
              <a:ln w="1905">
                <a:solidFill>
                  <a:schemeClr val="accent6">
                    <a:lumMod val="50000"/>
                  </a:schemeClr>
                </a:solidFill>
              </a:ln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Melchakova_MG.SCHOOL-52\Desktop\2015 сканир.док\2016_04_22\IMG_0002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t="49432" r="4868" b="2145"/>
          <a:stretch>
            <a:fillRect/>
          </a:stretch>
        </p:blipFill>
        <p:spPr bwMode="auto">
          <a:xfrm rot="5400000">
            <a:off x="-827115" y="1255686"/>
            <a:ext cx="6456612" cy="4373819"/>
          </a:xfrm>
          <a:prstGeom prst="round2DiagRect">
            <a:avLst/>
          </a:prstGeom>
          <a:noFill/>
        </p:spPr>
      </p:pic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pSp>
        <p:nvGrpSpPr>
          <p:cNvPr id="8" name="Группа 7"/>
          <p:cNvGrpSpPr/>
          <p:nvPr/>
        </p:nvGrpSpPr>
        <p:grpSpPr>
          <a:xfrm>
            <a:off x="4500562" y="214290"/>
            <a:ext cx="4500594" cy="6444000"/>
            <a:chOff x="4714876" y="680338"/>
            <a:chExt cx="3991280" cy="5891910"/>
          </a:xfrm>
        </p:grpSpPr>
        <p:pic>
          <p:nvPicPr>
            <p:cNvPr id="6" name="Picture 3" descr="C:\Users\Melchakova_MG.SCHOOL-52\Desktop\2015 сканир.док\2016_04_22\IMG_0002.jpg"/>
            <p:cNvPicPr>
              <a:picLocks noChangeAspect="1" noChangeArrowheads="1"/>
            </p:cNvPicPr>
            <p:nvPr/>
          </p:nvPicPr>
          <p:blipFill>
            <a:blip r:embed="rId3" cstate="print">
              <a:lum bright="-10000" contrast="20000"/>
            </a:blip>
            <a:srcRect t="49432" r="4868" b="2145"/>
            <a:stretch>
              <a:fillRect/>
            </a:stretch>
          </p:blipFill>
          <p:spPr bwMode="auto">
            <a:xfrm rot="5400000">
              <a:off x="3764561" y="1630653"/>
              <a:ext cx="5891910" cy="3991280"/>
            </a:xfrm>
            <a:prstGeom prst="round2DiagRect">
              <a:avLst/>
            </a:prstGeom>
            <a:noFill/>
          </p:spPr>
        </p:pic>
        <p:pic>
          <p:nvPicPr>
            <p:cNvPr id="2050" name="Picture 2" descr="C:\Users\Melchakova_MG.SCHOOL-52\Desktop\2015 сканир.док\2016_04_22\IMG_0003.jpg"/>
            <p:cNvPicPr>
              <a:picLocks noChangeAspect="1" noChangeArrowheads="1"/>
            </p:cNvPicPr>
            <p:nvPr/>
          </p:nvPicPr>
          <p:blipFill>
            <a:blip r:embed="rId4" cstate="print">
              <a:lum bright="-10000" contrast="20000"/>
            </a:blip>
            <a:srcRect l="1890" t="53219" r="7383"/>
            <a:stretch>
              <a:fillRect/>
            </a:stretch>
          </p:blipFill>
          <p:spPr bwMode="auto">
            <a:xfrm rot="5400000">
              <a:off x="4825752" y="2227207"/>
              <a:ext cx="3786214" cy="2760782"/>
            </a:xfrm>
            <a:prstGeom prst="rect">
              <a:avLst/>
            </a:prstGeom>
            <a:noFill/>
            <a:effectLst>
              <a:softEdge rad="127000"/>
            </a:effectLst>
          </p:spPr>
        </p:pic>
        <p:sp>
          <p:nvSpPr>
            <p:cNvPr id="7" name="Овал 6"/>
            <p:cNvSpPr/>
            <p:nvPr/>
          </p:nvSpPr>
          <p:spPr>
            <a:xfrm>
              <a:off x="6643702" y="5643578"/>
              <a:ext cx="285752" cy="214314"/>
            </a:xfrm>
            <a:prstGeom prst="ellipse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1027" name="Picture 3" descr="C:\Users\Melchakova_MG.SCHOOL-52\Desktop\2015 сканир.док\2016_04_22\IMG_0001.jpg"/>
          <p:cNvPicPr>
            <a:picLocks noChangeAspect="1" noChangeArrowheads="1"/>
          </p:cNvPicPr>
          <p:nvPr/>
        </p:nvPicPr>
        <p:blipFill>
          <a:blip r:embed="rId2" cstate="print">
            <a:lum bright="-10000" contrast="20000"/>
          </a:blip>
          <a:srcRect r="3517" b="1276"/>
          <a:stretch>
            <a:fillRect/>
          </a:stretch>
        </p:blipFill>
        <p:spPr bwMode="auto">
          <a:xfrm rot="5400000">
            <a:off x="1631305" y="-774103"/>
            <a:ext cx="5932600" cy="8480892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Melchakova_MG.SCHOOL-52\Desktop\2015 сканир.док\2016_04_15\IMG.jpg"/>
          <p:cNvPicPr>
            <a:picLocks noChangeAspect="1" noChangeArrowheads="1"/>
          </p:cNvPicPr>
          <p:nvPr/>
        </p:nvPicPr>
        <p:blipFill>
          <a:blip r:embed="rId2" cstate="print">
            <a:lum bright="-10000" contrast="30000"/>
          </a:blip>
          <a:srcRect t="45445" r="3603" b="7773"/>
          <a:stretch>
            <a:fillRect/>
          </a:stretch>
        </p:blipFill>
        <p:spPr bwMode="auto">
          <a:xfrm rot="5400000">
            <a:off x="5936326" y="993104"/>
            <a:ext cx="3143273" cy="2157149"/>
          </a:xfrm>
          <a:prstGeom prst="rect">
            <a:avLst/>
          </a:prstGeom>
          <a:noFill/>
          <a:effectLst>
            <a:glow rad="228600">
              <a:schemeClr val="accent1">
                <a:satMod val="175000"/>
                <a:alpha val="40000"/>
              </a:schemeClr>
            </a:glow>
          </a:effectLst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1" descr="C:\Users\Melchakova_MG.SCHOOL-52\Desktop\2015 сканир.док\2016_04_21\IMG_0002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52755" t="66584" b="13366"/>
          <a:stretch>
            <a:fillRect/>
          </a:stretch>
        </p:blipFill>
        <p:spPr bwMode="auto">
          <a:xfrm rot="5400000">
            <a:off x="1346177" y="2082791"/>
            <a:ext cx="1879614" cy="1428760"/>
          </a:xfrm>
          <a:prstGeom prst="rect">
            <a:avLst/>
          </a:prstGeom>
          <a:noFill/>
        </p:spPr>
      </p:pic>
      <p:grpSp>
        <p:nvGrpSpPr>
          <p:cNvPr id="8" name="Группа 7"/>
          <p:cNvGrpSpPr/>
          <p:nvPr/>
        </p:nvGrpSpPr>
        <p:grpSpPr>
          <a:xfrm>
            <a:off x="3500430" y="1785926"/>
            <a:ext cx="1428760" cy="1857388"/>
            <a:chOff x="4571999" y="2285992"/>
            <a:chExt cx="1224001" cy="1428444"/>
          </a:xfrm>
        </p:grpSpPr>
        <p:pic>
          <p:nvPicPr>
            <p:cNvPr id="22529" name="Picture 1" descr="C:\Users\Melchakova_MG.SCHOOL-52\Desktop\2015 сканир.док\2016_04_21\IMG_0002.jpg"/>
            <p:cNvPicPr>
              <a:picLocks noChangeAspect="1" noChangeArrowheads="1"/>
            </p:cNvPicPr>
            <p:nvPr/>
          </p:nvPicPr>
          <p:blipFill>
            <a:blip r:embed="rId3" cstate="print"/>
            <a:srcRect l="69766" t="15793" b="61485"/>
            <a:stretch>
              <a:fillRect/>
            </a:stretch>
          </p:blipFill>
          <p:spPr bwMode="auto">
            <a:xfrm rot="5400000">
              <a:off x="4607876" y="2535867"/>
              <a:ext cx="1142692" cy="1214446"/>
            </a:xfrm>
            <a:prstGeom prst="rect">
              <a:avLst/>
            </a:prstGeom>
            <a:noFill/>
          </p:spPr>
        </p:pic>
        <p:sp>
          <p:nvSpPr>
            <p:cNvPr id="7" name="TextBox 6"/>
            <p:cNvSpPr txBox="1"/>
            <p:nvPr/>
          </p:nvSpPr>
          <p:spPr>
            <a:xfrm>
              <a:off x="4572000" y="2285992"/>
              <a:ext cx="1224000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К А Д А Б Р А</a:t>
              </a:r>
              <a:endParaRPr lang="ru-RU" sz="1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285720" y="3786190"/>
            <a:ext cx="8643998" cy="2724150"/>
          </a:xfrm>
          <a:prstGeom prst="round2DiagRect">
            <a:avLst/>
          </a:prstGeom>
          <a:solidFill>
            <a:srgbClr val="FFFFCC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На творческих встречах с юными читателями я часто говорю, что люблю играть  словами. Но как это – «играть словами»? Дети любят, когда на их вопросы отвечают образно, приводя примеры. </a:t>
            </a:r>
          </a:p>
          <a:p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«Памятник Абракадабре» я написал ради забавы. Потом оказалось, что это очень наглядный пример игры слов. Захотелось сделать маленькую забавную книжечку. Но детские книги должны быть с картинками, а как изобразить Абракадабру никто из взрослых не знает. </a:t>
            </a:r>
          </a:p>
          <a:p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И вот как-то раз я вижу: четырехлетняя внучка Даша что-то раскрашивает. Пригляделся, и вдруг мне в её раскраске увиделась обложка для Абракадабры! А потом внук </a:t>
            </a:r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нтон </a:t>
            </a:r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«нафантазировал» рисунки к тексту, и родилась эта маленькая </a:t>
            </a:r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книжечка.</a:t>
            </a:r>
            <a:endParaRPr lang="ru-RU" sz="1400" b="1" i="1" dirty="0" smtClean="0">
              <a:ln>
                <a:solidFill>
                  <a:srgbClr val="993300"/>
                </a:solidFill>
              </a:ln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  Итак, словами можно играть по-разному. Если, например, взять слово Абракадабра, разделить его пополам, половинки превратить в имена </a:t>
            </a:r>
            <a:r>
              <a:rPr lang="ru-RU" sz="1400" b="1" i="1" dirty="0" err="1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Абра</a:t>
            </a:r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 и </a:t>
            </a:r>
            <a:r>
              <a:rPr lang="ru-RU" sz="1400" b="1" i="1" dirty="0" err="1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Кадабра</a:t>
            </a:r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а потом  </a:t>
            </a:r>
            <a:r>
              <a:rPr lang="ru-RU" sz="1400" b="1" i="1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latin typeface="Times New Roman" pitchFamily="18" charset="0"/>
                <a:cs typeface="Times New Roman" pitchFamily="18" charset="0"/>
              </a:rPr>
              <a:t>подарить эти имена двум соседкам и отправить их на рынок, то с ними может случиться забавная история.</a:t>
            </a:r>
            <a:endParaRPr lang="ru-RU" sz="1400" b="1" i="1" dirty="0">
              <a:ln>
                <a:solidFill>
                  <a:srgbClr val="993300"/>
                </a:solidFill>
              </a:ln>
              <a:solidFill>
                <a:srgbClr val="9933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928794" y="500042"/>
            <a:ext cx="442915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dirty="0" err="1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Абра</a:t>
            </a:r>
            <a:r>
              <a:rPr lang="ru-RU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b="1" dirty="0" err="1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Кадаброй</a:t>
            </a:r>
            <a:r>
              <a:rPr lang="ru-RU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 рынку гуляли,</a:t>
            </a:r>
          </a:p>
          <a:p>
            <a:r>
              <a:rPr lang="ru-RU" b="1" dirty="0" err="1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Абра</a:t>
            </a:r>
            <a:r>
              <a:rPr lang="ru-RU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с </a:t>
            </a:r>
            <a:r>
              <a:rPr lang="ru-RU" b="1" dirty="0" err="1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Кадаброй</a:t>
            </a:r>
            <a:r>
              <a:rPr lang="ru-RU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товар выбирали.</a:t>
            </a:r>
          </a:p>
          <a:p>
            <a:r>
              <a:rPr lang="ru-RU" b="1" dirty="0" err="1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Абра</a:t>
            </a:r>
            <a:r>
              <a:rPr lang="ru-RU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купила серьезный товар,</a:t>
            </a:r>
          </a:p>
          <a:p>
            <a:r>
              <a:rPr lang="ru-RU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Ну, а </a:t>
            </a:r>
            <a:r>
              <a:rPr lang="ru-RU" b="1" dirty="0" err="1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Кадабра</a:t>
            </a:r>
            <a:r>
              <a:rPr lang="ru-RU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– товар посмешнее!...»</a:t>
            </a:r>
            <a:endParaRPr lang="ru-RU" b="1" dirty="0">
              <a:ln>
                <a:solidFill>
                  <a:srgbClr val="FFFFCC"/>
                </a:solidFill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http://www.herzenlib.ru/main/image/n20101119_002.jpg"/>
          <p:cNvPicPr/>
          <p:nvPr/>
        </p:nvPicPr>
        <p:blipFill>
          <a:blip r:embed="rId4">
            <a:lum bright="10000" contrast="30000"/>
          </a:blip>
          <a:srcRect l="16667" t="5660" r="25000" b="56603"/>
          <a:stretch>
            <a:fillRect/>
          </a:stretch>
        </p:blipFill>
        <p:spPr bwMode="auto">
          <a:xfrm flipH="1">
            <a:off x="357158" y="285728"/>
            <a:ext cx="1500198" cy="1500198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4786314" y="3071810"/>
            <a:ext cx="4000528" cy="3405188"/>
          </a:xfrm>
          <a:prstGeom prst="round2DiagRect">
            <a:avLst/>
          </a:prstGeom>
          <a:solidFill>
            <a:srgbClr val="FFFFCC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i="1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1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Милые бранятся – только тешатся, так утверждает народная поговорка. Автор не считает подобное изречение мудростью и решил пошутить на эту тему, прибегнув к стилю простонародного юмора.</a:t>
            </a:r>
          </a:p>
          <a:p>
            <a:r>
              <a:rPr lang="ru-RU" sz="16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В тексте встречается достаточно много слов с ярко выраженной экспрессивной окраской. Слова, употребляемые в разговорной речи, не соответствующие грамматике русского языка, </a:t>
            </a:r>
            <a:r>
              <a:rPr lang="ru-RU" sz="1600" b="1" i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выделены курсивом</a:t>
            </a:r>
            <a:r>
              <a:rPr lang="ru-RU" sz="1600" b="1" u="sng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</a:rPr>
              <a:t>.</a:t>
            </a:r>
            <a:endParaRPr lang="ru-RU" sz="1600" b="1" u="sng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5601" name="Picture 1" descr="C:\Users\Melchakova_MG.SCHOOL-52\Desktop\2015 сканир.док\2016_04_21\IMG_0001.jpg"/>
          <p:cNvPicPr>
            <a:picLocks noChangeAspect="1" noChangeArrowheads="1"/>
          </p:cNvPicPr>
          <p:nvPr/>
        </p:nvPicPr>
        <p:blipFill>
          <a:blip r:embed="rId2" cstate="print">
            <a:duotone>
              <a:prstClr val="black"/>
              <a:srgbClr val="D9C3A5">
                <a:tint val="50000"/>
                <a:satMod val="180000"/>
              </a:srgbClr>
            </a:duotone>
            <a:lum contrast="20000"/>
          </a:blip>
          <a:srcRect l="30777" t="59880" r="17003" b="4031"/>
          <a:stretch>
            <a:fillRect/>
          </a:stretch>
        </p:blipFill>
        <p:spPr bwMode="auto">
          <a:xfrm rot="16200000" flipV="1">
            <a:off x="5608817" y="393850"/>
            <a:ext cx="2571768" cy="2641275"/>
          </a:xfrm>
          <a:prstGeom prst="round2DiagRect">
            <a:avLst/>
          </a:prstGeom>
          <a:noFill/>
          <a:effectLst>
            <a:softEdge rad="63500"/>
          </a:effectLst>
        </p:spPr>
      </p:pic>
      <p:pic>
        <p:nvPicPr>
          <p:cNvPr id="25602" name="Picture 2" descr="C:\Users\Melchakova_MG.SCHOOL-52\Desktop\2015 сканир.док\2016_04_21\IMG_0002.jpg"/>
          <p:cNvPicPr>
            <a:picLocks noChangeAspect="1" noChangeArrowheads="1"/>
          </p:cNvPicPr>
          <p:nvPr/>
        </p:nvPicPr>
        <p:blipFill>
          <a:blip r:embed="rId3" cstate="print"/>
          <a:srcRect r="34014" b="33437"/>
          <a:stretch>
            <a:fillRect/>
          </a:stretch>
        </p:blipFill>
        <p:spPr bwMode="auto">
          <a:xfrm rot="10800000">
            <a:off x="500034" y="428604"/>
            <a:ext cx="4143404" cy="605336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zuevskie.ru/_ph/16/842828002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428604"/>
            <a:ext cx="2857520" cy="3949579"/>
          </a:xfrm>
          <a:prstGeom prst="round2DiagRect">
            <a:avLst/>
          </a:prstGeom>
          <a:noFill/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571472" y="357166"/>
            <a:ext cx="3571900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Я у озера сижу,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Глядя в озеро пишу.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Кто не хочет – не читайте,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Кто прочтёт – на ус мотайте.</a:t>
            </a:r>
          </a:p>
          <a:p>
            <a:endParaRPr lang="ru-RU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 ли небыль, то ли быль: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дед хромой продал костыль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и, добавив три рубля,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 торгах купил коня,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получил в придачу сбрую,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торбу выменял худую,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 потом, подумав крепко,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насадил копье на древко,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оковал железом щит,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хозяйке говорит:</a:t>
            </a:r>
          </a:p>
          <a:p>
            <a:pPr>
              <a:buFontTx/>
              <a:buChar char="-"/>
            </a:pPr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Надоело мне хромать,</a:t>
            </a:r>
          </a:p>
          <a:p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собираюсь воевать</a:t>
            </a:r>
            <a:r>
              <a:rPr lang="ru-RU" b="1" dirty="0" smtClean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!</a:t>
            </a:r>
            <a:endParaRPr lang="ru-RU" b="1" dirty="0" smtClean="0">
              <a:ln>
                <a:solidFill>
                  <a:schemeClr val="bg1"/>
                </a:solidFill>
              </a:ln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357554" y="4572008"/>
            <a:ext cx="336393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…В тех краях водилось Лихо.</a:t>
            </a:r>
          </a:p>
          <a:p>
            <a:pPr lvl="0"/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Это Лихо </a:t>
            </a:r>
            <a:r>
              <a:rPr lang="ru-RU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изподтиха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lvl="0"/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то есть, скрытно, тихо-тихо</a:t>
            </a:r>
          </a:p>
          <a:p>
            <a:pPr lvl="0"/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сквозь открытое окошко</a:t>
            </a:r>
          </a:p>
          <a:p>
            <a:pPr lvl="0"/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ночью </a:t>
            </a:r>
            <a:r>
              <a:rPr lang="ru-RU" b="1" i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тырило</a:t>
            </a:r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картошку</a:t>
            </a:r>
          </a:p>
          <a:p>
            <a:pPr lvl="0"/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морковку понемножку,</a:t>
            </a:r>
          </a:p>
          <a:p>
            <a:pPr lvl="0"/>
            <a:r>
              <a:rPr lang="ru-RU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могло подставить ножку!</a:t>
            </a:r>
            <a:endParaRPr lang="ru-RU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zuevskie.ru/_ph/16/513738258.png"/>
          <p:cNvPicPr/>
          <p:nvPr/>
        </p:nvPicPr>
        <p:blipFill>
          <a:blip r:embed="rId2" cstate="print"/>
          <a:srcRect r="2941"/>
          <a:stretch>
            <a:fillRect/>
          </a:stretch>
        </p:blipFill>
        <p:spPr bwMode="auto">
          <a:xfrm>
            <a:off x="5500694" y="2285992"/>
            <a:ext cx="3071834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5715008" y="428604"/>
            <a:ext cx="3071834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0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Arial" charset="0"/>
                <a:cs typeface="Arial" charset="0"/>
              </a:rPr>
              <a:t> </a:t>
            </a:r>
            <a:r>
              <a:rPr kumimoji="0" lang="ru-RU" sz="1600" b="1" i="1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«Как над Вяткой голубиной</a:t>
            </a:r>
            <a:br>
              <a:rPr kumimoji="0" lang="ru-RU" sz="1600" b="1" i="1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пролетали сказки клином!</a:t>
            </a:r>
            <a:br>
              <a:rPr kumimoji="0" lang="ru-RU" sz="1600" b="1" i="1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Я испёк большущий блин, </a:t>
            </a:r>
            <a:br>
              <a:rPr kumimoji="0" lang="ru-RU" sz="1600" b="1" i="1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заманил летящий клин.</a:t>
            </a:r>
            <a:br>
              <a:rPr kumimoji="0" lang="ru-RU" sz="1600" b="1" i="1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Сказки сели в палисадник </a:t>
            </a:r>
            <a:br>
              <a:rPr kumimoji="0" lang="ru-RU" sz="1600" b="1" i="1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kumimoji="0" lang="ru-RU" sz="1600" b="1" i="1" u="none" strike="noStrike" cap="none" normalizeH="0" baseline="0" dirty="0" smtClean="0">
                <a:ln>
                  <a:solidFill>
                    <a:srgbClr val="C000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устроили мне праздник…»</a:t>
            </a:r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357158" y="928670"/>
            <a:ext cx="4929222" cy="5676463"/>
          </a:xfrm>
          <a:prstGeom prst="round2DiagRect">
            <a:avLst/>
          </a:prstGeom>
          <a:solidFill>
            <a:srgbClr val="FFFFCC"/>
          </a:solidFill>
          <a:effectLst>
            <a:softEdge rad="127000"/>
          </a:effectLst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ru-RU" sz="1600" b="1" dirty="0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«Специальный диплом «ПРИЗНАНИЕ»</a:t>
            </a:r>
          </a:p>
          <a:p>
            <a:pPr>
              <a:lnSpc>
                <a:spcPts val="1600"/>
              </a:lnSpc>
            </a:pPr>
            <a:r>
              <a:rPr lang="ru-RU" sz="1600" b="1" dirty="0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получила книга </a:t>
            </a:r>
            <a:r>
              <a:rPr lang="ru-RU" sz="1600" b="1" dirty="0" err="1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М.Чиркова</a:t>
            </a:r>
            <a:r>
              <a:rPr lang="ru-RU" sz="1600" b="1" dirty="0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«Вдоль по Вятке на лошадке».</a:t>
            </a:r>
          </a:p>
          <a:p>
            <a:pPr>
              <a:lnSpc>
                <a:spcPts val="1600"/>
              </a:lnSpc>
            </a:pPr>
            <a:r>
              <a:rPr lang="ru-RU" sz="1600" b="1" dirty="0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Герои сказок – мы с вами, надо только внимательнее читать. Автор пишет с улыбкой, без нравоучения: для взрослых - намёк между строк, а детишкам урок – впрок.</a:t>
            </a:r>
          </a:p>
          <a:p>
            <a:pPr>
              <a:lnSpc>
                <a:spcPts val="1600"/>
              </a:lnSpc>
            </a:pPr>
            <a:r>
              <a:rPr lang="ru-RU" sz="1600" b="1" dirty="0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 Книга содержит скрытую, ненавязчивую мораль: нельзя обманывать, нельзя быть жадным, нельзя предавать друзей. И, главное, сказка учит, что добро всегда возвращается к тому, кто помогает другим, а добро всегда побеждает зло. </a:t>
            </a:r>
          </a:p>
          <a:p>
            <a:pPr>
              <a:lnSpc>
                <a:spcPts val="1600"/>
              </a:lnSpc>
            </a:pPr>
            <a:r>
              <a:rPr lang="ru-RU" sz="1600" b="1" dirty="0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 «Смех – дело добровольное» - говорит М.Г. Чирков. Написаны сказки с юмором, но в каждой есть своя «изюминка». Мы узнаём, что добрых людей всегда больше, их любит удача. В книге присутствует образ героя - доброго, умного, сильного, верного своему слову. У хороших людей много друзей: людей, зверей, птиц, рыб. Сказки призывают нас быть добрыми, внимательными друг к другу.»</a:t>
            </a:r>
          </a:p>
          <a:p>
            <a:pPr>
              <a:lnSpc>
                <a:spcPts val="1600"/>
              </a:lnSpc>
            </a:pPr>
            <a:r>
              <a:rPr lang="ru-RU" sz="1200" b="1" i="1" dirty="0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1200" b="1" i="1" dirty="0" err="1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Сермавкина</a:t>
            </a:r>
            <a:r>
              <a:rPr lang="ru-RU" sz="1200" b="1" i="1" dirty="0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Н.В., библиотекарь детского отдела  городской детской библиотеки </a:t>
            </a:r>
            <a:r>
              <a:rPr lang="ru-RU" sz="1200" b="1" i="1" dirty="0" err="1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им.М.Е.Салтыкова-Щедрина</a:t>
            </a:r>
            <a:r>
              <a:rPr lang="ru-RU" sz="1200" b="1" i="1" dirty="0" smtClean="0">
                <a:ln>
                  <a:solidFill>
                    <a:srgbClr val="993300"/>
                  </a:solidFill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).</a:t>
            </a:r>
            <a:endParaRPr lang="ru-RU" sz="1600" b="1" dirty="0">
              <a:ln>
                <a:solidFill>
                  <a:srgbClr val="993300"/>
                </a:solidFill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85786" y="285728"/>
            <a:ext cx="43508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"</a:t>
            </a:r>
            <a:r>
              <a:rPr lang="ru-RU" sz="3200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Вятская книга года -2012"</a:t>
            </a:r>
            <a:endParaRPr lang="ru-RU" sz="3200" b="1" dirty="0">
              <a:ln>
                <a:solidFill>
                  <a:srgbClr val="FFFFCC"/>
                </a:solidFill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http://zuevskie.ru/_ph/16/681443166.jpg"/>
          <p:cNvPicPr/>
          <p:nvPr/>
        </p:nvPicPr>
        <p:blipFill>
          <a:blip r:embed="rId2" cstate="print">
            <a:lum bright="10000" contrast="40000"/>
          </a:blip>
          <a:srcRect t="11940" r="50160" b="2012"/>
          <a:stretch>
            <a:fillRect/>
          </a:stretch>
        </p:blipFill>
        <p:spPr bwMode="auto">
          <a:xfrm>
            <a:off x="428596" y="928670"/>
            <a:ext cx="214314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20482" name="Picture 2" descr="&amp;Fcy;&amp;ocy;&amp;tcy;&amp;ocy;&amp;gcy;&amp;rcy;&amp;acy;&amp;fcy;&amp;icy;&amp;yacy; 1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 l="54000" t="18595" r="999"/>
          <a:stretch>
            <a:fillRect/>
          </a:stretch>
        </p:blipFill>
        <p:spPr bwMode="auto">
          <a:xfrm>
            <a:off x="2928926" y="1785926"/>
            <a:ext cx="2251930" cy="2957510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5000636"/>
            <a:ext cx="50720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«Вдоль по Вятке на лошадке» (сказки, байки, небылицы). Художник Татьяна Дедова.</a:t>
            </a:r>
          </a:p>
          <a:p>
            <a:r>
              <a:rPr lang="ru-RU" sz="16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Сказки: Чудак ; Три брата ; Пирожок с повидлом ; Лошадиная зависть ; Кот, баран и мышь ; Кошкин сон ; Целковый ; Как мужик топор покупал. </a:t>
            </a:r>
            <a:br>
              <a:rPr lang="ru-RU" sz="16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1600" dirty="0">
              <a:ln>
                <a:solidFill>
                  <a:srgbClr val="993300"/>
                </a:solidFill>
              </a:ln>
              <a:solidFill>
                <a:srgbClr val="C0000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71472" y="357166"/>
            <a:ext cx="43123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СКАЗКИ, БАЙКИ, НЕБЫЛИЦЫ</a:t>
            </a:r>
            <a:endParaRPr lang="ru-RU" sz="2400" dirty="0">
              <a:ln>
                <a:solidFill>
                  <a:srgbClr val="FFFFCC"/>
                </a:solidFill>
              </a:ln>
              <a:solidFill>
                <a:srgbClr val="FFFFCC"/>
              </a:solidFill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6146" name="Picture 2" descr="C:\Users\Melchakova_MG.SCHOOL-52\Desktop\2015 сканир.док\2016_04_22\IMG_0013.jpg"/>
          <p:cNvPicPr>
            <a:picLocks noChangeAspect="1" noChangeArrowheads="1"/>
          </p:cNvPicPr>
          <p:nvPr/>
        </p:nvPicPr>
        <p:blipFill>
          <a:blip r:embed="rId4" cstate="print">
            <a:lum bright="-20000" contrast="30000"/>
          </a:blip>
          <a:srcRect l="13062" t="3742" r="3772" b="2695"/>
          <a:stretch>
            <a:fillRect/>
          </a:stretch>
        </p:blipFill>
        <p:spPr bwMode="auto">
          <a:xfrm rot="10800000">
            <a:off x="5429256" y="642918"/>
            <a:ext cx="3369120" cy="5711792"/>
          </a:xfrm>
          <a:prstGeom prst="round2Diag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28596" y="714356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2014 </a:t>
            </a:r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г.  </a:t>
            </a:r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была  издана повесть-сказка </a:t>
            </a:r>
            <a:r>
              <a:rPr lang="ru-RU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М.Чиркова</a:t>
            </a:r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«Легенда о </a:t>
            </a:r>
            <a:r>
              <a:rPr lang="ru-RU" b="1" dirty="0" err="1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голубых</a:t>
            </a:r>
            <a:r>
              <a:rPr lang="ru-RU" b="1" dirty="0" smtClean="0">
                <a:ln>
                  <a:solidFill>
                    <a:schemeClr val="accent6">
                      <a:lumMod val="50000"/>
                    </a:schemeClr>
                  </a:solidFill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 жемчужинах», которую в формате дипломного проекта оформила студентка Вятского художественного училища Марина Фоминых. </a:t>
            </a:r>
            <a:endParaRPr lang="ru-RU" dirty="0">
              <a:ln>
                <a:solidFill>
                  <a:schemeClr val="accent6">
                    <a:lumMod val="50000"/>
                  </a:schemeClr>
                </a:solidFill>
              </a:ln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6" name="TextBox 5"/>
          <p:cNvSpPr txBox="1"/>
          <p:nvPr/>
        </p:nvSpPr>
        <p:spPr>
          <a:xfrm>
            <a:off x="357158" y="1571612"/>
            <a:ext cx="5429288" cy="5022652"/>
          </a:xfrm>
          <a:prstGeom prst="round2DiagRect">
            <a:avLst/>
          </a:prstGeom>
          <a:solidFill>
            <a:srgbClr val="FFFFCC"/>
          </a:solidFill>
          <a:effectLst>
            <a:softEdge rad="63500"/>
          </a:effectLst>
        </p:spPr>
        <p:txBody>
          <a:bodyPr wrap="square" rtlCol="0">
            <a:spAutoFit/>
          </a:bodyPr>
          <a:lstStyle/>
          <a:p>
            <a:r>
              <a:rPr lang="ru-RU" sz="17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   «В одной приморской деревушке бытовала странная легенда. Якобы на другом берегу моря стоит город-государство, и будто бы наступит время, когда оттуда приплывет на роскошной бригантине юный царевич в поисках невесты. А в жены он возьмет девушку, в ушах которой будут красоваться серьги с </a:t>
            </a:r>
            <a:r>
              <a:rPr lang="ru-RU" sz="1700" b="1" i="1" dirty="0" err="1" smtClean="0">
                <a:ln>
                  <a:solidFill>
                    <a:schemeClr val="accent5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голубыми</a:t>
            </a:r>
            <a:r>
              <a:rPr lang="ru-RU" sz="17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 жемчужинами. Морская волна должна выбросить эти жемчужины на берег к ногам счастливицы.</a:t>
            </a:r>
          </a:p>
          <a:p>
            <a:r>
              <a:rPr lang="ru-RU" sz="17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   Когда и как родилась легенда, люди уже не помнили, но многие искренне верили в её существование, особенно женщины. Девочки и девушки с самого раннего утра и до позднего вечера гуляли по берегу моря, вглядываясь в наступающие волны: не мелькнет ли на солнце заветная жемчужина, их </a:t>
            </a:r>
            <a:r>
              <a:rPr lang="ru-RU" sz="1700" b="1" i="1" dirty="0" err="1" smtClean="0">
                <a:ln>
                  <a:solidFill>
                    <a:schemeClr val="accent5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голубая</a:t>
            </a:r>
            <a:r>
              <a:rPr lang="ru-RU" sz="1700" b="1" i="1" dirty="0" smtClean="0">
                <a:ln>
                  <a:solidFill>
                    <a:schemeClr val="accent5">
                      <a:lumMod val="75000"/>
                    </a:schemeClr>
                  </a:solidFill>
                </a:ln>
                <a:latin typeface="Times New Roman" pitchFamily="18" charset="0"/>
                <a:cs typeface="Times New Roman" pitchFamily="18" charset="0"/>
              </a:rPr>
              <a:t> мечта?..»  </a:t>
            </a:r>
            <a:endParaRPr lang="ru-RU" sz="1700" b="1" i="1" dirty="0">
              <a:ln>
                <a:solidFill>
                  <a:schemeClr val="accent5">
                    <a:lumMod val="75000"/>
                  </a:schemeClr>
                </a:solidFill>
              </a:ln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57290" y="285728"/>
            <a:ext cx="65008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ln w="1905">
                  <a:solidFill>
                    <a:srgbClr val="C00000"/>
                  </a:solidFill>
                </a:ln>
                <a:solidFill>
                  <a:srgbClr val="FF4747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«ЛЮБОВЬ, МУЖЕСТВО И ТЕРПЕНИЕ!»</a:t>
            </a:r>
            <a:endParaRPr lang="ru-RU" sz="2400" b="1" dirty="0">
              <a:ln w="1905">
                <a:solidFill>
                  <a:srgbClr val="C00000"/>
                </a:solidFill>
              </a:ln>
              <a:solidFill>
                <a:srgbClr val="FF4747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Melchakova_MG.SCHOOL-52\Desktop\2015 сканир.док\2016_04_18\IMG.jpg"/>
          <p:cNvPicPr>
            <a:picLocks noChangeAspect="1" noChangeArrowheads="1"/>
          </p:cNvPicPr>
          <p:nvPr/>
        </p:nvPicPr>
        <p:blipFill>
          <a:blip r:embed="rId3" cstate="print">
            <a:lum bright="10000"/>
          </a:blip>
          <a:srcRect l="4585" r="16660" b="21140"/>
          <a:stretch>
            <a:fillRect/>
          </a:stretch>
        </p:blipFill>
        <p:spPr bwMode="auto">
          <a:xfrm>
            <a:off x="5643570" y="1857364"/>
            <a:ext cx="3006819" cy="4538315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:\библиотека школьная\Грина\DSC02183.JPG"/>
          <p:cNvPicPr>
            <a:picLocks noChangeAspect="1" noChangeArrowheads="1"/>
          </p:cNvPicPr>
          <p:nvPr/>
        </p:nvPicPr>
        <p:blipFill>
          <a:blip r:embed="rId3" cstate="print">
            <a:lum bright="10000" contrast="10000"/>
          </a:blip>
          <a:srcRect t="21842" b="4737"/>
          <a:stretch>
            <a:fillRect/>
          </a:stretch>
        </p:blipFill>
        <p:spPr bwMode="auto">
          <a:xfrm>
            <a:off x="785786" y="428604"/>
            <a:ext cx="7786742" cy="4287558"/>
          </a:xfrm>
          <a:prstGeom prst="round2DiagRect">
            <a:avLst/>
          </a:prstGeom>
          <a:noFill/>
          <a:effectLst>
            <a:softEdge rad="635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214282" y="4786322"/>
            <a:ext cx="8643998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17 февраля ученики 3А </a:t>
            </a:r>
            <a:r>
              <a:rPr kumimoji="0" lang="ru-RU" sz="1400" b="1" i="0" u="none" strike="noStrike" cap="none" normalizeH="0" baseline="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побывали на экскурсии в областной детско-юношеской библиотеке им.Грина, где для них была организована встреча с кировским детским писателем м.Г.Чирковым. Он познакомил ребят со своими книгами, ответил на многочисленные вопросы, исполнил несколько песен под гитару, а затем желающие смогли приобрести его книги. Детям очень понравилась эта встреча. Всю обратную дорогу в автобусе почти все они сидели, уткнувшись в купленные книги </a:t>
            </a:r>
            <a:r>
              <a:rPr kumimoji="0" lang="ru-RU" sz="1400" b="1" i="0" u="none" strike="noStrike" cap="none" normalizeH="0" baseline="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Чиркова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и увлеченно читали. Видя такой интерес к книгам </a:t>
            </a:r>
            <a:r>
              <a:rPr kumimoji="0" lang="ru-RU" sz="1400" b="1" i="0" u="none" strike="noStrike" cap="none" normalizeH="0" baseline="0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М.Г.Чиркова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отмечая его удивительную легкость в общении с детьми, позитивный настрой, особый 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вятский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колорит его произведений,  мы решили продолжить знакомство наших учащихся с этим замечательным человеком и пригласили его  к нам школу.</a:t>
            </a:r>
            <a:endParaRPr kumimoji="0" lang="ru-RU" sz="1400" b="1" i="0" u="none" strike="noStrike" cap="none" normalizeH="0" baseline="0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5720" y="285728"/>
            <a:ext cx="8715436" cy="6231493"/>
          </a:xfrm>
          <a:prstGeom prst="round2DiagRect">
            <a:avLst/>
          </a:prstGeom>
          <a:solidFill>
            <a:schemeClr val="bg1"/>
          </a:solidFill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>
              <a:lnSpc>
                <a:spcPts val="2700"/>
              </a:lnSpc>
            </a:pPr>
            <a:r>
              <a:rPr lang="ru-RU" dirty="0" smtClean="0"/>
              <a:t>     «</a:t>
            </a:r>
            <a:r>
              <a:rPr lang="ru-RU" sz="2000" b="1" i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Мы с классом ездили в библиотеку им.Грина. Там проходила встреча с писателем Михаилом Чирковым. </a:t>
            </a:r>
          </a:p>
          <a:p>
            <a:pPr>
              <a:lnSpc>
                <a:spcPts val="2700"/>
              </a:lnSpc>
            </a:pPr>
            <a:r>
              <a:rPr lang="ru-RU" sz="2000" b="1" i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Он рассказывал нам о своем творчестве и читал свои стихи, аккомпанируя на гитаре. В основном, он пишет книги для детей. Его книги – о детях, о дружбе, о фантазии и чудесах. </a:t>
            </a:r>
          </a:p>
          <a:p>
            <a:pPr>
              <a:lnSpc>
                <a:spcPts val="2700"/>
              </a:lnSpc>
            </a:pPr>
            <a:r>
              <a:rPr lang="ru-RU" sz="2000" b="1" i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Именно такая книжка осталась у меня на память после этой встречи.  Она называется «На улице сказок». Интересно, что она понравилась даже моей сестре, которой 4 года. Сестренка с большим удовольствием слушает эти сказки на ночь. Я тоже, конечно, прочитал эти увлекательные сказки. В них окружающий мир описывается от  лица девочки Светы, которая верит в чудеса, умеет и любит мечтать и фантазировать вместе с мамой, папой, бабушкой и дедушкой. Конечно, в их жизни случаются трудности, и даже неприятности. Но все вместе они их преодолевают.</a:t>
            </a:r>
          </a:p>
          <a:p>
            <a:pPr>
              <a:lnSpc>
                <a:spcPts val="2700"/>
              </a:lnSpc>
            </a:pPr>
            <a:r>
              <a:rPr lang="ru-RU" sz="2000" b="1" i="1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    После прочтения этой книги, остается ощущение, что в мире есть место для чудес и сказок!» </a:t>
            </a:r>
            <a:r>
              <a:rPr lang="ru-RU" sz="1400" dirty="0" smtClean="0">
                <a:ln w="10541" cmpd="sng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(отзыв ученика 3 «А» класса Александра Лисовского)</a:t>
            </a:r>
            <a:endParaRPr lang="ru-RU" sz="1400" dirty="0">
              <a:ln w="10541" cmpd="sng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chemeClr val="bg2">
                  <a:lumMod val="1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Раб.матер.мои\Краеведение\литераторы Вятки\Чирков М\инсценировка\IMG_0003.jpg"/>
          <p:cNvPicPr>
            <a:picLocks noChangeAspect="1" noChangeArrowheads="1"/>
          </p:cNvPicPr>
          <p:nvPr/>
        </p:nvPicPr>
        <p:blipFill>
          <a:blip r:embed="rId3" cstate="print">
            <a:lum contrast="30000"/>
          </a:blip>
          <a:srcRect l="5930" t="9463" r="10656" b="11162"/>
          <a:stretch>
            <a:fillRect/>
          </a:stretch>
        </p:blipFill>
        <p:spPr bwMode="auto">
          <a:xfrm rot="10800000">
            <a:off x="6786578" y="3143248"/>
            <a:ext cx="2003519" cy="2545517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4" name="Рисунок 3" descr="http://zuevskie.ru/_ph/16/513738258.png"/>
          <p:cNvPicPr/>
          <p:nvPr/>
        </p:nvPicPr>
        <p:blipFill>
          <a:blip r:embed="rId4" cstate="print"/>
          <a:srcRect r="2941"/>
          <a:stretch>
            <a:fillRect/>
          </a:stretch>
        </p:blipFill>
        <p:spPr bwMode="auto">
          <a:xfrm>
            <a:off x="3214678" y="2357430"/>
            <a:ext cx="2643206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</p:pic>
      <p:pic>
        <p:nvPicPr>
          <p:cNvPr id="5" name="blin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839200" y="6429396"/>
            <a:ext cx="304800" cy="304800"/>
          </a:xfrm>
          <a:prstGeom prst="rect">
            <a:avLst/>
          </a:prstGeom>
        </p:spPr>
      </p:pic>
      <p:sp>
        <p:nvSpPr>
          <p:cNvPr id="6" name="Прямоугольник с двумя скругленными противолежащими углами 5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7" name="Рисунок 4" descr="http://intreidbus.ru/writers/images/person_4irkov.jpg"/>
          <p:cNvPicPr>
            <a:picLocks noChangeAspect="1" noChangeArrowheads="1"/>
          </p:cNvPicPr>
          <p:nvPr/>
        </p:nvPicPr>
        <p:blipFill>
          <a:blip r:embed="rId6">
            <a:lum contrast="10000"/>
          </a:blip>
          <a:srcRect b="11437"/>
          <a:stretch>
            <a:fillRect/>
          </a:stretch>
        </p:blipFill>
        <p:spPr bwMode="auto">
          <a:xfrm>
            <a:off x="500034" y="428604"/>
            <a:ext cx="2214578" cy="2981164"/>
          </a:xfrm>
          <a:prstGeom prst="round2DiagRect">
            <a:avLst/>
          </a:prstGeom>
          <a:noFill/>
          <a:effectLst>
            <a:softEdge rad="63500"/>
          </a:effectLst>
        </p:spPr>
      </p:pic>
      <p:sp>
        <p:nvSpPr>
          <p:cNvPr id="8" name="Прямоугольник 7"/>
          <p:cNvSpPr/>
          <p:nvPr/>
        </p:nvSpPr>
        <p:spPr>
          <a:xfrm>
            <a:off x="3143240" y="714356"/>
            <a:ext cx="28575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48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Михаил</a:t>
            </a:r>
          </a:p>
          <a:p>
            <a:pPr lvl="0" algn="ctr"/>
            <a:r>
              <a:rPr lang="ru-RU" sz="48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dirty="0" smtClean="0">
                <a:ln w="1905"/>
                <a:gradFill>
                  <a:gsLst>
                    <a:gs pos="0">
                      <a:srgbClr val="F79646">
                        <a:shade val="20000"/>
                        <a:satMod val="200000"/>
                      </a:srgbClr>
                    </a:gs>
                    <a:gs pos="78000">
                      <a:srgbClr val="F79646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F79646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Чирков</a:t>
            </a:r>
            <a:endParaRPr lang="ru-RU" sz="4800" b="1" dirty="0">
              <a:ln w="1905"/>
              <a:gradFill>
                <a:gsLst>
                  <a:gs pos="0">
                    <a:srgbClr val="F79646">
                      <a:shade val="20000"/>
                      <a:satMod val="200000"/>
                    </a:srgbClr>
                  </a:gs>
                  <a:gs pos="78000">
                    <a:srgbClr val="F79646">
                      <a:tint val="90000"/>
                      <a:shade val="89000"/>
                      <a:satMod val="220000"/>
                    </a:srgbClr>
                  </a:gs>
                  <a:gs pos="100000">
                    <a:srgbClr val="F79646">
                      <a:tint val="12000"/>
                      <a:satMod val="255000"/>
                    </a:srgb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lightbox-image" descr="http://www.kirovreg.ru/culture/objects/lib/77.jpg"/>
          <p:cNvPicPr/>
          <p:nvPr/>
        </p:nvPicPr>
        <p:blipFill>
          <a:blip r:embed="rId7" cstate="print">
            <a:lum bright="10000" contrast="20000"/>
          </a:blip>
          <a:srcRect/>
          <a:stretch>
            <a:fillRect/>
          </a:stretch>
        </p:blipFill>
        <p:spPr bwMode="auto">
          <a:xfrm>
            <a:off x="6858016" y="571480"/>
            <a:ext cx="1714512" cy="2357454"/>
          </a:xfrm>
          <a:prstGeom prst="rect">
            <a:avLst/>
          </a:prstGeom>
          <a:noFill/>
          <a:ln w="9525">
            <a:solidFill>
              <a:srgbClr val="663300"/>
            </a:solidFill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3214678" y="285728"/>
            <a:ext cx="280371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ru-RU" sz="1400" b="1" dirty="0" smtClean="0">
                <a:solidFill>
                  <a:srgbClr val="FFFFCC"/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МБОУ СОШ с УИОП №52 </a:t>
            </a:r>
            <a:r>
              <a:rPr lang="ru-RU" sz="1400" b="1" dirty="0" smtClean="0">
                <a:solidFill>
                  <a:srgbClr val="FFFFCC"/>
                </a:solidFill>
                <a:effectLst>
                  <a:glow rad="139700">
                    <a:srgbClr val="F79646">
                      <a:satMod val="175000"/>
                      <a:alpha val="40000"/>
                    </a:srgbClr>
                  </a:glow>
                </a:effectLst>
              </a:rPr>
              <a:t>г.Кирова</a:t>
            </a:r>
            <a:endParaRPr lang="ru-RU" sz="1400" b="1" dirty="0" smtClean="0">
              <a:solidFill>
                <a:srgbClr val="FFFFCC"/>
              </a:solidFill>
              <a:effectLst>
                <a:glow rad="139700">
                  <a:srgbClr val="F79646">
                    <a:satMod val="175000"/>
                    <a:alpha val="40000"/>
                  </a:srgbClr>
                </a:glo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000496" y="6286520"/>
            <a:ext cx="69474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1400" b="1" dirty="0" smtClean="0">
                <a:solidFill>
                  <a:srgbClr val="993300"/>
                </a:solidFill>
              </a:rPr>
              <a:t>2016 г.</a:t>
            </a:r>
            <a:endParaRPr lang="ru-RU" sz="1400" dirty="0">
              <a:solidFill>
                <a:srgbClr val="99330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5214942" y="6143644"/>
            <a:ext cx="35137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Библиотекарь </a:t>
            </a:r>
            <a:r>
              <a:rPr lang="ru-RU" b="1" dirty="0" err="1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Мельчакова</a:t>
            </a: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М.Г.</a:t>
            </a:r>
            <a:endParaRPr lang="ru-RU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285720" y="4000504"/>
            <a:ext cx="250033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 smtClean="0">
                <a:ln w="1905">
                  <a:solidFill>
                    <a:srgbClr val="FFFFCC"/>
                  </a:solidFill>
                </a:ln>
                <a:solidFill>
                  <a:schemeClr val="bg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«Читаем в школьной библиотеке книги вятских писателей»</a:t>
            </a:r>
            <a:endParaRPr lang="ru-RU" sz="2800" dirty="0">
              <a:ln w="1905">
                <a:solidFill>
                  <a:srgbClr val="FFFFCC"/>
                </a:solidFill>
              </a:ln>
              <a:solidFill>
                <a:schemeClr val="bg1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7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Раб.матер.мои\Краеведение\литераторы Вятки\Чирков М\Чирков рис.3А\IMG_0002.jpg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428596" y="500042"/>
            <a:ext cx="8318379" cy="5882401"/>
          </a:xfrm>
          <a:prstGeom prst="rect">
            <a:avLst/>
          </a:prstGeom>
          <a:noFill/>
        </p:spPr>
      </p:pic>
      <p:pic>
        <p:nvPicPr>
          <p:cNvPr id="3" name="Picture 2" descr="C:\Users\Melchakova_MG.SCHOOL-52\Desktop\2015 сканир.док\2016_04_15\IMG.jpg"/>
          <p:cNvPicPr>
            <a:picLocks noChangeAspect="1" noChangeArrowheads="1"/>
          </p:cNvPicPr>
          <p:nvPr/>
        </p:nvPicPr>
        <p:blipFill>
          <a:blip r:embed="rId3" cstate="print"/>
          <a:srcRect t="45445" r="3603" b="7773"/>
          <a:stretch>
            <a:fillRect/>
          </a:stretch>
        </p:blipFill>
        <p:spPr bwMode="auto">
          <a:xfrm rot="4890590">
            <a:off x="1322263" y="1925181"/>
            <a:ext cx="1951028" cy="1338941"/>
          </a:xfrm>
          <a:prstGeom prst="rect">
            <a:avLst/>
          </a:prstGeom>
          <a:noFill/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Раб.матер.мои\Краеведение\литераторы Вятки\Чирков М\Чирков рис.3А\IMG_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571480"/>
            <a:ext cx="8347993" cy="5903342"/>
          </a:xfrm>
          <a:prstGeom prst="round2DiagRect">
            <a:avLst/>
          </a:prstGeom>
          <a:noFill/>
          <a:effectLst>
            <a:glow rad="101600">
              <a:srgbClr val="FFFFCC">
                <a:alpha val="60000"/>
              </a:srgbClr>
            </a:glow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928794" y="357166"/>
            <a:ext cx="62151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663300"/>
                </a:solidFill>
                <a:latin typeface="Times New Roman" pitchFamily="18" charset="0"/>
                <a:cs typeface="Times New Roman" pitchFamily="18" charset="0"/>
              </a:rPr>
              <a:t>«ПАМЯТНИК  АБРАКАДАБРЕ»</a:t>
            </a:r>
            <a:endParaRPr lang="ru-RU" sz="2800" b="1" dirty="0">
              <a:ln>
                <a:solidFill>
                  <a:srgbClr val="993300"/>
                </a:solidFill>
              </a:ln>
              <a:solidFill>
                <a:srgbClr val="6633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Раб.матер.мои\Краеведение\литераторы Вятки\Чирков М\Чирков рис.3А\IMG_0005.jpg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/>
          <a:stretch>
            <a:fillRect/>
          </a:stretch>
        </p:blipFill>
        <p:spPr bwMode="auto">
          <a:xfrm>
            <a:off x="271462" y="428604"/>
            <a:ext cx="8586818" cy="6072230"/>
          </a:xfrm>
          <a:prstGeom prst="round2DiagRect">
            <a:avLst/>
          </a:prstGeom>
          <a:noFill/>
          <a:effectLst>
            <a:softEdge rad="63500"/>
          </a:effectLst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Раб.матер.мои\Краеведение\литераторы Вятки\Чирков М\Чирков рис.3А\IMG.jpg"/>
          <p:cNvPicPr>
            <a:picLocks noChangeAspect="1" noChangeArrowheads="1"/>
          </p:cNvPicPr>
          <p:nvPr/>
        </p:nvPicPr>
        <p:blipFill>
          <a:blip r:embed="rId2" cstate="print">
            <a:lum bright="-20000" contrast="30000"/>
          </a:blip>
          <a:srcRect l="47850"/>
          <a:stretch>
            <a:fillRect/>
          </a:stretch>
        </p:blipFill>
        <p:spPr bwMode="auto">
          <a:xfrm>
            <a:off x="500034" y="428604"/>
            <a:ext cx="4000528" cy="5424777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1027" name="Picture 3" descr="C:\Раб.матер.мои\Краеведение\литераторы Вятки\Чирков М\Чирков рис.3А\IMG_0004.jpg"/>
          <p:cNvPicPr>
            <a:picLocks noChangeAspect="1" noChangeArrowheads="1"/>
          </p:cNvPicPr>
          <p:nvPr/>
        </p:nvPicPr>
        <p:blipFill>
          <a:blip r:embed="rId3" cstate="print"/>
          <a:srcRect l="11341" t="5002" r="11164" b="20147"/>
          <a:stretch>
            <a:fillRect/>
          </a:stretch>
        </p:blipFill>
        <p:spPr bwMode="auto">
          <a:xfrm>
            <a:off x="4786314" y="1428736"/>
            <a:ext cx="3869133" cy="5038871"/>
          </a:xfrm>
          <a:prstGeom prst="rect">
            <a:avLst/>
          </a:prstGeom>
          <a:noFill/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Раб.матер.мои\Краеведение\литераторы Вятки\Чирков М\М.Г.Чиркову от П.Бересневой 5Е шк.52.jpg"/>
          <p:cNvPicPr>
            <a:picLocks noChangeAspect="1" noChangeArrowheads="1"/>
          </p:cNvPicPr>
          <p:nvPr/>
        </p:nvPicPr>
        <p:blipFill>
          <a:blip r:embed="rId2" cstate="print">
            <a:lum bright="-20000" contrast="40000"/>
          </a:blip>
          <a:srcRect b="42080"/>
          <a:stretch>
            <a:fillRect/>
          </a:stretch>
        </p:blipFill>
        <p:spPr bwMode="auto">
          <a:xfrm>
            <a:off x="412938" y="500042"/>
            <a:ext cx="7302334" cy="5857916"/>
          </a:xfrm>
          <a:prstGeom prst="round2DiagRect">
            <a:avLst/>
          </a:prstGeom>
          <a:noFill/>
          <a:effectLst>
            <a:softEdge rad="63500"/>
          </a:effectLst>
        </p:spPr>
      </p:pic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5" name="Picture 2" descr="C:\Раб.матер.мои\Краеведение\литераторы Вятки\Чирков М\М.Г.Чиркову от П.Бересневой 5Е шк.52.jpg"/>
          <p:cNvPicPr>
            <a:picLocks noChangeAspect="1" noChangeArrowheads="1"/>
          </p:cNvPicPr>
          <p:nvPr/>
        </p:nvPicPr>
        <p:blipFill>
          <a:blip r:embed="rId3" cstate="print">
            <a:lum bright="-20000" contrast="30000"/>
          </a:blip>
          <a:srcRect l="47073" t="68614" r="9544" b="25086"/>
          <a:stretch>
            <a:fillRect/>
          </a:stretch>
        </p:blipFill>
        <p:spPr bwMode="auto">
          <a:xfrm>
            <a:off x="6215074" y="6285761"/>
            <a:ext cx="2928926" cy="572238"/>
          </a:xfrm>
          <a:prstGeom prst="round2DiagRect">
            <a:avLst/>
          </a:prstGeom>
          <a:noFill/>
          <a:effectLst>
            <a:softEdge rad="63500"/>
          </a:effectLst>
        </p:spPr>
      </p:pic>
      <p:pic>
        <p:nvPicPr>
          <p:cNvPr id="1026" name="Picture 2" descr="C:\Раб.матер.мои\Краеведение\литераторы Вятки\Чирков М\М.Г.Чиркову от П.Бересневой 5Е шк.52.jpg"/>
          <p:cNvPicPr>
            <a:picLocks noChangeAspect="1" noChangeArrowheads="1"/>
          </p:cNvPicPr>
          <p:nvPr/>
        </p:nvPicPr>
        <p:blipFill>
          <a:blip r:embed="rId4" cstate="print">
            <a:lum bright="-30000" contrast="40000"/>
          </a:blip>
          <a:srcRect t="60805" r="58036" b="6330"/>
          <a:stretch>
            <a:fillRect/>
          </a:stretch>
        </p:blipFill>
        <p:spPr bwMode="auto">
          <a:xfrm>
            <a:off x="7337878" y="214290"/>
            <a:ext cx="1677113" cy="1857388"/>
          </a:xfrm>
          <a:prstGeom prst="round2Diag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6715140" y="5214950"/>
            <a:ext cx="228259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>
              <a:defRPr/>
            </a:pPr>
            <a:r>
              <a:rPr lang="ru-RU" sz="1600" b="1" dirty="0" smtClean="0">
                <a:ln w="1905">
                  <a:solidFill>
                    <a:srgbClr val="663300"/>
                  </a:solidFill>
                </a:ln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Учитель:</a:t>
            </a:r>
          </a:p>
          <a:p>
            <a:pPr eaLnBrk="0" hangingPunct="0">
              <a:defRPr/>
            </a:pPr>
            <a:r>
              <a:rPr lang="ru-RU" sz="1600" b="1" dirty="0" smtClean="0">
                <a:ln w="1905">
                  <a:solidFill>
                    <a:srgbClr val="663300"/>
                  </a:solidFill>
                </a:ln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 smtClean="0">
                <a:ln w="1905">
                  <a:solidFill>
                    <a:srgbClr val="663300"/>
                  </a:solidFill>
                </a:ln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Чайникова</a:t>
            </a:r>
            <a:r>
              <a:rPr lang="ru-RU" sz="1600" b="1" dirty="0" smtClean="0">
                <a:ln w="1905">
                  <a:solidFill>
                    <a:srgbClr val="663300"/>
                  </a:solidFill>
                </a:ln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Н.П. </a:t>
            </a:r>
          </a:p>
          <a:p>
            <a:pPr eaLnBrk="0" hangingPunct="0">
              <a:defRPr/>
            </a:pPr>
            <a:r>
              <a:rPr lang="ru-RU" sz="1600" b="1" dirty="0" smtClean="0">
                <a:ln w="1905">
                  <a:solidFill>
                    <a:srgbClr val="663300"/>
                  </a:solidFill>
                </a:ln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Библиотекарь:</a:t>
            </a:r>
          </a:p>
          <a:p>
            <a:pPr eaLnBrk="0" hangingPunct="0">
              <a:defRPr/>
            </a:pPr>
            <a:r>
              <a:rPr lang="ru-RU" sz="1600" b="1" dirty="0" err="1" smtClean="0">
                <a:ln w="1905">
                  <a:solidFill>
                    <a:srgbClr val="663300"/>
                  </a:solidFill>
                </a:ln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Мельчакова</a:t>
            </a:r>
            <a:r>
              <a:rPr lang="ru-RU" sz="1600" b="1" dirty="0" smtClean="0">
                <a:ln w="1905">
                  <a:solidFill>
                    <a:srgbClr val="663300"/>
                  </a:solidFill>
                </a:ln>
                <a:solidFill>
                  <a:srgbClr val="9933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 М.Г.</a:t>
            </a:r>
            <a:endParaRPr lang="ru-RU" sz="1600" b="1" dirty="0">
              <a:ln w="1905">
                <a:solidFill>
                  <a:srgbClr val="663300"/>
                </a:solidFill>
              </a:ln>
              <a:solidFill>
                <a:srgbClr val="9933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Picture 2" descr="C:\Documents and Settings\Melchakova_MG.SCHOOL-52\Рабочий стол\рис.март 2014 1В 2Д 3Е\1В\1.jpg"/>
          <p:cNvPicPr>
            <a:picLocks noChangeAspect="1" noChangeArrowheads="1"/>
          </p:cNvPicPr>
          <p:nvPr/>
        </p:nvPicPr>
        <p:blipFill>
          <a:blip r:embed="rId2" cstate="print">
            <a:lum bright="-30000" contrast="40000"/>
          </a:blip>
          <a:srcRect t="4273"/>
          <a:stretch>
            <a:fillRect/>
          </a:stretch>
        </p:blipFill>
        <p:spPr bwMode="auto">
          <a:xfrm rot="5400000">
            <a:off x="1149040" y="1028190"/>
            <a:ext cx="4845656" cy="6429420"/>
          </a:xfrm>
          <a:prstGeom prst="roundRect">
            <a:avLst/>
          </a:prstGeom>
          <a:noFill/>
          <a:effectLst>
            <a:softEdge rad="127000"/>
          </a:effectLst>
        </p:spPr>
      </p:pic>
      <p:sp>
        <p:nvSpPr>
          <p:cNvPr id="18" name="Прямоугольник 17"/>
          <p:cNvSpPr/>
          <p:nvPr/>
        </p:nvSpPr>
        <p:spPr>
          <a:xfrm>
            <a:off x="1071538" y="5786454"/>
            <a:ext cx="45582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eaLnBrk="0" hangingPunct="0">
              <a:defRPr/>
            </a:pPr>
            <a:r>
              <a:rPr lang="ru-RU" b="1" dirty="0" smtClean="0">
                <a:ln w="1905">
                  <a:solidFill>
                    <a:srgbClr val="6633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рисунок  ученика 1 «В» </a:t>
            </a:r>
            <a:r>
              <a:rPr lang="ru-RU" b="1" dirty="0" err="1" smtClean="0">
                <a:ln w="1905">
                  <a:solidFill>
                    <a:srgbClr val="6633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</a:t>
            </a:r>
            <a:r>
              <a:rPr lang="ru-RU" b="1" dirty="0" smtClean="0">
                <a:ln w="1905">
                  <a:solidFill>
                    <a:srgbClr val="663300"/>
                  </a:solidFill>
                </a:ln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Ст. Полушина</a:t>
            </a:r>
          </a:p>
        </p:txBody>
      </p:sp>
      <p:sp>
        <p:nvSpPr>
          <p:cNvPr id="16385" name="Rectangle 1"/>
          <p:cNvSpPr>
            <a:spLocks noChangeArrowheads="1"/>
          </p:cNvSpPr>
          <p:nvPr/>
        </p:nvSpPr>
        <p:spPr bwMode="auto">
          <a:xfrm>
            <a:off x="428596" y="1000108"/>
            <a:ext cx="535785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>
              <a:defRPr/>
            </a:pPr>
            <a:r>
              <a:rPr lang="ru-RU" sz="2400" b="1" dirty="0" smtClean="0">
                <a:ln w="1905">
                  <a:solidFill>
                    <a:srgbClr val="FFFF00"/>
                  </a:solidFill>
                </a:ln>
                <a:solidFill>
                  <a:srgbClr val="FFFFCC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КОНКУРС РИСУНКА</a:t>
            </a:r>
          </a:p>
          <a:p>
            <a:pPr>
              <a:defRPr/>
            </a:pPr>
            <a:r>
              <a:rPr lang="ru-RU" sz="3200" b="1" i="1" dirty="0" smtClean="0">
                <a:ln w="190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«</a:t>
            </a:r>
            <a:r>
              <a:rPr lang="ru-RU" sz="3200" b="1" dirty="0" smtClean="0">
                <a:ln w="190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МОЯ  </a:t>
            </a:r>
            <a:r>
              <a:rPr lang="ru-RU" sz="3200" b="1" dirty="0" smtClean="0">
                <a:ln w="190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Monotype Corsiva" pitchFamily="66" charset="0"/>
                <a:ea typeface="Times New Roman" pitchFamily="18" charset="0"/>
                <a:cs typeface="Times New Roman" pitchFamily="18" charset="0"/>
              </a:rPr>
              <a:t>ЛЮБИМАЯ  КНИЖКА»</a:t>
            </a:r>
            <a:endParaRPr lang="ru-RU" sz="3200" b="1" dirty="0" smtClean="0">
              <a:ln w="1905">
                <a:solidFill>
                  <a:srgbClr val="FFFF00"/>
                </a:solidFill>
              </a:ln>
              <a:solidFill>
                <a:srgbClr val="FFFF00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 descr="http://zuevskie.ru/_ph/16/513738258.png"/>
          <p:cNvPicPr/>
          <p:nvPr/>
        </p:nvPicPr>
        <p:blipFill>
          <a:blip r:embed="rId3" cstate="print">
            <a:lum bright="-10000" contrast="20000"/>
          </a:blip>
          <a:srcRect r="2941"/>
          <a:stretch>
            <a:fillRect/>
          </a:stretch>
        </p:blipFill>
        <p:spPr bwMode="auto">
          <a:xfrm>
            <a:off x="6572264" y="357166"/>
            <a:ext cx="214314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2428860" y="357166"/>
            <a:ext cx="392909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МБОУ СОШ с УИОП №52 г.Кирова</a:t>
            </a:r>
          </a:p>
          <a:p>
            <a:pPr algn="ctr"/>
            <a:r>
              <a:rPr lang="ru-RU" sz="1400" b="1" dirty="0" smtClean="0"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Школьная библиотека</a:t>
            </a:r>
            <a:endParaRPr lang="ru-RU" sz="1400" b="1" dirty="0"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zuevskie.ru/_ph/16/513738258.png"/>
          <p:cNvPicPr/>
          <p:nvPr/>
        </p:nvPicPr>
        <p:blipFill>
          <a:blip r:embed="rId3" cstate="print"/>
          <a:srcRect r="2941"/>
          <a:stretch>
            <a:fillRect/>
          </a:stretch>
        </p:blipFill>
        <p:spPr bwMode="auto">
          <a:xfrm>
            <a:off x="5857884" y="3000372"/>
            <a:ext cx="2214578" cy="33575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blini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715404" y="6429396"/>
            <a:ext cx="304800" cy="304800"/>
          </a:xfrm>
          <a:prstGeom prst="rect">
            <a:avLst/>
          </a:prstGeom>
        </p:spPr>
      </p:pic>
      <p:sp>
        <p:nvSpPr>
          <p:cNvPr id="5" name="Управляющая кнопка: звук 4">
            <a:hlinkClick r:id="rId6" action="ppaction://hlinkfile" highlightClick="1">
              <a:snd r:embed="rId5" name="applause.wav" builtIn="1"/>
            </a:hlinkClick>
          </p:cNvPr>
          <p:cNvSpPr/>
          <p:nvPr/>
        </p:nvSpPr>
        <p:spPr>
          <a:xfrm>
            <a:off x="7072330" y="6215082"/>
            <a:ext cx="214314" cy="285752"/>
          </a:xfrm>
          <a:prstGeom prst="actionButtonSoun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Управляющая кнопка: фильм 5">
            <a:hlinkClick r:id="rId7" action="ppaction://hlinkfile" highlightClick="1"/>
          </p:cNvPr>
          <p:cNvSpPr/>
          <p:nvPr/>
        </p:nvSpPr>
        <p:spPr>
          <a:xfrm>
            <a:off x="7643834" y="6215082"/>
            <a:ext cx="285752" cy="214314"/>
          </a:xfrm>
          <a:prstGeom prst="actionButtonMovi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642910" y="357166"/>
            <a:ext cx="4572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8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Приглашаем вас, ребятки</a:t>
            </a:r>
          </a:p>
          <a:p>
            <a:r>
              <a:rPr lang="ru-RU" sz="2800" b="1" dirty="0" smtClean="0">
                <a:ln>
                  <a:solidFill>
                    <a:srgbClr val="FFFFCC"/>
                  </a:solidFill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Вдоль по Вятке на лошадке!</a:t>
            </a:r>
            <a:endParaRPr lang="ru-RU" sz="2800" b="1" dirty="0">
              <a:ln>
                <a:solidFill>
                  <a:srgbClr val="FFFFCC"/>
                </a:solidFill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sp>
        <p:nvSpPr>
          <p:cNvPr id="10241" name="Rectangle 1"/>
          <p:cNvSpPr>
            <a:spLocks noChangeArrowheads="1"/>
          </p:cNvSpPr>
          <p:nvPr/>
        </p:nvSpPr>
        <p:spPr bwMode="auto">
          <a:xfrm>
            <a:off x="500034" y="1500174"/>
            <a:ext cx="392909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200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lang="ru-RU" b="1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Наш писатель – земляк любит детей, любит свой край и хочет, чтобы взрослые и дети любили и гордились своей малой родиной!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Автор стихов и прозаических произведений для взрослых, Михаил</a:t>
            </a:r>
            <a:r>
              <a:rPr kumimoji="0" lang="ru-RU" b="1" i="0" u="none" strike="noStrike" cap="none" normalizeH="0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Чирков хорошо известен и  </a:t>
            </a:r>
            <a:r>
              <a:rPr kumimoji="0" lang="ru-RU" b="1" i="0" u="none" strike="noStrike" cap="none" normalizeH="0" baseline="0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популярен  как детский писатель. Уже много лет его сказки для детей, книжки, изданные большими тиражами, не только продаются, но и щедро дарятся детям, а те, что написаны по фольклорным мотивам, используются в сценариях театральных коллективов.</a:t>
            </a:r>
            <a:endParaRPr kumimoji="0" lang="ru-RU" b="1" i="0" u="none" strike="noStrike" cap="none" normalizeH="0" baseline="0" dirty="0" smtClean="0">
              <a:ln>
                <a:solidFill>
                  <a:srgbClr val="FFFFCC"/>
                </a:solidFill>
              </a:ln>
              <a:solidFill>
                <a:srgbClr val="FFFFCC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Picture 2" descr="T:\библиотека школьная\Грина\DSC02183.JPG"/>
          <p:cNvPicPr>
            <a:picLocks noChangeAspect="1" noChangeArrowheads="1"/>
          </p:cNvPicPr>
          <p:nvPr/>
        </p:nvPicPr>
        <p:blipFill>
          <a:blip r:embed="rId8" cstate="print">
            <a:lum bright="20000" contrast="20000"/>
          </a:blip>
          <a:srcRect l="16686" t="41866" r="46606" b="24761"/>
          <a:stretch>
            <a:fillRect/>
          </a:stretch>
        </p:blipFill>
        <p:spPr bwMode="auto">
          <a:xfrm>
            <a:off x="5167316" y="500042"/>
            <a:ext cx="3457599" cy="2357454"/>
          </a:xfrm>
          <a:prstGeom prst="round2Diag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17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lum bright="-20000" contrast="40000"/>
          </a:blip>
          <a:srcRect l="21918" t="8394" r="10959" b="58208"/>
          <a:stretch>
            <a:fillRect/>
          </a:stretch>
        </p:blipFill>
        <p:spPr bwMode="auto">
          <a:xfrm>
            <a:off x="428596" y="428604"/>
            <a:ext cx="3857652" cy="2714644"/>
          </a:xfrm>
          <a:prstGeom prst="round2Diag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3" name="Прямоугольник с двумя скругленными противолежащими углами 2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4643438" y="428604"/>
            <a:ext cx="414340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Инсценировка по сказке </a:t>
            </a:r>
            <a:r>
              <a:rPr lang="ru-RU" sz="2800" b="1" i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М.Чиркова</a:t>
            </a:r>
            <a:endParaRPr lang="ru-RU" sz="2800" b="1" i="1" dirty="0" smtClean="0">
              <a:ln>
                <a:solidFill>
                  <a:srgbClr val="993300"/>
                </a:solidFill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«КОТ, БАРАН И МЫШЬ»</a:t>
            </a:r>
          </a:p>
          <a:p>
            <a:pPr algn="ctr"/>
            <a:r>
              <a:rPr lang="ru-RU" sz="2800" b="1" i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исполнении учащихся 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3А </a:t>
            </a:r>
            <a:r>
              <a:rPr lang="ru-RU" sz="2800" b="1" dirty="0" err="1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кл</a:t>
            </a:r>
            <a:r>
              <a:rPr lang="ru-RU" sz="2800" b="1" dirty="0" smtClean="0">
                <a:ln>
                  <a:solidFill>
                    <a:srgbClr val="993300"/>
                  </a:solidFill>
                </a:ln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ru-RU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7158" y="3357562"/>
            <a:ext cx="3786214" cy="31700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Как на дедовой лошадке</a:t>
            </a:r>
          </a:p>
          <a:p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Я скакал по старой Вятке,</a:t>
            </a:r>
          </a:p>
          <a:p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Шуточки-балясочки</a:t>
            </a:r>
            <a:endParaRPr lang="ru-RU" sz="2000" b="1" dirty="0" smtClean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C00000"/>
              </a:solidFill>
            </a:endParaRPr>
          </a:p>
          <a:p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Собирал в колясочку.</a:t>
            </a:r>
          </a:p>
          <a:p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Пересел на тарантас –</a:t>
            </a:r>
          </a:p>
          <a:p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Всю </a:t>
            </a:r>
            <a:r>
              <a:rPr lang="ru-RU" sz="2000" b="1" dirty="0" err="1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копилочку</a:t>
            </a:r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 растряс.</a:t>
            </a:r>
          </a:p>
          <a:p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Насмешил честной народ,</a:t>
            </a:r>
          </a:p>
          <a:p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Пусть смеется и поет,</a:t>
            </a:r>
          </a:p>
          <a:p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Приглашаем вас, ребятки</a:t>
            </a:r>
          </a:p>
          <a:p>
            <a:r>
              <a:rPr lang="ru-RU" sz="2000" b="1" dirty="0" smtClean="0">
                <a:ln>
                  <a:solidFill>
                    <a:schemeClr val="accent2">
                      <a:lumMod val="75000"/>
                    </a:schemeClr>
                  </a:solidFill>
                </a:ln>
                <a:solidFill>
                  <a:srgbClr val="C00000"/>
                </a:solidFill>
              </a:rPr>
              <a:t>Вдоль по Вятке на лошадке!</a:t>
            </a:r>
            <a:endParaRPr lang="ru-RU" sz="2000" b="1" dirty="0">
              <a:ln>
                <a:solidFill>
                  <a:schemeClr val="accent2">
                    <a:lumMod val="75000"/>
                  </a:schemeClr>
                </a:solidFill>
              </a:ln>
              <a:solidFill>
                <a:srgbClr val="C00000"/>
              </a:solidFill>
            </a:endParaRPr>
          </a:p>
        </p:txBody>
      </p:sp>
      <p:pic>
        <p:nvPicPr>
          <p:cNvPr id="5121" name="Picture 1" descr="C:\Users\Melchakova_MG.SCHOOL-52\Desktop\опыт работы ШБ 2011-15\2015-2016\встреча с писателем Чирковым\Чирков фото со встречи\Моментальный снимок 2 (27.04.2016 10-49).png"/>
          <p:cNvPicPr>
            <a:picLocks noChangeAspect="1" noChangeArrowheads="1"/>
          </p:cNvPicPr>
          <p:nvPr/>
        </p:nvPicPr>
        <p:blipFill>
          <a:blip r:embed="rId3">
            <a:lum bright="10000" contrast="10000"/>
          </a:blip>
          <a:srcRect l="10254"/>
          <a:stretch>
            <a:fillRect/>
          </a:stretch>
        </p:blipFill>
        <p:spPr bwMode="auto">
          <a:xfrm>
            <a:off x="3743642" y="3286124"/>
            <a:ext cx="5015043" cy="3143272"/>
          </a:xfrm>
          <a:prstGeom prst="round2Diag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скругленными противолежащими углами 1"/>
          <p:cNvSpPr/>
          <p:nvPr/>
        </p:nvSpPr>
        <p:spPr>
          <a:xfrm>
            <a:off x="214313" y="214313"/>
            <a:ext cx="8715375" cy="6429375"/>
          </a:xfrm>
          <a:prstGeom prst="round2DiagRect">
            <a:avLst/>
          </a:prstGeom>
          <a:noFill/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500034" y="285728"/>
            <a:ext cx="4714908" cy="160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15 апреля 2016 г. в нашей школьной библиотеке состоялась  встреча вятского детского писателя </a:t>
            </a:r>
            <a:r>
              <a:rPr kumimoji="0" lang="ru-RU" sz="1400" b="1" i="0" u="none" strike="noStrike" cap="none" normalizeH="0" baseline="0" dirty="0" err="1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М.Чиркова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 учениками 3В </a:t>
            </a:r>
            <a:r>
              <a:rPr kumimoji="0" lang="ru-RU" sz="1400" b="1" i="0" u="none" strike="noStrike" cap="none" normalizeH="0" baseline="0" dirty="0" err="1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 Писатель рассказал о своем детстве, о том, как создает свои увлекательные произведения. По ходу встречи перед писателем и ребятами выступили  уже  знакомые с Михаилом Георгиевичем и его</a:t>
            </a:r>
            <a:r>
              <a:rPr kumimoji="0" lang="ru-RU" sz="1400" b="1" i="0" u="none" strike="noStrike" cap="none" normalizeH="0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книгами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ученики 3А </a:t>
            </a:r>
            <a:r>
              <a:rPr kumimoji="0" lang="ru-RU" sz="1400" b="1" i="0" u="none" strike="noStrike" cap="none" normalizeH="0" baseline="0" dirty="0" err="1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кл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FFFFCC"/>
                  </a:solidFill>
                </a:ln>
                <a:solidFill>
                  <a:srgbClr val="FFFFCC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. </a:t>
            </a:r>
            <a:endParaRPr kumimoji="0" lang="ru-RU" sz="1400" b="1" i="0" u="none" strike="noStrike" cap="none" normalizeH="0" baseline="0" dirty="0" smtClean="0">
              <a:ln>
                <a:solidFill>
                  <a:srgbClr val="FFFFCC"/>
                </a:solidFill>
              </a:ln>
              <a:solidFill>
                <a:srgbClr val="FFFFCC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9" name="Picture 5" descr="C:\Users\Melchakova_MG.SCHOOL-52\Desktop\опыт работы ШБ 2011-15\2015-2016\встреча с писателем Чирковым\Чирков фото со встречи\Моментальный снимок 1 (27.04.2016 10-48).png"/>
          <p:cNvPicPr>
            <a:picLocks noChangeAspect="1" noChangeArrowheads="1"/>
          </p:cNvPicPr>
          <p:nvPr/>
        </p:nvPicPr>
        <p:blipFill>
          <a:blip r:embed="rId2">
            <a:lum bright="10000" contrast="10000"/>
          </a:blip>
          <a:srcRect/>
          <a:stretch>
            <a:fillRect/>
          </a:stretch>
        </p:blipFill>
        <p:spPr bwMode="auto">
          <a:xfrm>
            <a:off x="428596" y="3929066"/>
            <a:ext cx="4572032" cy="2571768"/>
          </a:xfrm>
          <a:prstGeom prst="round2DiagRect">
            <a:avLst/>
          </a:prstGeom>
          <a:noFill/>
        </p:spPr>
      </p:pic>
      <p:pic>
        <p:nvPicPr>
          <p:cNvPr id="1030" name="Picture 6" descr="C:\Users\Melchakova_MG.SCHOOL-52\Desktop\опыт работы ШБ 2011-15\2015-2016\встреча с писателем Чирковым\Чирков фото со встречи\Моментальный снимок 9 (27.04.2016 10-56).png"/>
          <p:cNvPicPr>
            <a:picLocks noChangeAspect="1" noChangeArrowheads="1"/>
          </p:cNvPicPr>
          <p:nvPr/>
        </p:nvPicPr>
        <p:blipFill>
          <a:blip r:embed="rId3">
            <a:lum bright="10000" contrast="10000"/>
          </a:blip>
          <a:srcRect l="20455"/>
          <a:stretch>
            <a:fillRect/>
          </a:stretch>
        </p:blipFill>
        <p:spPr bwMode="auto">
          <a:xfrm>
            <a:off x="5000628" y="357166"/>
            <a:ext cx="3762400" cy="2660555"/>
          </a:xfrm>
          <a:prstGeom prst="round2DiagRect">
            <a:avLst/>
          </a:prstGeom>
          <a:noFill/>
          <a:effectLst>
            <a:softEdge rad="63500"/>
          </a:effectLst>
        </p:spPr>
      </p:pic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5143504" y="3143248"/>
            <a:ext cx="3643338" cy="3323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180975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Они представили инсценировку по сказке </a:t>
            </a:r>
            <a:r>
              <a:rPr kumimoji="0" lang="ru-RU" sz="1400" b="1" i="0" u="none" strike="noStrike" cap="none" normalizeH="0" baseline="0" dirty="0" err="1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М.Чиркова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«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Кот, баран и мышь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Calibri"/>
                <a:ea typeface="Times New Roman" pitchFamily="18" charset="0"/>
                <a:cs typeface="Times New Roman" pitchFamily="18" charset="0"/>
              </a:rPr>
              <a:t>»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подготовленную под руководством школьного библиотекаря </a:t>
            </a:r>
            <a:r>
              <a:rPr kumimoji="0" lang="ru-RU" sz="1400" b="1" i="0" u="none" strike="noStrike" cap="none" normalizeH="0" baseline="0" dirty="0" err="1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Мельчаковой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М.Г.  Особенно понравилось ребятам то, как автор исполнял свои стихи, аккомпанируя себе на гитаре. Накануне встречи школьным библиотекарем </a:t>
            </a:r>
            <a:r>
              <a:rPr kumimoji="0" lang="ru-RU" sz="1400" b="1" i="0" u="none" strike="noStrike" cap="none" normalizeH="0" baseline="0" dirty="0" err="1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Мельчаковой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М. Г. в классе была проведена беседа, посвященная биографии и творчеству </a:t>
            </a:r>
            <a:r>
              <a:rPr kumimoji="0" lang="ru-RU" sz="1400" b="1" i="0" u="none" strike="noStrike" cap="none" normalizeH="0" baseline="0" dirty="0" err="1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М.Г.Чиркова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 ребятам были подробно представлены его книги. На встрече дети смогли задать писателю интересующие их вопросы и приобрести понравившиеся</a:t>
            </a:r>
            <a:r>
              <a:rPr kumimoji="0" lang="ru-RU" sz="1400" b="1" i="0" u="none" strike="noStrike" cap="none" normalizeH="0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400" b="1" i="0" u="none" strike="noStrike" cap="none" normalizeH="0" baseline="0" dirty="0" smtClean="0">
                <a:ln>
                  <a:solidFill>
                    <a:srgbClr val="993300"/>
                  </a:solidFill>
                </a:ln>
                <a:solidFill>
                  <a:srgbClr val="9933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книги.</a:t>
            </a:r>
            <a:endParaRPr kumimoji="0" lang="ru-RU" sz="1400" b="1" i="0" u="none" strike="noStrike" cap="none" normalizeH="0" baseline="0" dirty="0" smtClean="0">
              <a:ln>
                <a:solidFill>
                  <a:srgbClr val="993300"/>
                </a:solidFill>
              </a:ln>
              <a:solidFill>
                <a:srgbClr val="9933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1" name="Picture 7" descr="C:\Users\Melchakova_MG.SCHOOL-52\Desktop\опыт работы ШБ 2011-15\2015-2016\встреча с писателем Чирковым\Чирков фото со встречи\Моментальный снимок 4 (27.04.2016 10-51).png"/>
          <p:cNvPicPr>
            <a:picLocks noChangeAspect="1" noChangeArrowheads="1"/>
          </p:cNvPicPr>
          <p:nvPr/>
        </p:nvPicPr>
        <p:blipFill>
          <a:blip r:embed="rId4">
            <a:lum bright="10000" contrast="10000"/>
          </a:blip>
          <a:srcRect l="20181" t="13888" r="29037" b="20139"/>
          <a:stretch>
            <a:fillRect/>
          </a:stretch>
        </p:blipFill>
        <p:spPr bwMode="auto">
          <a:xfrm>
            <a:off x="1643042" y="2071678"/>
            <a:ext cx="2443932" cy="1785950"/>
          </a:xfrm>
          <a:prstGeom prst="round2Diag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3405</TotalTime>
  <Words>2998</Words>
  <PresentationFormat>Экран (4:3)</PresentationFormat>
  <Paragraphs>220</Paragraphs>
  <Slides>34</Slides>
  <Notes>5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34</vt:i4>
      </vt:variant>
    </vt:vector>
  </HeadingPairs>
  <TitlesOfParts>
    <vt:vector size="35" baseType="lpstr">
      <vt:lpstr>1_Тема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Мельчакова Марина Геннадьевна</dc:creator>
  <cp:lastModifiedBy>Melchakova_MG</cp:lastModifiedBy>
  <cp:revision>232</cp:revision>
  <dcterms:created xsi:type="dcterms:W3CDTF">2016-02-11T12:54:05Z</dcterms:created>
  <dcterms:modified xsi:type="dcterms:W3CDTF">2017-11-06T12:35:56Z</dcterms:modified>
</cp:coreProperties>
</file>