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17"/>
  </p:notesMasterIdLst>
  <p:handoutMasterIdLst>
    <p:handoutMasterId r:id="rId18"/>
  </p:handoutMasterIdLst>
  <p:sldIdLst>
    <p:sldId id="257" r:id="rId2"/>
    <p:sldId id="259" r:id="rId3"/>
    <p:sldId id="260" r:id="rId4"/>
    <p:sldId id="279" r:id="rId5"/>
    <p:sldId id="261" r:id="rId6"/>
    <p:sldId id="267" r:id="rId7"/>
    <p:sldId id="264" r:id="rId8"/>
    <p:sldId id="276" r:id="rId9"/>
    <p:sldId id="278" r:id="rId10"/>
    <p:sldId id="269" r:id="rId11"/>
    <p:sldId id="270" r:id="rId12"/>
    <p:sldId id="271" r:id="rId13"/>
    <p:sldId id="272" r:id="rId14"/>
    <p:sldId id="275" r:id="rId15"/>
    <p:sldId id="277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0000CC"/>
    <a:srgbClr val="FFFFFF"/>
    <a:srgbClr val="60271E"/>
    <a:srgbClr val="010103"/>
    <a:srgbClr val="FFFF00"/>
    <a:srgbClr val="3333CC"/>
    <a:srgbClr val="0066CC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587" autoAdjust="0"/>
    <p:restoredTop sz="96649" autoAdjust="0"/>
  </p:normalViewPr>
  <p:slideViewPr>
    <p:cSldViewPr>
      <p:cViewPr varScale="1">
        <p:scale>
          <a:sx n="103" d="100"/>
          <a:sy n="103" d="100"/>
        </p:scale>
        <p:origin x="-3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A946396B-8EC4-48EA-A65E-E6CA01FB9EC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983C5-02BE-4560-8E90-41448A65751E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68AEE-F55C-4FE3-AA5C-A5B994ACDBE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68AEE-F55C-4FE3-AA5C-A5B994ACDBE9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800" b="1" dirty="0" smtClean="0">
                <a:solidFill>
                  <a:srgbClr val="FFFFFF"/>
                </a:solidFill>
                <a:effectLst/>
              </a:rPr>
              <a:t>Историческая справка:1.Один из старейших русских городов, Великий</a:t>
            </a:r>
            <a:r>
              <a:rPr lang="ru-RU" sz="800" b="1" baseline="0" dirty="0" smtClean="0">
                <a:solidFill>
                  <a:srgbClr val="FFFFFF"/>
                </a:solidFill>
                <a:effectLst/>
              </a:rPr>
              <a:t> Новгород основан (а точнее впервые упоминается в летописи) в 859 г. И в сентябре 2009 г. отметил свое 1150-летие. Первым  новгородским князем стал приглашенный варяг </a:t>
            </a:r>
            <a:r>
              <a:rPr lang="ru-RU" sz="800" b="1" baseline="0" dirty="0" err="1" smtClean="0">
                <a:solidFill>
                  <a:srgbClr val="FFFFFF"/>
                </a:solidFill>
                <a:effectLst/>
              </a:rPr>
              <a:t>Рюрик</a:t>
            </a:r>
            <a:r>
              <a:rPr lang="ru-RU" sz="800" b="1" baseline="0" dirty="0" smtClean="0">
                <a:solidFill>
                  <a:srgbClr val="FFFFFF"/>
                </a:solidFill>
                <a:effectLst/>
              </a:rPr>
              <a:t>, положивший начало первой правящей династии Руси – Рюриковичам.  Есть все основания утверждать, что Великий Новгород является первой столицей государства Российского, а год основания города – годом основания нашего государства. Как доказательство этого в 1862 году в Новгороде установлен памятник «Тысячелетие России». В 8     г. Столицей  Древней Руси стал Киев, а в Новгороде остался править старший  сын  великого князя. Столетиями город носил звание крупного торгового центра, находясь на знаменитом пути из «варяг в греки», благодаря чему рос, богател и приобретал авторитет, к нему обращались так - «Господин Великий  Новгород». Его даже пригласили в Ганзейский союз – мощную и влиятельную европейскую торговую организацию. В 1136 г. новгородцы подняли восстание, изгнали правившего князя и объявили о «вольности в князьях», которых приглашали теперь «по контракту», строго оговаривая их права и обязанности.</a:t>
            </a:r>
          </a:p>
          <a:p>
            <a:r>
              <a:rPr lang="ru-RU" sz="800" b="1" baseline="0" dirty="0" smtClean="0">
                <a:solidFill>
                  <a:srgbClr val="FFFFFF"/>
                </a:solidFill>
                <a:effectLst/>
              </a:rPr>
              <a:t>2.Основы демократии в древнем Новгороде – выборность князей на определенный срок, борьба политических боярских группировок, голосование на вече, нечистоплотные предвыборные кампании, манипулирование народными массами.</a:t>
            </a:r>
          </a:p>
          <a:p>
            <a:r>
              <a:rPr lang="ru-RU" sz="800" b="1" baseline="0" dirty="0" smtClean="0">
                <a:solidFill>
                  <a:srgbClr val="FFFFFF"/>
                </a:solidFill>
                <a:effectLst/>
              </a:rPr>
              <a:t>3.Новгород не знал монголо-татарского ига,  легенда гласит, что увязнув в здешних болотах, враги так и не добрались до города. Но дань татарам новгородцы выплачивали вполне исправно, чтоб сохранить мир и жизни горожан.</a:t>
            </a:r>
          </a:p>
          <a:p>
            <a:r>
              <a:rPr lang="ru-RU" sz="800" b="1" baseline="0" dirty="0" smtClean="0">
                <a:solidFill>
                  <a:srgbClr val="FFFFFF"/>
                </a:solidFill>
                <a:effectLst/>
              </a:rPr>
              <a:t>4.Под руководством Александра  Невского новгородцы задолго до Петра Великого дали решительный отпор шведам, немцам ,литовцам.</a:t>
            </a:r>
          </a:p>
          <a:p>
            <a:r>
              <a:rPr lang="ru-RU" sz="800" b="1" baseline="0" dirty="0" smtClean="0">
                <a:solidFill>
                  <a:srgbClr val="FFFFFF"/>
                </a:solidFill>
                <a:effectLst/>
              </a:rPr>
              <a:t>5.Новгородская феодальная республика, земли которой к 15 веку простирались от Балтийского моря до Урала и от Карелии до Торжка(сейчас Тверская область) долгие века сохраняла независимость и вечевые вольности. Но в 1471 г. новгородцы проиграли битву с московским войском, которое возглавлял умный и прозорливый политик Иван </a:t>
            </a:r>
            <a:r>
              <a:rPr lang="en-US" sz="800" b="1" baseline="0" dirty="0" smtClean="0">
                <a:solidFill>
                  <a:srgbClr val="FFFFFF"/>
                </a:solidFill>
                <a:effectLst/>
              </a:rPr>
              <a:t>III</a:t>
            </a:r>
            <a:r>
              <a:rPr lang="ru-RU" sz="800" b="1" baseline="0" dirty="0" smtClean="0">
                <a:solidFill>
                  <a:srgbClr val="FFFFFF"/>
                </a:solidFill>
                <a:effectLst/>
              </a:rPr>
              <a:t>, и подписали документы, поражавшие их в правах. А в 1480 г. Великий Новгород был окончательно присоединен к Московскому княжеству.</a:t>
            </a:r>
          </a:p>
          <a:p>
            <a:r>
              <a:rPr lang="ru-RU" sz="800" b="1" baseline="0" dirty="0" smtClean="0">
                <a:solidFill>
                  <a:srgbClr val="FFFFFF"/>
                </a:solidFill>
                <a:effectLst/>
              </a:rPr>
              <a:t>6. Сегодня в Новгороде и окрестностях около 80  восстановленных и отреставрированных  церквей – это уникальные памятники культуры 10-15 веков, настоящие шедевры </a:t>
            </a:r>
            <a:r>
              <a:rPr lang="ru-RU" sz="800" b="1" baseline="0" dirty="0" err="1" smtClean="0">
                <a:solidFill>
                  <a:srgbClr val="FFFFFF"/>
                </a:solidFill>
                <a:effectLst/>
              </a:rPr>
              <a:t>руссского</a:t>
            </a:r>
            <a:r>
              <a:rPr lang="ru-RU" sz="800" b="1" baseline="0" dirty="0" smtClean="0">
                <a:solidFill>
                  <a:srgbClr val="FFFFFF"/>
                </a:solidFill>
                <a:effectLst/>
              </a:rPr>
              <a:t> зодчества. Заслуживает особого внимания тот факт, что уже в средние века все население Новгорода поголовно было грамотным. За шесть веков величия и славы  Великий Новгород успел накопить 10-метровый культурный слой. Это работа для археологов на многие десятилетия. Каждый год приносит очередную сенсацию. В здешних болотах сохранилось столько берестяных грамот, что до нас доходят практически в первозданном виде голоса всех сословий . Знаменитые новгородские раскопы – единственный на сегодня источник сведений о средневековой Руси, так что можно смело сказать: российская история пишется новгородцами.</a:t>
            </a:r>
          </a:p>
          <a:p>
            <a:r>
              <a:rPr lang="ru-RU" sz="800" b="1" dirty="0" smtClean="0">
                <a:solidFill>
                  <a:srgbClr val="FFFFFF"/>
                </a:solidFill>
                <a:effectLst/>
              </a:rPr>
              <a:t>-Побуждаемые папскими посланиями, шведы предприняли крестовый поход против Новгородской земли. По легенде, их командующий, будущий правитель Швеции Ярл </a:t>
            </a:r>
            <a:r>
              <a:rPr lang="ru-RU" sz="800" b="1" dirty="0" err="1" smtClean="0">
                <a:solidFill>
                  <a:srgbClr val="FFFFFF"/>
                </a:solidFill>
                <a:effectLst/>
              </a:rPr>
              <a:t>Биргер</a:t>
            </a:r>
            <a:r>
              <a:rPr lang="ru-RU" sz="800" b="1" dirty="0" smtClean="0">
                <a:solidFill>
                  <a:srgbClr val="FFFFFF"/>
                </a:solidFill>
                <a:effectLst/>
              </a:rPr>
              <a:t>, вошел на кораблях в Неву и отправил послание Александру: «Если можешь, сопротивляйся, но знай, что я уже здесь и пленю твою землю». </a:t>
            </a:r>
            <a:endParaRPr lang="ru-RU" sz="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68AEE-F55C-4FE3-AA5C-A5B994ACDBE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Было утро 15 июля 1240 года. Протрубил рог. Конный отряд Гаврилы </a:t>
            </a:r>
            <a:r>
              <a:rPr lang="ru-RU" sz="12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Олексича</a:t>
            </a: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выскочил из леса и ринулся вдоль реки, сбивая сходни. Шведы, находившиеся на кораблях. не могли прийти на помощь тем, кто был  на берегу. Неприятель оказался разъединенным на две части. Дружина во главе с самим Александром нанесла по шведам главный удар. </a:t>
            </a: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Считается, что именно за эту победу князя стали называть Невским. Но впервые это имя встречается в источниках только с XIV в. Известно, что некоторые потомки князя также носили имя Невских, возможно, таким образом за ними закреплялись владения в этой местности. Так или иначе, но сражение 1240 г. предотвратило потерю Русью берегов Финского залива, остановило шведскую агрессию на новгородско-псковские земли.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68AEE-F55C-4FE3-AA5C-A5B994ACDBE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 ними лошади тонули,</a:t>
            </a: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 ними дыбом лед вставал,</a:t>
            </a: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Их стремена на дно тянули,</a:t>
            </a: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Им панцирь выплыть не давал.</a:t>
            </a: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 ними лошади тонули,</a:t>
            </a: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 ними дыбом лед вставал,</a:t>
            </a: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Их стремена на дно тянули,</a:t>
            </a: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Им панцирь выплыть не давал.</a:t>
            </a:r>
          </a:p>
          <a:p>
            <a:pPr>
              <a:lnSpc>
                <a:spcPct val="80000"/>
              </a:lnSpc>
            </a:pPr>
            <a:endParaRPr lang="ru-RU" sz="12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Брело под взглядами косыми</a:t>
            </a: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Немало пойманных господ,</a:t>
            </a: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Впервые пятками босыми</a:t>
            </a: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Прилежно шлепая об лед.</a:t>
            </a:r>
          </a:p>
          <a:p>
            <a:pPr>
              <a:lnSpc>
                <a:spcPct val="80000"/>
              </a:lnSpc>
            </a:pPr>
            <a:endParaRPr lang="ru-RU" sz="12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 князь, едва остыв от свалки,</a:t>
            </a: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Из-под руки уже следил,</a:t>
            </a: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Как беглецов остаток жалкий</a:t>
            </a: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 ливонским землям уходил.</a:t>
            </a: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К.Симонов. </a:t>
            </a:r>
          </a:p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«Ледовое побоище»</a:t>
            </a:r>
          </a:p>
          <a:p>
            <a:pPr>
              <a:lnSpc>
                <a:spcPct val="80000"/>
              </a:lnSpc>
            </a:pPr>
            <a:endParaRPr lang="ru-RU" sz="12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68AEE-F55C-4FE3-AA5C-A5B994ACDBE9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Вся восточная политика Александра была направлена на то, чтобы обезопасить Русь от новых монгольских нашествий. Пойдя на уступки и наладив дипломатические отношения с Ордой, Александр спас ослабленную Русь от полного уничтожения. </a:t>
            </a:r>
            <a:endParaRPr lang="ru-RU" sz="12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68AEE-F55C-4FE3-AA5C-A5B994ACDBE9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108000" lvl="8" algn="just">
              <a:buNone/>
            </a:pPr>
            <a:endParaRPr lang="ru-RU" sz="2000" dirty="0">
              <a:latin typeface="Calibri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68AEE-F55C-4FE3-AA5C-A5B994ACDBE9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dirty="0" smtClean="0">
                <a:solidFill>
                  <a:srgbClr val="FFFFFF"/>
                </a:solidFill>
                <a:effectLst/>
              </a:rPr>
              <a:t>Почитание Александра Невского как святого началось задолго до того, как он был канонизирован Русской православной церковью в 1547 г. Там, где люди истово просили у него чуда, оно непременно случалось. Святой вставал из гробницы и ободрял соотечественников, например, накануне Куликовской битв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68AEE-F55C-4FE3-AA5C-A5B994ACDBE9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68AEE-F55C-4FE3-AA5C-A5B994ACDBE9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dirty="0" smtClean="0">
                <a:solidFill>
                  <a:srgbClr val="FFFFFF"/>
                </a:solidFill>
                <a:effectLst/>
                <a:latin typeface="Calibri" pitchFamily="34" charset="0"/>
              </a:rPr>
              <a:t>, был </a:t>
            </a:r>
            <a:r>
              <a:rPr lang="ru-RU" sz="1200" b="1" dirty="0" smtClean="0">
                <a:solidFill>
                  <a:srgbClr val="FFFFFF"/>
                </a:solidFill>
                <a:latin typeface="Calibri" pitchFamily="34" charset="0"/>
              </a:rPr>
              <a:t>третьей по значимости государственной наградой Российской империи до 1917 г. (после ордена Андрея Первозванного и женского ордена Св.Великомученицы Екатерины).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68AEE-F55C-4FE3-AA5C-A5B994ACDBE9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Орденом Александра Невского №1 был награжден командир батальона морской пехоты 154-й морской стрелковой бригады старший лейтенант (впоследствии подполковник)  </a:t>
            </a:r>
            <a:r>
              <a:rPr lang="ru-RU" sz="12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Рубан</a:t>
            </a:r>
            <a:r>
              <a:rPr lang="ru-RU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И.Н. за отражение атаки целого фашистского полка, поддержанной танками, в районе излучины Дона в августе 1942 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68AEE-F55C-4FE3-AA5C-A5B994ACDBE9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endParaRPr lang="ru-RU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68AEE-F55C-4FE3-AA5C-A5B994ACDBE9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68EA-5491-4597-AB8A-215E566597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995A5-222B-4B7F-88B8-E7A29CF40C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DBFA3-4483-4FCB-839C-C69071A03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7C2EA-5C9C-4C27-8A6F-0658CEE617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E665-C0D8-452C-B8AE-87B4BA4A9A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56E7-16AC-488B-A4A4-F3A12DDE91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66C65-7CCD-4A98-9BC7-346075BEFF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968BF-C83A-4BFF-B211-E26E24EEB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4FCC16C-E45E-458D-901B-01A5872589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F85DA-B84A-4818-849D-F1FAEDB5EB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08DEC-3546-42C6-A844-5C724B67E0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9A746E6-32F9-4B75-AEF6-4A1DB11D45D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9A6326F-C3EE-4336-A486-078329483D9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CCA0B46-B04E-4881-B858-D359BDA3DCF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38DDA6E-9F67-4C33-AD66-0E9CA7CD5E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C8029F-215B-4A77-B086-F92139E7766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</p:sldLayoutIdLst>
  <p:transition spd="slow">
    <p:zoom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file:///C:\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audio" Target="file:///C:\Users\1\Desktop\&#1076;&#1083;&#1103;%20&#1096;&#1082;&#1086;&#1083;&#1099;\&#1055;&#1088;&#1077;&#1079;&#1077;&#1085;&#1090;&#1072;&#1094;&#1080;&#1103;-&#1074;&#1080;&#1082;&#1090;&#1086;&#1088;&#1080;&#1085;&#1072;%20&#1087;&#1086;%20&#1090;&#1077;&#1084;&#1077;%20&#1056;&#1086;&#1089;&#1089;&#1080;&#1103;%20&#1080;&#1084;&#1077;&#1085;&#1080;%20&#1040;&#1083;&#1077;&#1082;&#1089;&#1072;&#1085;&#1076;&#1088;&#1072;%20&#1053;&#1077;&#1074;&#1089;&#1082;&#1086;&#1075;&#1086;\&#1055;&#1088;&#1077;&#1079;&#1077;&#1085;&#1090;&#1072;&#1094;&#1080;&#1103;-&#1074;&#1080;&#1082;&#1090;&#1086;&#1088;&#1080;&#1085;&#1072;%20&#1087;&#1086;%20&#1090;&#1077;&#1084;&#1077;%20&#1056;&#1086;&#1089;&#1089;&#1080;&#1103;%20&#1080;&#1084;&#1077;&#1085;&#1080;%20&#1040;&#1083;&#1077;&#1082;&#1089;&#1072;&#1085;&#1076;&#1088;&#1072;%20&#1053;&#1077;&#1074;&#1089;&#1082;&#1086;&#1075;&#1086;\&#1055;&#1088;&#1077;&#1079;&#1077;&#1085;&#1090;&#1072;&#1094;&#1080;&#1103;%20&#1056;&#1086;&#1089;&#1089;&#1080;&#1103;%20&#1080;&#1084;&#1077;&#1085;&#1080;%20&#1040;&#1083;&#1077;&#1082;&#1089;&#1072;&#1085;&#1076;&#1088;&#1072;%20&#1053;&#1077;&#1074;&#1089;&#1082;&#1086;&#1075;&#1086;\&#1050;&#1072;&#1085;&#1090;&#1072;&#1090;&#1072;%20&#1040;.%20&#1053;&#1077;&#1074;&#1089;&#1082;&#1080;&#1081;\&#1042;&#1089;&#1090;&#1072;&#1074;&#1072;&#1081;&#1090;&#1077;%20&#1083;&#1102;&#1076;&#1080;%20&#1056;&#1091;&#1089;&#1089;&#1082;&#1080;&#1077;.mp3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13.xml"/><Relationship Id="rId1" Type="http://schemas.openxmlformats.org/officeDocument/2006/relationships/audio" Target="../media/audio2.wav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3.wav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8" name="Picture 26" descr="1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143736" y="2"/>
            <a:ext cx="1908000" cy="1771713"/>
          </a:xfrm>
          <a:prstGeom prst="rect">
            <a:avLst/>
          </a:prstGeom>
          <a:noFill/>
        </p:spPr>
      </p:pic>
      <p:sp>
        <p:nvSpPr>
          <p:cNvPr id="3099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4714876" y="3429000"/>
            <a:ext cx="4786346" cy="785818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FFFFFF"/>
                </a:solidFill>
              </a:rPr>
              <a:t>Александр Невский </a:t>
            </a:r>
            <a:endParaRPr lang="ru-RU" sz="54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Имя твое, Россия!</a:t>
            </a:r>
            <a:endParaRPr lang="ru-RU" sz="3600" dirty="0">
              <a:solidFill>
                <a:srgbClr val="FFFF00"/>
              </a:solidFill>
            </a:endParaRPr>
          </a:p>
        </p:txBody>
      </p:sp>
      <p:pic>
        <p:nvPicPr>
          <p:cNvPr id="7" name="Picture 9" descr="20071003162327"/>
          <p:cNvPicPr>
            <a:picLocks noChangeAspect="1" noChangeArrowheads="1"/>
          </p:cNvPicPr>
          <p:nvPr/>
        </p:nvPicPr>
        <p:blipFill>
          <a:blip r:embed="rId3" cstate="print"/>
          <a:srcRect l="6098" r="8537"/>
          <a:stretch>
            <a:fillRect/>
          </a:stretch>
        </p:blipFill>
        <p:spPr>
          <a:xfrm>
            <a:off x="500034" y="1285860"/>
            <a:ext cx="4494537" cy="5286412"/>
          </a:xfrm>
          <a:prstGeom prst="roundRect">
            <a:avLst/>
          </a:prstGeom>
          <a:noFill/>
          <a:ln w="38100">
            <a:solidFill>
              <a:schemeClr val="tx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9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1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344000" y="0"/>
            <a:ext cx="1800000" cy="1800000"/>
          </a:xfrm>
          <a:prstGeom prst="rect">
            <a:avLst/>
          </a:prstGeom>
          <a:noFill/>
        </p:spPr>
      </p:pic>
      <p:sp>
        <p:nvSpPr>
          <p:cNvPr id="19461" name="Rectangle 5"/>
          <p:cNvSpPr>
            <a:spLocks noGrp="1" noChangeArrowheads="1"/>
          </p:cNvSpPr>
          <p:nvPr>
            <p:ph type="title"/>
          </p:nvPr>
        </p:nvSpPr>
        <p:spPr>
          <a:xfrm>
            <a:off x="857224" y="0"/>
            <a:ext cx="6543692" cy="1143000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FFFFFF"/>
                </a:solidFill>
              </a:rPr>
              <a:t>Наследник великого рода</a:t>
            </a:r>
            <a:endParaRPr lang="ru-RU" sz="4400" dirty="0">
              <a:solidFill>
                <a:srgbClr val="FFFFFF"/>
              </a:solidFill>
            </a:endParaRPr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2071678"/>
            <a:ext cx="4038600" cy="4495800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Александр родился в </a:t>
            </a:r>
            <a:r>
              <a:rPr lang="ru-RU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1220 году в семье </a:t>
            </a: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князя Ярослава Всеволодовича и княгини </a:t>
            </a:r>
            <a:r>
              <a:rPr lang="ru-RU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Ростиславы, </a:t>
            </a: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дочери князя Мстислава </a:t>
            </a:r>
            <a:r>
              <a:rPr lang="ru-RU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Удалого. </a:t>
            </a:r>
            <a:r>
              <a: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Его дедом был Всеволод Большое </a:t>
            </a:r>
            <a:r>
              <a:rPr lang="ru-RU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Гнездо, а прапрадедом  Владимир Мономах</a:t>
            </a:r>
            <a:r>
              <a:rPr lang="ru-RU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endParaRPr lang="ru-RU" sz="28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1" name="Picture 8" descr="Невский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9434" t="3007" r="8864" b="11303"/>
          <a:stretch>
            <a:fillRect/>
          </a:stretch>
        </p:blipFill>
        <p:spPr>
          <a:xfrm>
            <a:off x="865466" y="1600200"/>
            <a:ext cx="3777972" cy="482919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1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194384" y="0"/>
            <a:ext cx="1949616" cy="1800000"/>
          </a:xfrm>
          <a:prstGeom prst="rect">
            <a:avLst/>
          </a:prstGeom>
          <a:noFill/>
        </p:spPr>
      </p:pic>
      <p:sp>
        <p:nvSpPr>
          <p:cNvPr id="21509" name="Rectangle 5"/>
          <p:cNvSpPr>
            <a:spLocks noGrp="1" noChangeArrowheads="1"/>
          </p:cNvSpPr>
          <p:nvPr>
            <p:ph type="title"/>
          </p:nvPr>
        </p:nvSpPr>
        <p:spPr>
          <a:xfrm>
            <a:off x="714348" y="428604"/>
            <a:ext cx="6643766" cy="11430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FFFFFF"/>
                </a:solidFill>
              </a:rPr>
              <a:t>Александр – </a:t>
            </a:r>
            <a:br>
              <a:rPr lang="ru-RU" sz="4400" dirty="0" smtClean="0">
                <a:solidFill>
                  <a:srgbClr val="FFFFFF"/>
                </a:solidFill>
              </a:rPr>
            </a:br>
            <a:r>
              <a:rPr lang="ru-RU" sz="4400" dirty="0" smtClean="0">
                <a:solidFill>
                  <a:srgbClr val="FFFFFF"/>
                </a:solidFill>
              </a:rPr>
              <a:t>князь  новгородский</a:t>
            </a:r>
            <a:endParaRPr lang="ru-RU" sz="4400" dirty="0">
              <a:solidFill>
                <a:srgbClr val="FFFFFF"/>
              </a:solidFill>
            </a:endParaRP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5286380" y="2143116"/>
            <a:ext cx="3857620" cy="4143404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FFFFFF"/>
                </a:solidFill>
                <a:effectLst/>
                <a:latin typeface="Calibri" pitchFamily="34" charset="0"/>
              </a:rPr>
              <a:t>В 1236 году  Александр  совсем юным «</a:t>
            </a:r>
            <a:r>
              <a:rPr lang="ru-RU" sz="2800" b="1" dirty="0" smtClean="0">
                <a:solidFill>
                  <a:srgbClr val="FFFFFF"/>
                </a:solidFill>
                <a:latin typeface="Calibri" pitchFamily="34" charset="0"/>
              </a:rPr>
              <a:t>сел на княжение»  в  Новгороде Великом.</a:t>
            </a:r>
          </a:p>
          <a:p>
            <a:pPr algn="ctr">
              <a:lnSpc>
                <a:spcPct val="80000"/>
              </a:lnSpc>
              <a:buNone/>
            </a:pPr>
            <a:r>
              <a:rPr lang="ru-RU" sz="2800" b="1" dirty="0" smtClean="0">
                <a:solidFill>
                  <a:srgbClr val="FFFFFF"/>
                </a:solidFill>
                <a:latin typeface="Calibri" pitchFamily="34" charset="0"/>
              </a:rPr>
              <a:t>В эти годы Русская земля стонала под игом монголо-татар. А на севере на русские земли нападали  шведы и </a:t>
            </a:r>
            <a:r>
              <a:rPr lang="ru-RU" sz="2800" b="1" dirty="0" err="1" smtClean="0">
                <a:solidFill>
                  <a:srgbClr val="FFFFFF"/>
                </a:solidFill>
                <a:latin typeface="Calibri" pitchFamily="34" charset="0"/>
              </a:rPr>
              <a:t>ливонцы</a:t>
            </a:r>
            <a:r>
              <a:rPr lang="ru-RU" sz="2800" b="1" dirty="0" smtClean="0">
                <a:solidFill>
                  <a:srgbClr val="FFFFFF"/>
                </a:solidFill>
                <a:latin typeface="Calibri" pitchFamily="34" charset="0"/>
              </a:rPr>
              <a:t>.</a:t>
            </a:r>
            <a:endParaRPr lang="ru-RU" sz="2800" b="1" dirty="0">
              <a:solidFill>
                <a:srgbClr val="FFFFFF"/>
              </a:solidFill>
              <a:effectLst/>
              <a:latin typeface="Calibri" pitchFamily="34" charset="0"/>
            </a:endParaRPr>
          </a:p>
        </p:txBody>
      </p:sp>
      <p:pic>
        <p:nvPicPr>
          <p:cNvPr id="6" name="Рисунок 5" descr="ca374d9d5a4e.jpg"/>
          <p:cNvPicPr>
            <a:picLocks noChangeAspect="1"/>
          </p:cNvPicPr>
          <p:nvPr/>
        </p:nvPicPr>
        <p:blipFill>
          <a:blip r:embed="rId4" cstate="print"/>
          <a:srcRect l="12676" t="12069" r="1408" b="15517"/>
          <a:stretch>
            <a:fillRect/>
          </a:stretch>
        </p:blipFill>
        <p:spPr>
          <a:xfrm>
            <a:off x="428596" y="2071678"/>
            <a:ext cx="4929222" cy="3857652"/>
          </a:xfrm>
          <a:prstGeom prst="roundRect">
            <a:avLst/>
          </a:prstGeom>
          <a:ln w="38100">
            <a:solidFill>
              <a:srgbClr val="60271E"/>
            </a:solidFill>
          </a:ln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428604"/>
            <a:ext cx="5500726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FFFF"/>
                </a:solidFill>
              </a:rPr>
              <a:t>Новгородцы – </a:t>
            </a:r>
            <a:br>
              <a:rPr lang="ru-RU" dirty="0" smtClean="0">
                <a:solidFill>
                  <a:srgbClr val="FFFFFF"/>
                </a:solidFill>
              </a:rPr>
            </a:br>
            <a:r>
              <a:rPr lang="ru-RU" dirty="0" smtClean="0">
                <a:solidFill>
                  <a:srgbClr val="FFFFFF"/>
                </a:solidFill>
              </a:rPr>
              <a:t>основатели  Вятки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3" name="Рисунок 2" descr="сканирование0017.jpg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/>
          <a:srcRect l="47222"/>
          <a:stretch>
            <a:fillRect/>
          </a:stretch>
        </p:blipFill>
        <p:spPr>
          <a:xfrm>
            <a:off x="357158" y="1000108"/>
            <a:ext cx="1714512" cy="1678675"/>
          </a:xfrm>
          <a:prstGeom prst="rect">
            <a:avLst/>
          </a:prstGeom>
          <a:ln w="38100">
            <a:solidFill>
              <a:srgbClr val="60271E"/>
            </a:solidFill>
          </a:ln>
        </p:spPr>
      </p:pic>
      <p:pic>
        <p:nvPicPr>
          <p:cNvPr id="1026" name="Picture 2" descr="D:\Марина\Power Point\_11727811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857619" y="2285992"/>
            <a:ext cx="4928780" cy="4000528"/>
          </a:xfrm>
          <a:prstGeom prst="roundRect">
            <a:avLst/>
          </a:prstGeom>
          <a:noFill/>
          <a:ln w="38100">
            <a:solidFill>
              <a:srgbClr val="60271E"/>
            </a:solidFill>
          </a:ln>
        </p:spPr>
      </p:pic>
      <p:pic>
        <p:nvPicPr>
          <p:cNvPr id="5" name="Picture 2" descr="1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194384" y="0"/>
            <a:ext cx="1949616" cy="180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2887682"/>
            <a:ext cx="364330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FFFF"/>
                </a:solidFill>
                <a:latin typeface="Calibri" pitchFamily="34" charset="0"/>
              </a:rPr>
              <a:t>«И избрали новгородцы красивое место над рекой  Вяткой  и построили город, назвав его </a:t>
            </a:r>
            <a:r>
              <a:rPr lang="ru-RU" sz="2800" dirty="0" err="1" smtClean="0">
                <a:solidFill>
                  <a:srgbClr val="FFFFFF"/>
                </a:solidFill>
                <a:latin typeface="Calibri" pitchFamily="34" charset="0"/>
              </a:rPr>
              <a:t>Хлыновом</a:t>
            </a:r>
            <a:r>
              <a:rPr lang="ru-RU" sz="2800" dirty="0" smtClean="0">
                <a:solidFill>
                  <a:srgbClr val="FFFFFF"/>
                </a:solidFill>
                <a:latin typeface="Calibri" pitchFamily="34" charset="0"/>
              </a:rPr>
              <a:t>  речки ради </a:t>
            </a:r>
            <a:r>
              <a:rPr lang="ru-RU" sz="2800" dirty="0" err="1" smtClean="0">
                <a:solidFill>
                  <a:srgbClr val="FFFFFF"/>
                </a:solidFill>
                <a:latin typeface="Calibri" pitchFamily="34" charset="0"/>
              </a:rPr>
              <a:t>Хлыновицы</a:t>
            </a:r>
            <a:r>
              <a:rPr lang="ru-RU" sz="2800" dirty="0" smtClean="0">
                <a:solidFill>
                  <a:srgbClr val="FFFFFF"/>
                </a:solidFill>
                <a:latin typeface="Calibri" pitchFamily="34" charset="0"/>
              </a:rPr>
              <a:t>».</a:t>
            </a:r>
            <a:endParaRPr lang="ru-RU" sz="2800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43570" y="2643182"/>
            <a:ext cx="1857388" cy="707886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0066CC"/>
                </a:solidFill>
                <a:latin typeface="Calibri" pitchFamily="34" charset="0"/>
              </a:rPr>
              <a:t>1199 г.</a:t>
            </a:r>
            <a:endParaRPr lang="ru-RU" sz="4000" dirty="0">
              <a:solidFill>
                <a:srgbClr val="0066CC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85729"/>
            <a:ext cx="3000364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CC"/>
                </a:solidFill>
                <a:latin typeface="Calibri" pitchFamily="34" charset="0"/>
              </a:rPr>
              <a:t>А знаете ли вы, что…</a:t>
            </a:r>
            <a:endParaRPr lang="ru-RU" sz="2400" dirty="0">
              <a:solidFill>
                <a:srgbClr val="0000CC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1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572395" y="0"/>
            <a:ext cx="1571605" cy="1571612"/>
          </a:xfrm>
          <a:prstGeom prst="rect">
            <a:avLst/>
          </a:prstGeom>
          <a:noFill/>
        </p:spPr>
      </p:pic>
      <p:sp>
        <p:nvSpPr>
          <p:cNvPr id="23558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714488"/>
            <a:ext cx="4500562" cy="1357322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15 июля 1240 года княжеская дружина нанесла  сокрушительный удар по  шведам.  </a:t>
            </a:r>
            <a:endParaRPr lang="ru-RU" sz="28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pic>
        <p:nvPicPr>
          <p:cNvPr id="23561" name="Вставайте люди Русские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75688" y="6381750"/>
            <a:ext cx="304800" cy="304800"/>
          </a:xfrm>
          <a:prstGeom prst="rect">
            <a:avLst/>
          </a:prstGeom>
          <a:noFill/>
        </p:spPr>
      </p:pic>
      <p:pic>
        <p:nvPicPr>
          <p:cNvPr id="9" name="Picture 8" descr="4369_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285720" y="3286124"/>
            <a:ext cx="4000528" cy="3286148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2000232" y="0"/>
            <a:ext cx="4857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FFFF"/>
                </a:solidFill>
                <a:latin typeface="+mj-lt"/>
              </a:rPr>
              <a:t>Невская битва</a:t>
            </a:r>
            <a:endParaRPr lang="ru-RU" sz="54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29190" y="5286388"/>
            <a:ext cx="385765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FFFFFF"/>
                </a:solidFill>
                <a:latin typeface="Calibri" pitchFamily="34" charset="0"/>
              </a:rPr>
              <a:t>Именно за эту победу Александра стали называть Невским.</a:t>
            </a:r>
            <a:endParaRPr lang="ru-RU" sz="2800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10" name="Picture 12" descr="44086_or"/>
          <p:cNvPicPr>
            <a:picLocks noChangeAspect="1" noChangeArrowheads="1"/>
          </p:cNvPicPr>
          <p:nvPr/>
        </p:nvPicPr>
        <p:blipFill>
          <a:blip r:embed="rId8" cstate="print"/>
          <a:srcRect t="6141" r="938" b="36066"/>
          <a:stretch>
            <a:fillRect/>
          </a:stretch>
        </p:blipFill>
        <p:spPr>
          <a:xfrm>
            <a:off x="4788000" y="1857364"/>
            <a:ext cx="3855966" cy="3219653"/>
          </a:xfrm>
          <a:prstGeom prst="rect">
            <a:avLst/>
          </a:prstGeom>
          <a:noFill/>
          <a:ln w="38100">
            <a:solidFill>
              <a:srgbClr val="60271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0" y="857232"/>
            <a:ext cx="4857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FFFF"/>
                </a:solidFill>
                <a:latin typeface="Calibri" pitchFamily="34" charset="0"/>
              </a:rPr>
              <a:t>«Не в силе Бог, а в правде!»</a:t>
            </a:r>
            <a:endParaRPr lang="ru-RU" sz="2800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13" name="~PP3115.WAV">
            <a:hlinkClick r:id="" action="ppaction://media"/>
          </p:cNvPr>
          <p:cNvPicPr>
            <a:picLocks noRot="1" noChangeAspect="1"/>
          </p:cNvPicPr>
          <p:nvPr>
            <a:wavAudioFile r:embed="rId2" name="~PP3115.WAV"/>
          </p:nvPr>
        </p:nvPicPr>
        <p:blipFill>
          <a:blip r:embed="rId9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Tm="4041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561"/>
                </p:tgtEl>
              </p:cMediaNode>
            </p:audio>
            <p:audio isNarration="1">
              <p:cMediaNode showWhenStopped="0">
                <p:cTn id="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1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429512" y="0"/>
            <a:ext cx="1800000" cy="1800000"/>
          </a:xfrm>
          <a:prstGeom prst="rect">
            <a:avLst/>
          </a:prstGeom>
          <a:noFill/>
        </p:spPr>
      </p:pic>
      <p:sp>
        <p:nvSpPr>
          <p:cNvPr id="50181" name="Rectangle 5"/>
          <p:cNvSpPr>
            <a:spLocks noGrp="1" noChangeArrowheads="1"/>
          </p:cNvSpPr>
          <p:nvPr>
            <p:ph type="title"/>
          </p:nvPr>
        </p:nvSpPr>
        <p:spPr>
          <a:xfrm>
            <a:off x="2071670" y="0"/>
            <a:ext cx="5286412" cy="72549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Ледовое побоище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715140" y="2000240"/>
            <a:ext cx="2428860" cy="2809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Утром 5 апреля 1242 г. началась знаменитая битва, известная в русских летописях как Ледовое побоище</a:t>
            </a:r>
            <a:r>
              <a:rPr lang="ru-RU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. </a:t>
            </a:r>
            <a:endParaRPr lang="ru-RU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pic>
        <p:nvPicPr>
          <p:cNvPr id="9" name="Picture 13" descr="nevsky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>
          <a:xfrm rot="1885993">
            <a:off x="2644029" y="793659"/>
            <a:ext cx="4324109" cy="45500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571736" y="5500702"/>
            <a:ext cx="4286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.</a:t>
            </a:r>
          </a:p>
          <a:p>
            <a:pPr>
              <a:buFontTx/>
              <a:buNone/>
            </a:pPr>
            <a:endParaRPr lang="ru-RU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642918"/>
            <a:ext cx="335758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В субботу пятого апреля</a:t>
            </a:r>
          </a:p>
          <a:p>
            <a:pPr algn="ctr">
              <a:buFontTx/>
              <a:buNone/>
            </a:pPr>
            <a:r>
              <a:rPr lang="ru-RU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Сырой рассветною порой</a:t>
            </a:r>
          </a:p>
          <a:p>
            <a:pPr algn="ctr">
              <a:buFontTx/>
              <a:buNone/>
            </a:pPr>
            <a:r>
              <a:rPr lang="ru-RU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Передовые рассмотрели</a:t>
            </a:r>
          </a:p>
          <a:p>
            <a:pPr algn="ctr">
              <a:buFontTx/>
              <a:buNone/>
            </a:pPr>
            <a:r>
              <a:rPr lang="ru-RU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Идущих немцев темный строй.</a:t>
            </a:r>
          </a:p>
          <a:p>
            <a:pPr algn="ctr">
              <a:buFontTx/>
              <a:buNone/>
            </a:pPr>
            <a:r>
              <a:rPr lang="ru-RU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На шапках- перья птиц веселых,</a:t>
            </a:r>
          </a:p>
          <a:p>
            <a:pPr algn="ctr">
              <a:buFontTx/>
              <a:buNone/>
            </a:pPr>
            <a:r>
              <a:rPr lang="ru-RU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На шлемах – конские хвосты,</a:t>
            </a:r>
          </a:p>
          <a:p>
            <a:pPr algn="ctr">
              <a:buFontTx/>
              <a:buNone/>
            </a:pPr>
            <a:r>
              <a:rPr lang="ru-RU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Над ними на древках тяжелых</a:t>
            </a:r>
          </a:p>
          <a:p>
            <a:pPr algn="ctr">
              <a:buFontTx/>
              <a:buNone/>
            </a:pPr>
            <a:r>
              <a:rPr lang="ru-RU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  Качались черные кресты</a:t>
            </a: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…</a:t>
            </a:r>
          </a:p>
          <a:p>
            <a:pPr algn="ctr">
              <a:buFontTx/>
              <a:buNone/>
            </a:pP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                                (К.Симонов)</a:t>
            </a:r>
          </a:p>
          <a:p>
            <a:pPr algn="ctr"/>
            <a:endParaRPr lang="ru-RU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endParaRPr lang="ru-RU" dirty="0"/>
          </a:p>
        </p:txBody>
      </p:sp>
      <p:pic>
        <p:nvPicPr>
          <p:cNvPr id="10" name="Picture 15" descr="АН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143636" y="4929198"/>
            <a:ext cx="2643206" cy="15971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50184" name="Picture 8" descr="Nevskiy_Tevt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 cstate="print"/>
          <a:srcRect r="8092"/>
          <a:stretch>
            <a:fillRect/>
          </a:stretch>
        </p:blipFill>
        <p:spPr>
          <a:xfrm>
            <a:off x="428596" y="5000636"/>
            <a:ext cx="2714644" cy="1500197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~PP3219.WAV">
            <a:hlinkClick r:id="" action="ppaction://media"/>
          </p:cNvPr>
          <p:cNvPicPr>
            <a:picLocks noRot="1" noChangeAspect="1"/>
          </p:cNvPicPr>
          <p:nvPr>
            <a:wavAudioFile r:embed="rId1" name="~PP3219.WAV"/>
          </p:nvPr>
        </p:nvPicPr>
        <p:blipFill>
          <a:blip r:embed="rId8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Tm="822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0" name="Picture 10" descr="1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358082" y="0"/>
            <a:ext cx="1785918" cy="1785918"/>
          </a:xfrm>
          <a:prstGeom prst="rect">
            <a:avLst/>
          </a:prstGeom>
          <a:noFill/>
        </p:spPr>
      </p:pic>
      <p:sp>
        <p:nvSpPr>
          <p:cNvPr id="40967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329510" cy="11430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FFFFFF"/>
                </a:solidFill>
              </a:rPr>
              <a:t>Великий князь Александр и грозный хан Батый</a:t>
            </a:r>
            <a:endParaRPr lang="ru-RU" sz="4400" dirty="0">
              <a:solidFill>
                <a:srgbClr val="FFFFFF"/>
              </a:solidFill>
            </a:endParaRPr>
          </a:p>
        </p:txBody>
      </p:sp>
      <p:sp>
        <p:nvSpPr>
          <p:cNvPr id="40969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2357430"/>
            <a:ext cx="4038600" cy="4214842"/>
          </a:xfrm>
        </p:spPr>
        <p:txBody>
          <a:bodyPr/>
          <a:lstStyle/>
          <a:p>
            <a:pPr algn="ctr">
              <a:buFont typeface="Wingdings" pitchFamily="2" charset="2"/>
              <a:buChar char="v"/>
            </a:pPr>
            <a:r>
              <a:rPr lang="ru-RU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В 1247 г. к Александру обратился Батый: «Мне покорились многие народы, неужели ты один не хочешь покориться моей державе? Если хочешь сберечь землю свою, то приходи поклониться мне, и увидишь честь и славу царства моего».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1428736"/>
            <a:ext cx="55006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«</a:t>
            </a: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Все, что мне говорили о нем, все правда: нет подобного этому князю».</a:t>
            </a:r>
            <a:r>
              <a:rPr lang="ru-RU" sz="2400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endParaRPr lang="ru-RU" sz="2400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8" name="Picture 10" descr="1227220053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>
            <a:grayscl/>
            <a:lum bright="10000"/>
          </a:blip>
          <a:srcRect/>
          <a:stretch>
            <a:fillRect/>
          </a:stretch>
        </p:blipFill>
        <p:spPr>
          <a:xfrm>
            <a:off x="857224" y="2357430"/>
            <a:ext cx="3671888" cy="4214842"/>
          </a:xfrm>
          <a:noFill/>
          <a:ln/>
        </p:spPr>
      </p:pic>
      <p:pic>
        <p:nvPicPr>
          <p:cNvPr id="9" name="~PP963.WAV">
            <a:hlinkClick r:id="" action="ppaction://media"/>
          </p:cNvPr>
          <p:cNvPicPr>
            <a:picLocks noRot="1" noChangeAspect="1"/>
          </p:cNvPicPr>
          <p:nvPr>
            <a:wavAudioFile r:embed="rId1" name="~PP963.WAV"/>
          </p:nvPr>
        </p:nvPicPr>
        <p:blipFill>
          <a:blip r:embed="rId6"/>
          <a:stretch>
            <a:fillRect/>
          </a:stretch>
        </p:blipFill>
        <p:spPr>
          <a:xfrm>
            <a:off x="8593138" y="630713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Tm="9892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7358082" cy="1131934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FFFFFF"/>
                </a:solidFill>
              </a:rPr>
              <a:t>Заступник  народный  и ангел-хранитель</a:t>
            </a:r>
            <a:endParaRPr lang="ru-RU" sz="4400" dirty="0">
              <a:solidFill>
                <a:srgbClr val="FFFFFF"/>
              </a:solidFill>
            </a:endParaRPr>
          </a:p>
        </p:txBody>
      </p:sp>
      <p:pic>
        <p:nvPicPr>
          <p:cNvPr id="5" name="Picture 10" descr="1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358082" y="0"/>
            <a:ext cx="1785918" cy="178591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1643050"/>
            <a:ext cx="46434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«Закатилось солнце  земли Русской</a:t>
            </a:r>
            <a:r>
              <a:rPr lang="ru-RU" dirty="0" smtClean="0">
                <a:solidFill>
                  <a:srgbClr val="FFFFFF"/>
                </a:solidFill>
                <a:latin typeface="Calibri" pitchFamily="34" charset="0"/>
              </a:rPr>
              <a:t>!»</a:t>
            </a:r>
            <a:endParaRPr lang="ru-RU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57786" y="2000240"/>
            <a:ext cx="37862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lvl="8" algn="r"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FFFFFF"/>
                </a:solidFill>
                <a:latin typeface="Calibri" pitchFamily="34" charset="0"/>
              </a:rPr>
              <a:t>Последнее путешествие  его  в город Сарай было в 1262 г. Хан продержал князя в Орде   почти год.</a:t>
            </a:r>
          </a:p>
          <a:p>
            <a:pPr marL="108000" lvl="8" algn="ctr"/>
            <a:endParaRPr lang="ru-RU" sz="2400" dirty="0" smtClean="0">
              <a:solidFill>
                <a:srgbClr val="FFFFFF"/>
              </a:solidFill>
              <a:latin typeface="Calibri" pitchFamily="34" charset="0"/>
            </a:endParaRPr>
          </a:p>
          <a:p>
            <a:pPr marL="108000" lvl="8" algn="ctr"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FFFFFF"/>
                </a:solidFill>
                <a:latin typeface="Calibri" pitchFamily="34" charset="0"/>
              </a:rPr>
              <a:t>Глубокой осенью 1263, возвращаясь на Русь, Александр  тяжело заболел и 23 ноября скончался.</a:t>
            </a:r>
            <a:endParaRPr lang="ru-RU" sz="2400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 l="4430" t="8515" r="9931" b="6338"/>
          <a:stretch>
            <a:fillRect/>
          </a:stretch>
        </p:blipFill>
        <p:spPr bwMode="auto">
          <a:xfrm>
            <a:off x="357158" y="2285992"/>
            <a:ext cx="5072098" cy="4214842"/>
          </a:xfrm>
          <a:prstGeom prst="rect">
            <a:avLst/>
          </a:prstGeom>
          <a:noFill/>
          <a:ln w="9525" cmpd="dbl">
            <a:solidFill>
              <a:srgbClr val="010103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572428" cy="141763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FFFF"/>
                </a:solidFill>
              </a:rPr>
              <a:t>Знаменитые  потомки – продолжатели княжеских дел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00628" y="2071678"/>
            <a:ext cx="3857652" cy="1357322"/>
          </a:xfrm>
        </p:spPr>
        <p:txBody>
          <a:bodyPr>
            <a:normAutofit fontScale="85000" lnSpcReduction="10000"/>
          </a:bodyPr>
          <a:lstStyle/>
          <a:p>
            <a:pPr algn="ctr">
              <a:buFont typeface="Wingdings" pitchFamily="2" charset="2"/>
              <a:buChar char="v"/>
            </a:pPr>
            <a:r>
              <a:rPr lang="ru-RU" dirty="0" smtClean="0">
                <a:solidFill>
                  <a:srgbClr val="FFFFFF"/>
                </a:solidFill>
                <a:latin typeface="Calibri" pitchFamily="34" charset="0"/>
              </a:rPr>
              <a:t>Великий князь Московский Иван </a:t>
            </a:r>
            <a:r>
              <a:rPr lang="ru-RU" dirty="0" err="1" smtClean="0">
                <a:solidFill>
                  <a:srgbClr val="FFFFFF"/>
                </a:solidFill>
                <a:latin typeface="Calibri" pitchFamily="34" charset="0"/>
              </a:rPr>
              <a:t>Калита</a:t>
            </a:r>
            <a:r>
              <a:rPr lang="ru-RU" dirty="0" smtClean="0">
                <a:solidFill>
                  <a:srgbClr val="FFFFFF"/>
                </a:solidFill>
                <a:latin typeface="Calibri" pitchFamily="34" charset="0"/>
              </a:rPr>
              <a:t> – строитель Москвы и собиратель земель русских.</a:t>
            </a:r>
            <a:endParaRPr lang="ru-RU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72034" y="3429000"/>
            <a:ext cx="4071966" cy="3071810"/>
          </a:xfrm>
        </p:spPr>
        <p:txBody>
          <a:bodyPr>
            <a:normAutofit fontScale="92500" lnSpcReduction="20000"/>
          </a:bodyPr>
          <a:lstStyle/>
          <a:p>
            <a:pPr algn="ctr">
              <a:buFont typeface="Wingdings" pitchFamily="2" charset="2"/>
              <a:buChar char="v"/>
            </a:pPr>
            <a:r>
              <a:rPr lang="ru-RU" dirty="0" smtClean="0">
                <a:solidFill>
                  <a:srgbClr val="FFFFFF"/>
                </a:solidFill>
                <a:latin typeface="Calibri" pitchFamily="34" charset="0"/>
              </a:rPr>
              <a:t>   Великий князь Московский Дмитрий Донской –  под его руководством  8 сентября 1380 г. русские войска нанесли сокрушительное поражение татаро-монгольским завоевателям во главе с ханом Мамаем в  Куликовской битве.</a:t>
            </a:r>
            <a:endParaRPr lang="ru-RU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5" name="Picture 10" descr="1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358082" y="0"/>
            <a:ext cx="1785918" cy="1785918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-10000"/>
          </a:blip>
          <a:srcRect l="1852" t="17829" r="1852" b="2528"/>
          <a:stretch>
            <a:fillRect/>
          </a:stretch>
        </p:blipFill>
        <p:spPr bwMode="auto">
          <a:xfrm>
            <a:off x="285720" y="1689854"/>
            <a:ext cx="4429156" cy="4810980"/>
          </a:xfrm>
          <a:prstGeom prst="round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4" descr="1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344000" y="0"/>
            <a:ext cx="1800000" cy="1800000"/>
          </a:xfrm>
          <a:prstGeom prst="rect">
            <a:avLst/>
          </a:prstGeom>
          <a:noFill/>
        </p:spPr>
      </p:pic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>
          <a:xfrm>
            <a:off x="5072066" y="1500174"/>
            <a:ext cx="3643338" cy="2357454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Князю посвящен один из самых ярких памятников русской литературы 13 в. –»Житие Александра Невского». </a:t>
            </a:r>
            <a:b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</a:br>
            <a:endParaRPr lang="ru-RU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4414" y="0"/>
            <a:ext cx="62865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FFFF"/>
                </a:solidFill>
                <a:latin typeface="+mj-lt"/>
              </a:rPr>
              <a:t>Святой благоверный князь -Александр Невский</a:t>
            </a:r>
            <a:endParaRPr lang="ru-RU" sz="4000" dirty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6" name="Picture 10" descr="aleksandr_nevskiy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 flipH="1">
            <a:off x="357158" y="1428736"/>
            <a:ext cx="4291120" cy="5072098"/>
          </a:xfrm>
          <a:prstGeom prst="rect">
            <a:avLst/>
          </a:prstGeom>
          <a:noFill/>
          <a:ln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8" name="Прямоугольник 7"/>
          <p:cNvSpPr/>
          <p:nvPr/>
        </p:nvSpPr>
        <p:spPr>
          <a:xfrm>
            <a:off x="4572000" y="4000504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В 1547 году Александр Ярославич Невский был канонизирован Русской православной церковью. День памяти его отмечается  23 ноября(6 декабря).</a:t>
            </a:r>
            <a:endParaRPr lang="ru-RU" sz="2400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4" descr="1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271999" y="0"/>
            <a:ext cx="1872001" cy="1872000"/>
          </a:xfrm>
          <a:prstGeom prst="rect">
            <a:avLst/>
          </a:prstGeom>
          <a:noFill/>
        </p:spPr>
      </p:pic>
      <p:sp>
        <p:nvSpPr>
          <p:cNvPr id="59397" name="Rectangle 5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7143768" cy="857232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Александро-Невская лавра</a:t>
            </a:r>
            <a:r>
              <a:rPr lang="ru-RU" dirty="0"/>
              <a:t> </a:t>
            </a:r>
          </a:p>
        </p:txBody>
      </p:sp>
      <p:pic>
        <p:nvPicPr>
          <p:cNvPr id="59401" name="Picture 9" descr="невская лавра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429256" y="2643182"/>
            <a:ext cx="3429024" cy="3929090"/>
          </a:xfrm>
          <a:prstGeom prst="roundRect">
            <a:avLst/>
          </a:prstGeom>
          <a:noFill/>
          <a:ln w="38100">
            <a:solidFill>
              <a:srgbClr val="60271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285720" y="3857628"/>
            <a:ext cx="4929222" cy="2579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FFFFFF"/>
                </a:solidFill>
                <a:latin typeface="Calibri" pitchFamily="34" charset="0"/>
              </a:rPr>
              <a:t>В 1724 г. по указу Петра Великого  мощи Александра Невского были перевезены в Санкт-Петербург, где позже был основан  монастырь – Александро-Невская лавра.</a:t>
            </a:r>
            <a:endParaRPr lang="ru-RU" sz="2200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12" name="Рисунок 3" descr="C:\Documents and Settings\Алексей.1MOJ\Рабочий стол\Рис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cstate="print"/>
          <a:srcRect/>
          <a:stretch>
            <a:fillRect/>
          </a:stretch>
        </p:blipFill>
        <p:spPr>
          <a:xfrm flipH="1">
            <a:off x="3214678" y="928670"/>
            <a:ext cx="1928826" cy="2461302"/>
          </a:xfrm>
          <a:prstGeom prst="roundRect">
            <a:avLst>
              <a:gd name="adj" fmla="val 16667"/>
            </a:avLst>
          </a:prstGeom>
          <a:ln w="38100">
            <a:solidFill>
              <a:srgbClr val="60271E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85720" y="1357298"/>
            <a:ext cx="278605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FFFFFF"/>
                </a:solidFill>
                <a:latin typeface="Calibri" pitchFamily="34" charset="0"/>
              </a:rPr>
              <a:t>Князь Александр Невский считается святым покровителем Санкт-Петербурга.</a:t>
            </a:r>
            <a:endParaRPr lang="ru-RU" sz="2200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1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308000" y="0"/>
            <a:ext cx="1836000" cy="1835999"/>
          </a:xfrm>
          <a:prstGeom prst="rect">
            <a:avLst/>
          </a:prstGeom>
          <a:noFill/>
        </p:spPr>
      </p:pic>
      <p:sp>
        <p:nvSpPr>
          <p:cNvPr id="60421" name="Rectangle 5"/>
          <p:cNvSpPr>
            <a:spLocks noGrp="1" noChangeArrowheads="1"/>
          </p:cNvSpPr>
          <p:nvPr>
            <p:ph type="title"/>
          </p:nvPr>
        </p:nvSpPr>
        <p:spPr>
          <a:xfrm>
            <a:off x="500034" y="285728"/>
            <a:ext cx="7000924" cy="11430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Орден </a:t>
            </a:r>
            <a:r>
              <a:rPr lang="ru-RU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Святого Александра Невского</a:t>
            </a:r>
            <a:r>
              <a:rPr lang="ru-RU" sz="4400" dirty="0"/>
              <a:t> </a:t>
            </a:r>
          </a:p>
        </p:txBody>
      </p:sp>
      <p:pic>
        <p:nvPicPr>
          <p:cNvPr id="60426" name="Picture 10" descr="Badge_to_Order_St_Alexander_Nevsky_1820-1830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00034" y="1714488"/>
            <a:ext cx="3929090" cy="4786346"/>
          </a:xfrm>
          <a:prstGeom prst="roundRect">
            <a:avLst>
              <a:gd name="adj" fmla="val 16667"/>
            </a:avLst>
          </a:prstGeom>
          <a:ln w="38100"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0427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4429124" y="2143116"/>
            <a:ext cx="4143404" cy="1643074"/>
          </a:xfr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buClrTx/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FFFFFF"/>
                </a:solidFill>
                <a:effectLst/>
                <a:latin typeface="Calibri" pitchFamily="34" charset="0"/>
              </a:rPr>
              <a:t>В 1725 г.  императрицей Екатериной  </a:t>
            </a:r>
            <a:r>
              <a:rPr lang="en-US" sz="2400" b="1" dirty="0" smtClean="0">
                <a:solidFill>
                  <a:srgbClr val="FFFFFF"/>
                </a:solidFill>
                <a:effectLst/>
                <a:latin typeface="Calibri" pitchFamily="34" charset="0"/>
              </a:rPr>
              <a:t>I</a:t>
            </a:r>
            <a:r>
              <a:rPr lang="ru-RU" sz="2400" b="1" dirty="0" smtClean="0">
                <a:solidFill>
                  <a:srgbClr val="FFFFFF"/>
                </a:solidFill>
                <a:effectLst/>
                <a:latin typeface="Calibri" pitchFamily="34" charset="0"/>
              </a:rPr>
              <a:t> </a:t>
            </a:r>
            <a:r>
              <a:rPr lang="ru-RU" sz="2400" b="1" dirty="0" smtClean="0">
                <a:solidFill>
                  <a:srgbClr val="FFFFFF"/>
                </a:solidFill>
                <a:latin typeface="Calibri" pitchFamily="34" charset="0"/>
              </a:rPr>
              <a:t> был учрежден Орден Святого Александра Невского .</a:t>
            </a:r>
            <a:endParaRPr lang="ru-RU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00562" y="4143380"/>
            <a:ext cx="46434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FFFFFF"/>
                </a:solidFill>
                <a:latin typeface="Calibri" pitchFamily="34" charset="0"/>
              </a:rPr>
              <a:t>Этим орденом впоследствии были награждены  такие выдающиеся русские полководцы  как А.В.Суворов  и М.И.Кутузов.</a:t>
            </a:r>
            <a:endParaRPr lang="ru-RU" sz="2400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Picture 4" descr="1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272000" y="0"/>
            <a:ext cx="1872000" cy="1871999"/>
          </a:xfrm>
          <a:prstGeom prst="rect">
            <a:avLst/>
          </a:prstGeom>
          <a:noFill/>
        </p:spPr>
      </p:pic>
      <p:sp>
        <p:nvSpPr>
          <p:cNvPr id="61445" name="Rectangle 5"/>
          <p:cNvSpPr>
            <a:spLocks noGrp="1" noChangeArrowheads="1"/>
          </p:cNvSpPr>
          <p:nvPr>
            <p:ph type="title"/>
          </p:nvPr>
        </p:nvSpPr>
        <p:spPr>
          <a:xfrm>
            <a:off x="3357554" y="285728"/>
            <a:ext cx="3929090" cy="7747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1941 – 1945 г.</a:t>
            </a:r>
            <a:endParaRPr lang="ru-RU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3214686"/>
            <a:ext cx="6072230" cy="150019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200" b="1" dirty="0" smtClean="0">
                <a:solidFill>
                  <a:srgbClr val="FFFFFF"/>
                </a:solidFill>
                <a:effectLst/>
                <a:latin typeface="Calibri" pitchFamily="34" charset="0"/>
                <a:ea typeface="Estrangelo Edessa" pitchFamily="66" charset="0"/>
                <a:cs typeface="Estrangelo Edessa" pitchFamily="66" charset="0"/>
              </a:rPr>
              <a:t>       «</a:t>
            </a:r>
            <a:r>
              <a:rPr lang="ru-RU" sz="2200" b="1" dirty="0" err="1" smtClean="0">
                <a:solidFill>
                  <a:srgbClr val="FFFFFF"/>
                </a:solidFill>
                <a:effectLst/>
                <a:latin typeface="Calibri" pitchFamily="34" charset="0"/>
                <a:ea typeface="Estrangelo Edessa" pitchFamily="66" charset="0"/>
                <a:cs typeface="Estrangelo Edessa" pitchFamily="66" charset="0"/>
              </a:rPr>
              <a:t>д</a:t>
            </a:r>
            <a:r>
              <a:rPr lang="ru-RU" sz="1800" b="1" dirty="0" err="1" smtClean="0">
                <a:solidFill>
                  <a:srgbClr val="FFFFFF"/>
                </a:solidFill>
                <a:effectLst/>
                <a:latin typeface="Calibri" pitchFamily="34" charset="0"/>
                <a:ea typeface="Estrangelo Edessa" pitchFamily="66" charset="0"/>
                <a:cs typeface="Estrangelo Edessa" pitchFamily="66" charset="0"/>
              </a:rPr>
              <a:t>ЛЯ</a:t>
            </a:r>
            <a:r>
              <a:rPr lang="ru-RU" sz="1800" b="1" dirty="0" smtClean="0">
                <a:solidFill>
                  <a:srgbClr val="FFFFFF"/>
                </a:solidFill>
                <a:effectLst/>
                <a:latin typeface="Calibri" pitchFamily="34" charset="0"/>
                <a:ea typeface="Estrangelo Edessa" pitchFamily="66" charset="0"/>
                <a:cs typeface="Estrangelo Edessa" pitchFamily="66" charset="0"/>
              </a:rPr>
              <a:t> НАГРАЖДЕНИЯ </a:t>
            </a:r>
            <a:r>
              <a:rPr lang="ru-RU" sz="1800" b="1" dirty="0">
                <a:solidFill>
                  <a:srgbClr val="FFFFFF"/>
                </a:solidFill>
                <a:effectLst/>
                <a:latin typeface="Calibri" pitchFamily="34" charset="0"/>
                <a:ea typeface="Estrangelo Edessa" pitchFamily="66" charset="0"/>
                <a:cs typeface="Estrangelo Edessa" pitchFamily="66" charset="0"/>
              </a:rPr>
              <a:t>КОМАНДНОГО СОСТАВА КРАСНОЙ АРМИИ ЗА ВЫДАЮЩИЕСЯ ЗАСЛУГИ В ОРГАНИЗАЦИИ И РУКОВОДСТВЕ БОЕВЫМИ ОПЕРАЦИЯМИ И ЗА ДОСТИГНУТЫЕ В РЕЗУЛЬТАТЕ ЭТИХ ОПЕРАЦИЙ УСПЕХИ В БОЯХ ЗА </a:t>
            </a:r>
            <a:r>
              <a:rPr lang="ru-RU" sz="1800" b="1" dirty="0" smtClean="0">
                <a:solidFill>
                  <a:srgbClr val="FFFFFF"/>
                </a:solidFill>
                <a:effectLst/>
                <a:latin typeface="Calibri" pitchFamily="34" charset="0"/>
                <a:ea typeface="Estrangelo Edessa" pitchFamily="66" charset="0"/>
                <a:cs typeface="Estrangelo Edessa" pitchFamily="66" charset="0"/>
              </a:rPr>
              <a:t>РОДИНУ».</a:t>
            </a:r>
            <a:endParaRPr lang="ru-RU" sz="1800" b="1" dirty="0">
              <a:solidFill>
                <a:srgbClr val="FFFFFF"/>
              </a:solidFill>
              <a:effectLst/>
              <a:latin typeface="Calibri" pitchFamily="34" charset="0"/>
              <a:ea typeface="Estrangelo Edessa" pitchFamily="66" charset="0"/>
              <a:cs typeface="Estrangelo Edessa" pitchFamily="66" charset="0"/>
            </a:endParaRPr>
          </a:p>
        </p:txBody>
      </p:sp>
      <p:pic>
        <p:nvPicPr>
          <p:cNvPr id="61448" name="Picture 8" descr="9778d5d219c5080b9a6a17bef029331c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285720" y="428604"/>
            <a:ext cx="2462263" cy="2597058"/>
          </a:xfrm>
          <a:prstGeom prst="roundRect">
            <a:avLst/>
          </a:prstGeom>
          <a:noFill/>
          <a:ln w="38100">
            <a:solidFill>
              <a:srgbClr val="60271E"/>
            </a:solidFill>
          </a:ln>
        </p:spPr>
      </p:pic>
      <p:pic>
        <p:nvPicPr>
          <p:cNvPr id="7" name="Picture 8" descr="И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15140" y="2643182"/>
            <a:ext cx="2071702" cy="2500330"/>
          </a:xfrm>
          <a:prstGeom prst="roundRect">
            <a:avLst/>
          </a:prstGeom>
          <a:noFill/>
          <a:ln w="38100">
            <a:solidFill>
              <a:srgbClr val="60271E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2786050" y="1142984"/>
            <a:ext cx="478634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FFFFFF"/>
                </a:solidFill>
                <a:latin typeface="Calibri" pitchFamily="34" charset="0"/>
                <a:ea typeface="Estrangelo Edessa" pitchFamily="66" charset="0"/>
                <a:cs typeface="Estrangelo Edessa" pitchFamily="66" charset="0"/>
              </a:rPr>
              <a:t> УКАЗОМ ПРЕЗИДИУМА ВЕРХОВНОГО СОВЕТА СССР ОТ 29 ИЮЛЯ 1942 ОДНОВРЕМЕННО С ОРДЕНАМИ СУВОРОВА И КУТУЗОВА  </a:t>
            </a:r>
            <a:r>
              <a:rPr lang="ru-RU" sz="2200" b="1" dirty="0" smtClean="0">
                <a:solidFill>
                  <a:srgbClr val="FFFFFF"/>
                </a:solidFill>
                <a:latin typeface="Calibri" pitchFamily="34" charset="0"/>
                <a:ea typeface="Estrangelo Edessa" pitchFamily="66" charset="0"/>
                <a:cs typeface="Estrangelo Edessa" pitchFamily="66" charset="0"/>
              </a:rPr>
              <a:t>был учрежден советский орден Александра Невского :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85754" y="5286388"/>
            <a:ext cx="83582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Орденом Александра Невского №1 был награжден командир батальона морской пехоты 154-й морской стрелковой бригады старший лейтенант  </a:t>
            </a:r>
            <a:r>
              <a:rPr lang="ru-RU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Рубан</a:t>
            </a:r>
            <a:r>
              <a:rPr lang="ru-RU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И.Н. за отражение атаки целого фашистского полка, поддержанной танками, в районе излучины Дона в августе 1942 .</a:t>
            </a:r>
            <a:endParaRPr lang="ru-RU" sz="2000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4" name="Rectangle 10"/>
          <p:cNvSpPr>
            <a:spLocks noGrp="1" noChangeArrowheads="1"/>
          </p:cNvSpPr>
          <p:nvPr>
            <p:ph type="title"/>
          </p:nvPr>
        </p:nvSpPr>
        <p:spPr>
          <a:xfrm>
            <a:off x="714348" y="357166"/>
            <a:ext cx="6619892" cy="1071546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rgbClr val="FFFFFF"/>
                </a:solidFill>
              </a:rPr>
              <a:t>Александр </a:t>
            </a:r>
            <a:r>
              <a:rPr lang="ru-RU" sz="4000" dirty="0" smtClean="0">
                <a:solidFill>
                  <a:srgbClr val="FFFFFF"/>
                </a:solidFill>
              </a:rPr>
              <a:t>Невский</a:t>
            </a:r>
            <a:br>
              <a:rPr lang="ru-RU" sz="4000" dirty="0" smtClean="0">
                <a:solidFill>
                  <a:srgbClr val="FFFFFF"/>
                </a:solidFill>
              </a:rPr>
            </a:br>
            <a:r>
              <a:rPr lang="ru-RU" sz="4000" dirty="0" smtClean="0">
                <a:solidFill>
                  <a:srgbClr val="FFFFFF"/>
                </a:solidFill>
              </a:rPr>
              <a:t> в литературе и искусстве</a:t>
            </a:r>
            <a:endParaRPr lang="ru-RU" sz="4000" dirty="0">
              <a:solidFill>
                <a:srgbClr val="FFFFFF"/>
              </a:solidFill>
            </a:endParaRPr>
          </a:p>
        </p:txBody>
      </p:sp>
      <p:pic>
        <p:nvPicPr>
          <p:cNvPr id="5" name="Picture 12" descr="Nevski3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21875"/>
          <a:stretch>
            <a:fillRect/>
          </a:stretch>
        </p:blipFill>
        <p:spPr>
          <a:xfrm flipH="1">
            <a:off x="428596" y="1785926"/>
            <a:ext cx="3786214" cy="3929090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7" name="Picture 4" descr="1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272000" y="0"/>
            <a:ext cx="1872000" cy="187199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57158" y="5979105"/>
            <a:ext cx="4429124" cy="878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400" dirty="0" smtClean="0">
                <a:solidFill>
                  <a:srgbClr val="FFFFFF"/>
                </a:solidFill>
                <a:latin typeface="Calibri" pitchFamily="34" charset="0"/>
              </a:rPr>
              <a:t>Заслуженный артист России Н.Черкасов в роли князя Александра Невского</a:t>
            </a:r>
            <a:endParaRPr lang="ru-RU" sz="24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57752" y="2000240"/>
            <a:ext cx="3786214" cy="4524315"/>
          </a:xfrm>
          <a:prstGeom prst="rect">
            <a:avLst/>
          </a:prstGeom>
          <a:solidFill>
            <a:srgbClr val="FFFFFF"/>
          </a:solidFill>
          <a:ln w="38100">
            <a:solidFill>
              <a:srgbClr val="60271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«Нам чужого не надо, но и своего не отдадим. А кто с мечом к нам придет, от меча и погибнет! На том стояла и стоять будет Русская земля!»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2918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rgbClr val="FFFFFF"/>
                </a:solidFill>
              </a:rPr>
              <a:t>Александр Невский –</a:t>
            </a:r>
            <a:br>
              <a:rPr lang="ru-RU" sz="4800" dirty="0" smtClean="0">
                <a:solidFill>
                  <a:srgbClr val="FFFFFF"/>
                </a:solidFill>
              </a:rPr>
            </a:br>
            <a:r>
              <a:rPr lang="ru-RU" sz="4800" dirty="0" smtClean="0">
                <a:solidFill>
                  <a:srgbClr val="FFFFFF"/>
                </a:solidFill>
              </a:rPr>
              <a:t> личность нации</a:t>
            </a:r>
            <a:endParaRPr lang="ru-RU" sz="4800" dirty="0">
              <a:solidFill>
                <a:srgbClr val="FFFFFF"/>
              </a:solidFill>
            </a:endParaRPr>
          </a:p>
        </p:txBody>
      </p:sp>
      <p:pic>
        <p:nvPicPr>
          <p:cNvPr id="3" name="Picture 8" descr="44081_or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>
          <a:xfrm>
            <a:off x="357158" y="2071678"/>
            <a:ext cx="4572032" cy="3786214"/>
          </a:xfrm>
          <a:prstGeom prst="roundRect">
            <a:avLst>
              <a:gd name="adj" fmla="val 16667"/>
            </a:avLst>
          </a:prstGeom>
          <a:ln w="38100">
            <a:solidFill>
              <a:srgbClr val="FFFF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4" descr="1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272000" y="0"/>
            <a:ext cx="1872000" cy="18719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000768"/>
            <a:ext cx="4714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FFFF"/>
                </a:solidFill>
                <a:latin typeface="+mj-lt"/>
              </a:rPr>
              <a:t>Художник </a:t>
            </a:r>
            <a:r>
              <a:rPr lang="ru-RU" sz="2400" dirty="0" err="1" smtClean="0">
                <a:solidFill>
                  <a:srgbClr val="FFFFFF"/>
                </a:solidFill>
                <a:latin typeface="+mj-lt"/>
              </a:rPr>
              <a:t>П.Корин</a:t>
            </a:r>
            <a:endParaRPr lang="ru-RU" sz="24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29192" y="2285992"/>
            <a:ext cx="3714808" cy="388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Память об Александре Невском живет в наших сердцах. Древняя легенда гласит, что пока наши сердца обращены к Святому, наши города будут процветать, а враг не посмеет перейти рубежи России.</a:t>
            </a:r>
            <a:endParaRPr lang="ru-RU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1997</TotalTime>
  <Words>1563</Words>
  <Application>Microsoft Office PowerPoint</Application>
  <PresentationFormat>Экран (4:3)</PresentationFormat>
  <Paragraphs>101</Paragraphs>
  <Slides>15</Slides>
  <Notes>11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Александр Невский </vt:lpstr>
      <vt:lpstr>Наследник великого рода</vt:lpstr>
      <vt:lpstr>Александр –  князь  новгородский</vt:lpstr>
      <vt:lpstr>Новгородцы –  основатели  Вятки</vt:lpstr>
      <vt:lpstr>Слайд 5</vt:lpstr>
      <vt:lpstr>Ледовое побоище</vt:lpstr>
      <vt:lpstr>Великий князь Александр и грозный хан Батый</vt:lpstr>
      <vt:lpstr>Заступник  народный  и ангел-хранитель</vt:lpstr>
      <vt:lpstr>Знаменитые  потомки – продолжатели княжеских дел</vt:lpstr>
      <vt:lpstr>Князю посвящен один из самых ярких памятников русской литературы 13 в. –»Житие Александра Невского».  </vt:lpstr>
      <vt:lpstr> Александро-Невская лавра </vt:lpstr>
      <vt:lpstr>Орден Святого Александра Невского </vt:lpstr>
      <vt:lpstr>1941 – 1945 г.</vt:lpstr>
      <vt:lpstr>Александр Невский  в литературе и искусстве</vt:lpstr>
      <vt:lpstr>Александр Невский –  личность нации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Невский</dc:title>
  <dc:creator>Елена</dc:creator>
  <cp:lastModifiedBy>Melchakova_MG</cp:lastModifiedBy>
  <cp:revision>169</cp:revision>
  <dcterms:created xsi:type="dcterms:W3CDTF">2009-08-28T14:59:18Z</dcterms:created>
  <dcterms:modified xsi:type="dcterms:W3CDTF">2017-10-27T10:40:10Z</dcterms:modified>
</cp:coreProperties>
</file>