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27"/>
  </p:notesMasterIdLst>
  <p:sldIdLst>
    <p:sldId id="287" r:id="rId2"/>
    <p:sldId id="300" r:id="rId3"/>
    <p:sldId id="291" r:id="rId4"/>
    <p:sldId id="256" r:id="rId5"/>
    <p:sldId id="293" r:id="rId6"/>
    <p:sldId id="258" r:id="rId7"/>
    <p:sldId id="274" r:id="rId8"/>
    <p:sldId id="264" r:id="rId9"/>
    <p:sldId id="296" r:id="rId10"/>
    <p:sldId id="286" r:id="rId11"/>
    <p:sldId id="266" r:id="rId12"/>
    <p:sldId id="261" r:id="rId13"/>
    <p:sldId id="292" r:id="rId14"/>
    <p:sldId id="295" r:id="rId15"/>
    <p:sldId id="294" r:id="rId16"/>
    <p:sldId id="276" r:id="rId17"/>
    <p:sldId id="271" r:id="rId18"/>
    <p:sldId id="281" r:id="rId19"/>
    <p:sldId id="282" r:id="rId20"/>
    <p:sldId id="297" r:id="rId21"/>
    <p:sldId id="285" r:id="rId22"/>
    <p:sldId id="298" r:id="rId23"/>
    <p:sldId id="289" r:id="rId24"/>
    <p:sldId id="288" r:id="rId25"/>
    <p:sldId id="290" r:id="rId2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EAEAEA"/>
    <a:srgbClr val="000000"/>
    <a:srgbClr val="375834"/>
    <a:srgbClr val="81AD84"/>
    <a:srgbClr val="233524"/>
    <a:srgbClr val="FFCC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8672" autoAdjust="0"/>
    <p:restoredTop sz="91182" autoAdjust="0"/>
  </p:normalViewPr>
  <p:slideViewPr>
    <p:cSldViewPr>
      <p:cViewPr varScale="1">
        <p:scale>
          <a:sx n="67" d="100"/>
          <a:sy n="67" d="100"/>
        </p:scale>
        <p:origin x="-21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F46AB9EF-086D-4C86-AC06-36F25180DAB8}" type="datetimeFigureOut">
              <a:rPr lang="ru-RU"/>
              <a:pPr>
                <a:defRPr/>
              </a:pPr>
              <a:t>26.03.2015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19A8710E-6740-44FE-B9CA-BEE8D7F5D34E}"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file:///D:\podvigu_jit_v_vekah\podvigu_jit_v_vekah_mp3\fon3.MP3"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Образ слайда 1"/>
          <p:cNvSpPr>
            <a:spLocks noGrp="1" noRot="1" noChangeAspect="1" noTextEdit="1"/>
          </p:cNvSpPr>
          <p:nvPr>
            <p:ph type="sldImg"/>
          </p:nvPr>
        </p:nvSpPr>
        <p:spPr bwMode="auto">
          <a:noFill/>
          <a:ln>
            <a:solidFill>
              <a:srgbClr val="000000"/>
            </a:solidFill>
            <a:miter lim="800000"/>
            <a:headEnd/>
            <a:tailEnd/>
          </a:ln>
        </p:spPr>
      </p:sp>
      <p:sp>
        <p:nvSpPr>
          <p:cNvPr id="3" name="Заметки 2"/>
          <p:cNvSpPr>
            <a:spLocks noGrp="1"/>
          </p:cNvSpPr>
          <p:nvPr>
            <p:ph type="body" idx="1"/>
          </p:nvPr>
        </p:nvSpPr>
        <p:spPr/>
        <p:txBody>
          <a:bodyPr>
            <a:normAutofit lnSpcReduction="10000"/>
          </a:bodyPr>
          <a:lstStyle/>
          <a:p>
            <a:pPr>
              <a:defRPr/>
            </a:pPr>
            <a:r>
              <a:rPr lang="ru-RU" b="1" dirty="0" smtClean="0"/>
              <a:t>БАРБАРОССА (</a:t>
            </a:r>
            <a:r>
              <a:rPr lang="ru-RU" b="1" dirty="0" err="1" smtClean="0"/>
              <a:t>Barbarossa</a:t>
            </a:r>
            <a:r>
              <a:rPr lang="ru-RU" b="1" dirty="0" smtClean="0"/>
              <a:t>), </a:t>
            </a:r>
            <a:r>
              <a:rPr lang="ru-RU" dirty="0" smtClean="0"/>
              <a:t>кодовое наименование плана агрессивной войны фашистской Германии против СССР. Разработан в 1940. Предусматривал молниеносный разгром основных сил Красной Армии западнее рек Днепр и Зап. Двина, а затем выход на линию Архангельск — Волга — Астрахань. Войну предполагалось выиграть в течение 2-3 месяцев. Осуществление плана «Барбаросса было сорвано героической борьбой народов СССР.</a:t>
            </a:r>
            <a:r>
              <a:rPr lang="ru-RU" dirty="0" smtClean="0">
                <a:solidFill>
                  <a:schemeClr val="tx2">
                    <a:lumMod val="25000"/>
                  </a:schemeClr>
                </a:solidFill>
                <a:effectLst>
                  <a:outerShdw blurRad="38100" dist="38100" dir="2700000" algn="tl">
                    <a:srgbClr val="000000">
                      <a:alpha val="43137"/>
                    </a:srgbClr>
                  </a:outerShdw>
                </a:effectLst>
                <a:cs typeface="Times New Roman" pitchFamily="18" charset="0"/>
              </a:rPr>
              <a:t> </a:t>
            </a:r>
          </a:p>
          <a:p>
            <a:pPr>
              <a:defRPr/>
            </a:pPr>
            <a:r>
              <a:rPr lang="ru-RU" b="1" dirty="0" smtClean="0">
                <a:solidFill>
                  <a:schemeClr val="tx2">
                    <a:lumMod val="25000"/>
                  </a:schemeClr>
                </a:solidFill>
                <a:effectLst>
                  <a:outerShdw blurRad="38100" dist="38100" dir="2700000" algn="tl">
                    <a:srgbClr val="000000">
                      <a:alpha val="43137"/>
                    </a:srgbClr>
                  </a:outerShdw>
                </a:effectLst>
                <a:cs typeface="Times New Roman" pitchFamily="18" charset="0"/>
              </a:rPr>
              <a:t>Ставка фюрера 18.12.40 г. </a:t>
            </a:r>
            <a:endParaRPr lang="ru-RU" b="1" dirty="0" smtClean="0">
              <a:solidFill>
                <a:schemeClr val="tx2">
                  <a:lumMod val="25000"/>
                </a:schemeClr>
              </a:solidFill>
              <a:effectLst>
                <a:outerShdw blurRad="38100" dist="38100" dir="2700000" algn="tl">
                  <a:srgbClr val="000000">
                    <a:alpha val="43137"/>
                  </a:srgbClr>
                </a:outerShdw>
              </a:effectLst>
            </a:endParaRPr>
          </a:p>
          <a:p>
            <a:pPr>
              <a:defRPr/>
            </a:pPr>
            <a:r>
              <a:rPr lang="ru-RU" b="1" dirty="0" smtClean="0">
                <a:solidFill>
                  <a:schemeClr val="tx2">
                    <a:lumMod val="25000"/>
                  </a:schemeClr>
                </a:solidFill>
                <a:effectLst>
                  <a:outerShdw blurRad="38100" dist="38100" dir="2700000" algn="tl">
                    <a:srgbClr val="000000">
                      <a:alpha val="43137"/>
                    </a:srgbClr>
                  </a:outerShdw>
                </a:effectLst>
                <a:cs typeface="Times New Roman" pitchFamily="18" charset="0"/>
              </a:rPr>
              <a:t>Совершенно секретно </a:t>
            </a:r>
            <a:endParaRPr lang="ru-RU" b="1" dirty="0" smtClean="0">
              <a:solidFill>
                <a:schemeClr val="tx2">
                  <a:lumMod val="25000"/>
                </a:schemeClr>
              </a:solidFill>
              <a:effectLst>
                <a:outerShdw blurRad="38100" dist="38100" dir="2700000" algn="tl">
                  <a:srgbClr val="000000">
                    <a:alpha val="43137"/>
                  </a:srgbClr>
                </a:outerShdw>
              </a:effectLst>
            </a:endParaRPr>
          </a:p>
          <a:p>
            <a:pPr>
              <a:defRPr/>
            </a:pPr>
            <a:r>
              <a:rPr lang="ru-RU" b="1" dirty="0" smtClean="0">
                <a:solidFill>
                  <a:schemeClr val="tx2">
                    <a:lumMod val="25000"/>
                  </a:schemeClr>
                </a:solidFill>
                <a:effectLst>
                  <a:outerShdw blurRad="38100" dist="38100" dir="2700000" algn="tl">
                    <a:srgbClr val="000000">
                      <a:alpha val="43137"/>
                    </a:srgbClr>
                  </a:outerShdw>
                </a:effectLst>
                <a:cs typeface="Times New Roman" pitchFamily="18" charset="0"/>
              </a:rPr>
              <a:t>Только для командования</a:t>
            </a:r>
            <a:endParaRPr lang="ru-RU" b="1" dirty="0" smtClean="0">
              <a:solidFill>
                <a:schemeClr val="tx2">
                  <a:lumMod val="25000"/>
                </a:schemeClr>
              </a:solidFill>
              <a:effectLst>
                <a:outerShdw blurRad="38100" dist="38100" dir="2700000" algn="tl">
                  <a:srgbClr val="000000">
                    <a:alpha val="43137"/>
                  </a:srgbClr>
                </a:outerShdw>
              </a:effectLst>
            </a:endParaRPr>
          </a:p>
          <a:p>
            <a:pPr>
              <a:defRPr/>
            </a:pPr>
            <a:r>
              <a:rPr lang="ru-RU" dirty="0" smtClean="0">
                <a:solidFill>
                  <a:schemeClr val="tx2">
                    <a:lumMod val="25000"/>
                  </a:schemeClr>
                </a:solidFill>
                <a:effectLst>
                  <a:outerShdw blurRad="38100" dist="38100" dir="2700000" algn="tl">
                    <a:srgbClr val="000000">
                      <a:alpha val="43137"/>
                    </a:srgbClr>
                  </a:outerShdw>
                </a:effectLst>
                <a:cs typeface="Times New Roman" pitchFamily="18" charset="0"/>
              </a:rPr>
              <a:t>Германские вооруженные силы должны быть готовы разбить Советскую Россию в ходе кратковременной кампании еще до того, как будет закончена война против Англии.</a:t>
            </a:r>
            <a:endParaRPr lang="ru-RU" dirty="0" smtClean="0">
              <a:solidFill>
                <a:schemeClr val="tx2">
                  <a:lumMod val="25000"/>
                </a:schemeClr>
              </a:solidFill>
              <a:effectLst>
                <a:outerShdw blurRad="38100" dist="38100" dir="2700000" algn="tl">
                  <a:srgbClr val="000000">
                    <a:alpha val="43137"/>
                  </a:srgbClr>
                </a:outerShdw>
              </a:effectLst>
            </a:endParaRPr>
          </a:p>
          <a:p>
            <a:pPr>
              <a:defRPr/>
            </a:pPr>
            <a:r>
              <a:rPr lang="ru-RU" dirty="0" smtClean="0">
                <a:solidFill>
                  <a:schemeClr val="tx2">
                    <a:lumMod val="25000"/>
                  </a:schemeClr>
                </a:solidFill>
                <a:effectLst>
                  <a:outerShdw blurRad="38100" dist="38100" dir="2700000" algn="tl">
                    <a:srgbClr val="000000">
                      <a:alpha val="43137"/>
                    </a:srgbClr>
                  </a:outerShdw>
                </a:effectLst>
                <a:cs typeface="Times New Roman" pitchFamily="18" charset="0"/>
              </a:rPr>
              <a:t>Основные силы русских сухопутных войск, находящиеся в Западной Европе, должны быть уничтожены в смелых операциях посредством глубокого, быстрого выдвижения танковых клиньев. Отступление боеспособных войск противника на широкие русские территории должно быть предотвращено.</a:t>
            </a:r>
            <a:endParaRPr lang="ru-RU" dirty="0" smtClean="0">
              <a:solidFill>
                <a:schemeClr val="tx2">
                  <a:lumMod val="25000"/>
                </a:schemeClr>
              </a:solidFill>
              <a:effectLst>
                <a:outerShdw blurRad="38100" dist="38100" dir="2700000" algn="tl">
                  <a:srgbClr val="000000">
                    <a:alpha val="43137"/>
                  </a:srgbClr>
                </a:outerShdw>
              </a:effectLst>
            </a:endParaRPr>
          </a:p>
          <a:p>
            <a:pPr>
              <a:defRPr/>
            </a:pPr>
            <a:r>
              <a:rPr lang="ru-RU" dirty="0" smtClean="0">
                <a:solidFill>
                  <a:schemeClr val="tx2">
                    <a:lumMod val="25000"/>
                  </a:schemeClr>
                </a:solidFill>
                <a:effectLst>
                  <a:outerShdw blurRad="38100" dist="38100" dir="2700000" algn="tl">
                    <a:srgbClr val="000000">
                      <a:alpha val="43137"/>
                    </a:srgbClr>
                  </a:outerShdw>
                </a:effectLst>
                <a:cs typeface="Times New Roman" pitchFamily="18" charset="0"/>
              </a:rPr>
              <a:t>Путем быстрого преследования должна быть достигнута линия, с которой русские военно-воздушные силы будут не в состоянии совершать налеты на имперскую территорию Германии.</a:t>
            </a:r>
            <a:endParaRPr lang="ru-RU" dirty="0" smtClean="0">
              <a:solidFill>
                <a:schemeClr val="tx2">
                  <a:lumMod val="25000"/>
                </a:schemeClr>
              </a:solidFill>
              <a:effectLst>
                <a:outerShdw blurRad="38100" dist="38100" dir="2700000" algn="tl">
                  <a:srgbClr val="000000">
                    <a:alpha val="43137"/>
                  </a:srgbClr>
                </a:outerShdw>
              </a:effectLst>
            </a:endParaRPr>
          </a:p>
          <a:p>
            <a:pPr>
              <a:defRPr/>
            </a:pPr>
            <a:r>
              <a:rPr lang="ru-RU" dirty="0" smtClean="0">
                <a:solidFill>
                  <a:schemeClr val="tx2">
                    <a:lumMod val="25000"/>
                  </a:schemeClr>
                </a:solidFill>
                <a:effectLst>
                  <a:outerShdw blurRad="38100" dist="38100" dir="2700000" algn="tl">
                    <a:srgbClr val="000000">
                      <a:alpha val="43137"/>
                    </a:srgbClr>
                  </a:outerShdw>
                </a:effectLst>
                <a:cs typeface="Times New Roman" pitchFamily="18" charset="0"/>
              </a:rPr>
              <a:t>Конечной целью операции является создание заградительного барьера против азиатской России по общей линии Волга – Архангельск. Таким образом, в случае необходимости последний индустриальный район, остающийся у русских на Урале, можно будет парализовать с помощью авиации.</a:t>
            </a:r>
            <a:endParaRPr lang="ru-RU" dirty="0" smtClean="0">
              <a:solidFill>
                <a:schemeClr val="tx2">
                  <a:lumMod val="25000"/>
                </a:schemeClr>
              </a:solidFill>
              <a:effectLst>
                <a:outerShdw blurRad="38100" dist="38100" dir="2700000" algn="tl">
                  <a:srgbClr val="000000">
                    <a:alpha val="43137"/>
                  </a:srgbClr>
                </a:outerShdw>
              </a:effectLst>
            </a:endParaRPr>
          </a:p>
          <a:p>
            <a:pPr>
              <a:defRPr/>
            </a:pPr>
            <a:r>
              <a:rPr lang="ru-RU" dirty="0" smtClean="0">
                <a:solidFill>
                  <a:schemeClr val="tx2">
                    <a:lumMod val="25000"/>
                  </a:schemeClr>
                </a:solidFill>
                <a:effectLst>
                  <a:outerShdw blurRad="38100" dist="38100" dir="2700000" algn="tl">
                    <a:srgbClr val="000000">
                      <a:alpha val="43137"/>
                    </a:srgbClr>
                  </a:outerShdw>
                </a:effectLst>
                <a:cs typeface="Times New Roman" pitchFamily="18" charset="0"/>
              </a:rPr>
              <a:t>Эффективные действия русских военно-воздушных сил должны быть предотвращены нашими мощными ударами уже в самом начале операции.</a:t>
            </a:r>
            <a:endParaRPr lang="ru-RU" dirty="0" smtClean="0">
              <a:solidFill>
                <a:schemeClr val="tx2">
                  <a:lumMod val="25000"/>
                </a:schemeClr>
              </a:solidFill>
              <a:effectLst>
                <a:outerShdw blurRad="38100" dist="38100" dir="2700000" algn="tl">
                  <a:srgbClr val="000000">
                    <a:alpha val="43137"/>
                  </a:srgbClr>
                </a:outerShdw>
              </a:effectLst>
            </a:endParaRPr>
          </a:p>
          <a:p>
            <a:pPr>
              <a:defRPr/>
            </a:pPr>
            <a:endParaRPr lang="ru-RU" dirty="0" smtClean="0"/>
          </a:p>
          <a:p>
            <a:pPr>
              <a:defRPr/>
            </a:pPr>
            <a:r>
              <a:rPr lang="ru-RU" b="1" dirty="0" smtClean="0"/>
              <a:t>МОСКОВСКАЯ БИТВА, 3</a:t>
            </a:r>
            <a:r>
              <a:rPr lang="ru-RU" dirty="0" smtClean="0"/>
              <a:t>0.9.1941-20.4.1942, во время Великой Отечественной войны. В ходе обороны (по 5.12.1941) советские войска Западного (генерал-полковник И. С. Конев, с 10 октября генерал армии Г. К. Жуков), Резервного (Маршал Советского Союза С. М. Буденный), Брянского (генерал-полковник А. И. Еременко, с октября генерал-майор Г. Ф. Захаров) и Калининского (генерал-полковник И. С. Конев) фронтов в упорных боях остановили наступление немецких войск группы армий «Центр» (генерал-фельдмаршал Т. фон Бок) на рубеже южнее Волжского </a:t>
            </a:r>
            <a:r>
              <a:rPr lang="ru-RU" dirty="0" err="1" smtClean="0"/>
              <a:t>вдхр</a:t>
            </a:r>
            <a:r>
              <a:rPr lang="ru-RU" dirty="0" smtClean="0"/>
              <a:t>., Дмитров, Яхрома, Красная Поляна (в 27 км от Москвы), восточнее Истры, западнее Кубинки, </a:t>
            </a:r>
            <a:r>
              <a:rPr lang="ru-RU" dirty="0" err="1" smtClean="0"/>
              <a:t>Наро-Фоминск</a:t>
            </a:r>
            <a:r>
              <a:rPr lang="ru-RU" dirty="0" smtClean="0"/>
              <a:t>, западнее Серпухова, восточнее Алексина, Тулы и обескровили противника. 5-6 декабря советские войска перешли в контрнаступление, а 7-10.1.1942 развернули общее наступление на всем фронте. В январе — апреле 1942 войска левого крыла Северо-Западного (генерал-лейтенант П. А. Курочкин), Калининского, Западного и Брянского (генерал-полковник Я. Т. </a:t>
            </a:r>
            <a:r>
              <a:rPr lang="ru-RU" dirty="0" err="1" smtClean="0"/>
              <a:t>Черевиченко</a:t>
            </a:r>
            <a:r>
              <a:rPr lang="ru-RU" dirty="0" smtClean="0"/>
              <a:t>) фронтов нанесли поражение противнику и отбросили его на 100-250 км. В Московской битве впервые в ходе войны была одержана крупная победа над немецкой армией.</a:t>
            </a:r>
          </a:p>
          <a:p>
            <a:pPr>
              <a:defRPr/>
            </a:pPr>
            <a:endParaRPr lang="ru-RU" dirty="0"/>
          </a:p>
        </p:txBody>
      </p:sp>
      <p:sp>
        <p:nvSpPr>
          <p:cNvPr id="29700"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27B50CC-71E5-459C-924C-6D5685136A05}" type="slidenum">
              <a:rPr lang="ru-RU" smtClean="0"/>
              <a:pPr/>
              <a:t>1</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Образ слайда 1"/>
          <p:cNvSpPr>
            <a:spLocks noGrp="1" noRot="1" noChangeAspect="1" noTextEdit="1"/>
          </p:cNvSpPr>
          <p:nvPr>
            <p:ph type="sldImg"/>
          </p:nvPr>
        </p:nvSpPr>
        <p:spPr bwMode="auto">
          <a:noFill/>
          <a:ln>
            <a:solidFill>
              <a:srgbClr val="000000"/>
            </a:solidFill>
            <a:miter lim="800000"/>
            <a:headEnd/>
            <a:tailEnd/>
          </a:ln>
        </p:spPr>
      </p:sp>
      <p:sp>
        <p:nvSpPr>
          <p:cNvPr id="3" name="Заметки 2"/>
          <p:cNvSpPr>
            <a:spLocks noGrp="1"/>
          </p:cNvSpPr>
          <p:nvPr>
            <p:ph type="body" idx="1"/>
          </p:nvPr>
        </p:nvSpPr>
        <p:spPr/>
        <p:txBody>
          <a:bodyPr>
            <a:normAutofit fontScale="77500" lnSpcReduction="20000"/>
          </a:bodyPr>
          <a:lstStyle/>
          <a:p>
            <a:pPr>
              <a:defRPr/>
            </a:pPr>
            <a:r>
              <a:rPr lang="ru-RU" dirty="0" smtClean="0"/>
              <a:t>ГИТЛЕР (</a:t>
            </a:r>
            <a:r>
              <a:rPr lang="ru-RU" dirty="0" err="1" smtClean="0"/>
              <a:t>Hitler</a:t>
            </a:r>
            <a:r>
              <a:rPr lang="ru-RU" dirty="0" smtClean="0"/>
              <a:t>) Адольф (20 апреля 1889, </a:t>
            </a:r>
            <a:r>
              <a:rPr lang="ru-RU" dirty="0" err="1" smtClean="0"/>
              <a:t>Браунау-на-Инне</a:t>
            </a:r>
            <a:r>
              <a:rPr lang="ru-RU" dirty="0" smtClean="0"/>
              <a:t>, Австрия — 30 апреля 1945, Берлин), фюрер и имперский канцлер Германии (1933-1945).Заручившись одобрением Сталина, Гитлер ввел свои войска на территорию Польши. В 1939 началась Вторая мировая война. Добившись успехов в боевых действиях против Франции и Англии и завоевав практически всю западную часть континента, в 1941 Гитлер повернул свои войска против Советского Союза. Поражения советских войск на первом этапе советско-германской войны привели к оккупации гитлеровскими войсками республик Прибалтики, Белоруссии, Украины, Молдавии и части России. На оккупированных территориях был установлен жесточайший оккупационный режим, уничтоживший многие миллионы людей. Однако с конца 1942 гитлеровские армии стали терпеть поражения. В 1944 советская территория была освобождена от оккупации, боевые действия приближались к германским границам. Гитлеровские войска были вынуждены отступать и на западе в результате наступления высадившихся в Италии и на побережье Франции англо-американских дивизий.</a:t>
            </a:r>
          </a:p>
          <a:p>
            <a:pPr>
              <a:defRPr/>
            </a:pPr>
            <a:r>
              <a:rPr lang="ru-RU" dirty="0" smtClean="0"/>
              <a:t>В 1944 против Гитлера был организован заговор, целью которого было его физическое устранение и заключение мира с наступающими союзными войсками. Фюрер отдавал себе отчет в том, что полный разгром Германии неминуемо приближается. 30 апреля 1945 в окруженном Берлине Гитлер вместе со своей сожительницей Евой Браун (с которой он накануне вступил в брак), покончил жизнь самоубийством.</a:t>
            </a:r>
          </a:p>
          <a:p>
            <a:pPr>
              <a:defRPr/>
            </a:pPr>
            <a:r>
              <a:rPr lang="ru-RU" dirty="0" smtClean="0"/>
              <a:t>Непосредственную подготовку к нападению на СССР Германия начала в 1940 по плану «Барбаросса». Вместе с европейскими союзниками Германия сосредоточила для нападения на СССР 191,5 дивизий (5,5 млн. человек), около 4,3 тыс. танков и штурмовых орудий, 47,2 тыс. орудий и минометов, около 5 тыс. боевых самолетов, 192 корабля. Германия планировала против СССР «молниеносную войну» («блицкриг»). К июню 1941 Красная Армия имела 187 дивизий (3 млн. человек), более 38 тыс. орудий и минометов, 13,1 тыс. танков, 8,7 тыс. боевых самолетов; в Северном, Балтийском и Черноморском флотах насчитывалось 182 корабля и 1,4 тыс. боевых самолетов. Советские войска не были полностью укомплектованы личным составом, танками, самолетами, зенитными средствами, автомобилями, инженерной техникой; войска и командный состав имели низкий уровень подготовки. На рассвете 22 июня 1941 фашистская Германия напала на СССР. Создав на направлении ударов подавляющее превосходство, агрессор прорвал оборону советских войск, захватил стратегическую инициативу и господство в воздухе. Приграничные сражения и начальный период войны (до середины июля) в целом привели к поражению Красной Армии. Она потеряла убитыми и ранеными 850 тыс. человек, 9,5 тыс. орудий, свыше 6 тыс. танков, около 3,5 тыс. самолетов; в плен попало около 1 млн. человек. Была оккупирована значительная часть страны, немцы продвинулись вглубь до 300-600 км, потеряв при этом 100 тыс. человек убитыми, почти 40% танков и 950 самолетов. </a:t>
            </a:r>
            <a:endParaRPr lang="ru-RU" dirty="0"/>
          </a:p>
        </p:txBody>
      </p:sp>
      <p:sp>
        <p:nvSpPr>
          <p:cNvPr id="3072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A16193B-D58E-4908-8442-454F7FFB287B}" type="slidenum">
              <a:rPr lang="ru-RU" smtClean="0"/>
              <a:pPr/>
              <a:t>2</a:t>
            </a:fld>
            <a:endParaRPr lang="ru-RU"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Образ слайда 1"/>
          <p:cNvSpPr>
            <a:spLocks noGrp="1" noRot="1" noChangeAspect="1" noTextEdit="1"/>
          </p:cNvSpPr>
          <p:nvPr>
            <p:ph type="sldImg"/>
          </p:nvPr>
        </p:nvSpPr>
        <p:spPr bwMode="auto">
          <a:noFill/>
          <a:ln>
            <a:solidFill>
              <a:srgbClr val="000000"/>
            </a:solidFill>
            <a:miter lim="800000"/>
            <a:headEnd/>
            <a:tailEnd/>
          </a:ln>
        </p:spPr>
      </p:sp>
      <p:sp>
        <p:nvSpPr>
          <p:cNvPr id="3" name="Заметки 2"/>
          <p:cNvSpPr>
            <a:spLocks noGrp="1"/>
          </p:cNvSpPr>
          <p:nvPr>
            <p:ph type="body" idx="1"/>
          </p:nvPr>
        </p:nvSpPr>
        <p:spPr/>
        <p:txBody>
          <a:bodyPr>
            <a:normAutofit fontScale="85000" lnSpcReduction="20000"/>
          </a:bodyPr>
          <a:lstStyle/>
          <a:p>
            <a:pPr>
              <a:defRPr/>
            </a:pPr>
            <a:r>
              <a:rPr lang="ru-RU" dirty="0" smtClean="0"/>
              <a:t>Постановление Государственного Комитета Обороны о введении в Москве осадного положения от 19 октября 1941 года.</a:t>
            </a:r>
          </a:p>
          <a:p>
            <a:pPr>
              <a:defRPr/>
            </a:pPr>
            <a:r>
              <a:rPr lang="ru-RU" dirty="0" smtClean="0"/>
              <a:t> </a:t>
            </a:r>
          </a:p>
          <a:p>
            <a:pPr>
              <a:defRPr/>
            </a:pPr>
            <a:r>
              <a:rPr lang="ru-RU" dirty="0" smtClean="0"/>
              <a:t>Сим объявляется, что оборона столицы на рубежах, отстоящих на 100–120 километров западнее Москвы, поручена командующему Западным фронтом генералу армии т. Жукову, а на начальника гарнизона г. Москвы генерал-лейтенанта т. Артемьева возложена оборона </a:t>
            </a:r>
          </a:p>
          <a:p>
            <a:pPr>
              <a:defRPr/>
            </a:pPr>
            <a:r>
              <a:rPr lang="ru-RU" dirty="0" smtClean="0"/>
              <a:t>Москвы на ее подступах.</a:t>
            </a:r>
          </a:p>
          <a:p>
            <a:pPr>
              <a:defRPr/>
            </a:pPr>
            <a:r>
              <a:rPr lang="ru-RU" dirty="0" smtClean="0"/>
              <a:t>В целях тылового обеспечения обороны Москвы и укрепления тыла войск, защищающих Москву, а также в целях пресечения подрывной деятельности шпионов, диверсантов и других агентов немецкого фашизма Государственный Комитет Обороны постановил:</a:t>
            </a:r>
          </a:p>
          <a:p>
            <a:pPr>
              <a:defRPr/>
            </a:pPr>
            <a:r>
              <a:rPr lang="ru-RU" dirty="0" smtClean="0"/>
              <a:t>1. Ввести с 20 октября 1941 г. в г. Москве и прилегающих к городу районах осадное положение.</a:t>
            </a:r>
          </a:p>
          <a:p>
            <a:pPr>
              <a:defRPr/>
            </a:pPr>
            <a:r>
              <a:rPr lang="ru-RU" dirty="0" smtClean="0"/>
              <a:t>2. Воспретить всякое уличное движение как отдельных лиц, так и транспортов с 12 часов ночи до 5 часов утра, за исключением транспортов и лиц, имеющих специальные пропуска от коменданта г. Москвы, причем в случае объявления воздушной тревоги передвижение населения и транспортов должно происходить согласно правилам, утвержденным московской противовоздушной обороной и опубликованным в печати.</a:t>
            </a:r>
          </a:p>
          <a:p>
            <a:pPr>
              <a:defRPr/>
            </a:pPr>
            <a:r>
              <a:rPr lang="ru-RU" dirty="0" smtClean="0"/>
              <a:t>3. Охрану строжайшего порядка в городе и в пригородных районах возложить на коменданта г. Москвы генерал-майора т. </a:t>
            </a:r>
            <a:r>
              <a:rPr lang="ru-RU" dirty="0" err="1" smtClean="0"/>
              <a:t>Синилова</a:t>
            </a:r>
            <a:r>
              <a:rPr lang="ru-RU" dirty="0" smtClean="0"/>
              <a:t>, для чего в распоряжение коменданта предоставить войска внутренней охраны НКВД, милицию и добровольческие рабочие отряды.</a:t>
            </a:r>
          </a:p>
          <a:p>
            <a:pPr>
              <a:defRPr/>
            </a:pPr>
            <a:r>
              <a:rPr lang="ru-RU" dirty="0" smtClean="0"/>
              <a:t>4. Нарушителей порядка немедля привлекать к ответственности с передачей суду военного трибунала, а провокаторов, шпионов и прочих агентов врага, призывающих к нарушению порядка, расстреливать на месте.</a:t>
            </a:r>
          </a:p>
          <a:p>
            <a:pPr>
              <a:defRPr/>
            </a:pPr>
            <a:r>
              <a:rPr lang="ru-RU" dirty="0" smtClean="0"/>
              <a:t>Государственный Комитет Обороны призывает всех трудящихся столицы соблюдать порядок и спокойствие и оказывать Красной Армии, обороняющей Москву, всяческое содействие.</a:t>
            </a:r>
          </a:p>
          <a:p>
            <a:pPr>
              <a:defRPr/>
            </a:pPr>
            <a:r>
              <a:rPr lang="ru-RU" dirty="0" smtClean="0"/>
              <a:t> </a:t>
            </a:r>
          </a:p>
          <a:p>
            <a:pPr>
              <a:defRPr/>
            </a:pPr>
            <a:r>
              <a:rPr lang="ru-RU" dirty="0" smtClean="0"/>
              <a:t>Председатель Государственного Комитета Обороны</a:t>
            </a:r>
          </a:p>
          <a:p>
            <a:pPr>
              <a:defRPr/>
            </a:pPr>
            <a:r>
              <a:rPr lang="ru-RU" dirty="0" smtClean="0"/>
              <a:t>И. Сталин (газета «Правда. 20 октября 1941 года)</a:t>
            </a:r>
          </a:p>
          <a:p>
            <a:pPr>
              <a:defRPr/>
            </a:pPr>
            <a:endParaRPr lang="ru-RU" dirty="0"/>
          </a:p>
        </p:txBody>
      </p:sp>
      <p:sp>
        <p:nvSpPr>
          <p:cNvPr id="3174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23260C3-81CD-4464-AE84-8F1F62B39BC4}" type="slidenum">
              <a:rPr lang="ru-RU" smtClean="0"/>
              <a:pPr/>
              <a:t>3</a:t>
            </a:fld>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Образ слайда 1"/>
          <p:cNvSpPr>
            <a:spLocks noGrp="1" noRot="1" noChangeAspect="1" noTextEdit="1"/>
          </p:cNvSpPr>
          <p:nvPr>
            <p:ph type="sldImg"/>
          </p:nvPr>
        </p:nvSpPr>
        <p:spPr bwMode="auto">
          <a:noFill/>
          <a:ln>
            <a:solidFill>
              <a:srgbClr val="000000"/>
            </a:solidFill>
            <a:miter lim="800000"/>
            <a:headEnd/>
            <a:tailEnd/>
          </a:ln>
        </p:spPr>
      </p:sp>
      <p:sp>
        <p:nvSpPr>
          <p:cNvPr id="32771"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latin typeface="Times New Roman" pitchFamily="18" charset="0"/>
                <a:cs typeface="Times New Roman" pitchFamily="18" charset="0"/>
              </a:rPr>
              <a:t>"Отстоим Москву", "Защитим родную Москву", "Родина-мать зовет!" - до каждого сердца дошли эти призывы, когда Родина оказалась в опасности.</a:t>
            </a:r>
            <a:br>
              <a:rPr lang="ru-RU" smtClean="0">
                <a:latin typeface="Times New Roman" pitchFamily="18" charset="0"/>
                <a:cs typeface="Times New Roman" pitchFamily="18" charset="0"/>
              </a:rPr>
            </a:br>
            <a:r>
              <a:rPr lang="ru-RU" smtClean="0">
                <a:latin typeface="Times New Roman" pitchFamily="18" charset="0"/>
                <a:cs typeface="Times New Roman" pitchFamily="18" charset="0"/>
              </a:rPr>
              <a:t>Дни лета, осени и зимы 1941 года никогда не сотрутся в памяти людей. Враг, хотя и медленно, но приближался к Москве.</a:t>
            </a:r>
            <a:br>
              <a:rPr lang="ru-RU" smtClean="0">
                <a:latin typeface="Times New Roman" pitchFamily="18" charset="0"/>
                <a:cs typeface="Times New Roman" pitchFamily="18" charset="0"/>
              </a:rPr>
            </a:br>
            <a:r>
              <a:rPr lang="ru-RU" smtClean="0">
                <a:latin typeface="Times New Roman" pitchFamily="18" charset="0"/>
                <a:cs typeface="Times New Roman" pitchFamily="18" charset="0"/>
              </a:rPr>
              <a:t>Москва! На картах мира нет для нас подобного, наполненного таким содержанием слова. Возможно, со временем возникнут на Земле города во сто крат многолюдней и обширней, но наша Москва не повторится никогда. Москва - громадная летопись, в которой уместилась вся история народа русского. Здесь созревало наше национальное самосознание. Здесь каждая улица хранит воспоминания о замечательных людях, прославивших землю русскую. Здесь были встречены и развеяны во прах многие бедствия, которыми история испытывала монолитную прочность русского государства. "Если бы русские знали свои силы, никто бы не мог бороться с ними, а от их врагов сохранились бы кое-какие остатки" - так писал в XVI веке один из писателей, побывавших в Москве. Он прав. В нашей истории было две Отечественные войны. </a:t>
            </a:r>
            <a:br>
              <a:rPr lang="ru-RU" smtClean="0">
                <a:latin typeface="Times New Roman" pitchFamily="18" charset="0"/>
                <a:cs typeface="Times New Roman" pitchFamily="18" charset="0"/>
              </a:rPr>
            </a:br>
            <a:r>
              <a:rPr lang="ru-RU" smtClean="0">
                <a:latin typeface="Times New Roman" pitchFamily="18" charset="0"/>
                <a:cs typeface="Times New Roman" pitchFamily="18" charset="0"/>
              </a:rPr>
              <a:t>«Ребята! Не Москва ль за нами?!</a:t>
            </a:r>
          </a:p>
          <a:p>
            <a:pPr eaLnBrk="1" hangingPunct="1">
              <a:spcBef>
                <a:spcPct val="0"/>
              </a:spcBef>
            </a:pPr>
            <a:r>
              <a:rPr lang="ru-RU" smtClean="0">
                <a:latin typeface="Times New Roman" pitchFamily="18" charset="0"/>
                <a:cs typeface="Times New Roman" pitchFamily="18" charset="0"/>
              </a:rPr>
              <a:t>Умремте ж под Москвой, </a:t>
            </a:r>
            <a:br>
              <a:rPr lang="ru-RU" smtClean="0">
                <a:latin typeface="Times New Roman" pitchFamily="18" charset="0"/>
                <a:cs typeface="Times New Roman" pitchFamily="18" charset="0"/>
              </a:rPr>
            </a:br>
            <a:r>
              <a:rPr lang="ru-RU" smtClean="0">
                <a:latin typeface="Times New Roman" pitchFamily="18" charset="0"/>
                <a:cs typeface="Times New Roman" pitchFamily="18" charset="0"/>
              </a:rPr>
              <a:t>Как наши братья умирали! </a:t>
            </a:r>
            <a:br>
              <a:rPr lang="ru-RU" smtClean="0">
                <a:latin typeface="Times New Roman" pitchFamily="18" charset="0"/>
                <a:cs typeface="Times New Roman" pitchFamily="18" charset="0"/>
              </a:rPr>
            </a:br>
            <a:r>
              <a:rPr lang="ru-RU" smtClean="0">
                <a:latin typeface="Times New Roman" pitchFamily="18" charset="0"/>
                <a:cs typeface="Times New Roman" pitchFamily="18" charset="0"/>
              </a:rPr>
              <a:t>И умереть мы обещали, </a:t>
            </a:r>
            <a:br>
              <a:rPr lang="ru-RU" smtClean="0">
                <a:latin typeface="Times New Roman" pitchFamily="18" charset="0"/>
                <a:cs typeface="Times New Roman" pitchFamily="18" charset="0"/>
              </a:rPr>
            </a:br>
            <a:r>
              <a:rPr lang="ru-RU" smtClean="0">
                <a:latin typeface="Times New Roman" pitchFamily="18" charset="0"/>
                <a:cs typeface="Times New Roman" pitchFamily="18" charset="0"/>
              </a:rPr>
              <a:t>И клятву верности сдержали</a:t>
            </a:r>
          </a:p>
          <a:p>
            <a:pPr eaLnBrk="1" hangingPunct="1">
              <a:spcBef>
                <a:spcPct val="0"/>
              </a:spcBef>
            </a:pPr>
            <a:r>
              <a:rPr lang="ru-RU" smtClean="0">
                <a:latin typeface="Times New Roman" pitchFamily="18" charset="0"/>
                <a:cs typeface="Times New Roman" pitchFamily="18" charset="0"/>
              </a:rPr>
              <a:t>Мы в Бородинский бой».</a:t>
            </a:r>
            <a:br>
              <a:rPr lang="ru-RU" smtClean="0">
                <a:latin typeface="Times New Roman" pitchFamily="18" charset="0"/>
                <a:cs typeface="Times New Roman" pitchFamily="18" charset="0"/>
              </a:rPr>
            </a:br>
            <a:r>
              <a:rPr lang="ru-RU" smtClean="0">
                <a:latin typeface="Times New Roman" pitchFamily="18" charset="0"/>
                <a:cs typeface="Times New Roman" pitchFamily="18" charset="0"/>
              </a:rPr>
              <a:t>Эти слова Лермонтова звучат как призыв для защитников Москвы осенью 1941 года. С пламенным словом "Москва" в душе, с песнею о Москве идут в сражения неисчислимые ряды советских бойцов по земле, по воде и по воздуху.</a:t>
            </a:r>
            <a:endParaRPr lang="ru-RU" smtClean="0"/>
          </a:p>
        </p:txBody>
      </p:sp>
      <p:sp>
        <p:nvSpPr>
          <p:cNvPr id="32772"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E3E82F1-B558-41C4-A956-42D5D5BF249B}" type="slidenum">
              <a:rPr lang="ru-RU" smtClean="0"/>
              <a:pPr/>
              <a:t>4</a:t>
            </a:fld>
            <a:endParaRPr 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раз слайда 1"/>
          <p:cNvSpPr>
            <a:spLocks noGrp="1" noRot="1" noChangeAspect="1" noTextEdit="1"/>
          </p:cNvSpPr>
          <p:nvPr>
            <p:ph type="sldImg"/>
          </p:nvPr>
        </p:nvSpPr>
        <p:spPr bwMode="auto">
          <a:noFill/>
          <a:ln>
            <a:solidFill>
              <a:srgbClr val="000000"/>
            </a:solidFill>
            <a:miter lim="800000"/>
            <a:headEnd/>
            <a:tailEnd/>
          </a:ln>
        </p:spPr>
      </p:sp>
      <p:sp>
        <p:nvSpPr>
          <p:cNvPr id="3" name="Заметки 2"/>
          <p:cNvSpPr>
            <a:spLocks noGrp="1"/>
          </p:cNvSpPr>
          <p:nvPr>
            <p:ph type="body" idx="1"/>
          </p:nvPr>
        </p:nvSpPr>
        <p:spPr/>
        <p:txBody>
          <a:bodyPr>
            <a:normAutofit fontScale="70000" lnSpcReduction="20000"/>
          </a:bodyPr>
          <a:lstStyle/>
          <a:p>
            <a:pPr>
              <a:defRPr/>
            </a:pPr>
            <a:r>
              <a:rPr lang="ru-RU" dirty="0" smtClean="0"/>
              <a:t>По плану наступления на Москву, носившего название «Тайфун», группа армий «Центр» (командующий генерал-фельдмаршал Т. фон Бок) должна была ударами трех мощных группировок расчленить советские войска Западного, Резервного и Брянского фронтов и выйти к границам Москвы. Немецкие войска превосходили защитников Москвы в живой силе в 1,4 раза, артиллерии — в 1,8, танках — в 1,7, самолетах — в 2 раза. 30 сентября 1941 танковая группа под командованием генерал-полковника Х. Гудериана нанесла сильнейший удар по левому флангу Брянского фронта, продвинувшись на 100 км вглубь. 2 октября главные силы группы армий «Центр» перешли в наступление против Западного и Резервного фронтов и прорвали оборону защитников Москвы. 4 октября был захвачен Спас-Деменск, 5 октября — Юхнов. Значительная часть советских войск оказалась окруженной в районе Вязьмы. 10 октября Западный и Резервный фронты были объединены в Западный фронт под командованием Г. К. Жукова. С середины октября и до начала ноября шли ожесточенные бои на Можайском рубеже, немцы, захватив Можайск, Калугу, Тарусу, Алексин, Малоярославец, были остановлены по линии рек Лама, Руза, Нара. На северном направлении также шли упорные бои. 14 октября был взят Калинин (ныне Тверь), но попытки развить дальнейшее были сорваны. Наступило кратковременное затишье. Наступление немецких войск возобновилось 15-18 ноября. 23 ноября был захвачен Клин, 28 ноября — Рогачев и Яхрома. Опасность прорыва с севера многократно возросла. Немцы находились на расстоянии 20 км от Москвы. 3-5 декабря советские войска нанесли сильные контрудары на севере столицы. На юго-западном направлении положение оставалось тоже крайне тяжелым. Немцы форсировали реку Нару севернее и южнее </a:t>
            </a:r>
            <a:r>
              <a:rPr lang="ru-RU" dirty="0" err="1" smtClean="0"/>
              <a:t>Наро-Фоминска</a:t>
            </a:r>
            <a:r>
              <a:rPr lang="ru-RU" dirty="0" smtClean="0"/>
              <a:t>, но дальше не продвинулись. Танковые войска, получив отпор под Каширой, были брошены в обход Тулы для удара с тыла, но также добиться успеха не смогли. К концу октября — началу ноября немецкие войска были остановлены по линии Калинин — Яхрома — Крюково — Звенигород — </a:t>
            </a:r>
            <a:r>
              <a:rPr lang="ru-RU" dirty="0" err="1" smtClean="0"/>
              <a:t>Наро-Фоминск</a:t>
            </a:r>
            <a:r>
              <a:rPr lang="ru-RU" dirty="0" smtClean="0"/>
              <a:t> — Тула (которая так и не была взята немцами) — Михайлов — Епифань — Елец. Немцы были измотаны и обескровлены (только с 16 ноября по 5 декабря они потеряли 155 тысяч убитыми, 800 танков, 300 орудий и минометов), дальнейшее их наступление на Москву было невозможно. </a:t>
            </a:r>
          </a:p>
          <a:p>
            <a:pPr>
              <a:defRPr/>
            </a:pPr>
            <a:endParaRPr lang="ru-RU" dirty="0"/>
          </a:p>
        </p:txBody>
      </p:sp>
      <p:sp>
        <p:nvSpPr>
          <p:cNvPr id="33796"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9F68C37-4B11-4D14-93AB-0F5475E6D3BB}" type="slidenum">
              <a:rPr lang="ru-RU" smtClean="0"/>
              <a:pPr/>
              <a:t>5</a:t>
            </a:fld>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Образ слайда 1"/>
          <p:cNvSpPr>
            <a:spLocks noGrp="1" noRot="1" noChangeAspect="1" noTextEdit="1"/>
          </p:cNvSpPr>
          <p:nvPr>
            <p:ph type="sldImg"/>
          </p:nvPr>
        </p:nvSpPr>
        <p:spPr bwMode="auto">
          <a:noFill/>
          <a:ln>
            <a:solidFill>
              <a:srgbClr val="000000"/>
            </a:solidFill>
            <a:miter lim="800000"/>
            <a:headEnd/>
            <a:tailEnd/>
          </a:ln>
        </p:spPr>
      </p:sp>
      <p:sp>
        <p:nvSpPr>
          <p:cNvPr id="34819" name="Заметки 2"/>
          <p:cNvSpPr>
            <a:spLocks noGrp="1"/>
          </p:cNvSpPr>
          <p:nvPr>
            <p:ph type="body" idx="1"/>
          </p:nvPr>
        </p:nvSpPr>
        <p:spPr bwMode="auto">
          <a:noFill/>
        </p:spPr>
        <p:txBody>
          <a:bodyPr wrap="square" numCol="1" anchor="t" anchorCtr="0" compatLnSpc="1">
            <a:prstTxWarp prst="textNoShape">
              <a:avLst/>
            </a:prstTxWarp>
          </a:bodyPr>
          <a:lstStyle/>
          <a:p>
            <a:r>
              <a:rPr lang="ru-RU" smtClean="0"/>
              <a:t>. Боевые действия во время Великой Отечественной войны на Московском направлении продолжались с 30 сентября 1941 по 20 апреля 1942. Кодовым названием «Тайфун» обозначалась операция по захвату Москвы немцами. Против немецких войск армий «Центр» (Т. фон Бок) оборонялись войска Западного (И. С. Конев, затем Г. К. Жуков), Резервного (С. М. Буденный) и Брянского (А. И. Еременко) фронтов. Все предприятия Москвы производили продукцию для обороны города. 12 октября строительство оборонительных сооружений началось непосредственно в столице. Подступы к Москве были опоясаны рвами, лесными завалами. Из Москвы были эвакуированы крупные предприятия и учреждения. В результате контрудара советских войск прорвавшийся враг был отброшен за реку Нару. Планы захвата Москвы потерпели крах. Уже 5-6 декабря советские войска перешли в контрнаступление, а 7-10 января 1942 развернули общее наступление по всему фронту, отбросив немцев на сотни километров. Московская битва развеяла миф о непобедимости немецкой армии. </a:t>
            </a:r>
          </a:p>
        </p:txBody>
      </p:sp>
      <p:sp>
        <p:nvSpPr>
          <p:cNvPr id="34820"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480EF9E-11B5-45CB-88D3-E12A7123D047}" type="slidenum">
              <a:rPr lang="ru-RU" smtClean="0"/>
              <a:pPr/>
              <a:t>6</a:t>
            </a:fld>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Образ слайда 1"/>
          <p:cNvSpPr>
            <a:spLocks noGrp="1" noRot="1" noChangeAspect="1" noTextEdit="1"/>
          </p:cNvSpPr>
          <p:nvPr>
            <p:ph type="sldImg"/>
          </p:nvPr>
        </p:nvSpPr>
        <p:spPr bwMode="auto">
          <a:noFill/>
          <a:ln>
            <a:solidFill>
              <a:srgbClr val="000000"/>
            </a:solidFill>
            <a:miter lim="800000"/>
            <a:headEnd/>
            <a:tailEnd/>
          </a:ln>
        </p:spPr>
      </p:sp>
      <p:sp>
        <p:nvSpPr>
          <p:cNvPr id="35843" name="Заметки 2"/>
          <p:cNvSpPr>
            <a:spLocks noGrp="1"/>
          </p:cNvSpPr>
          <p:nvPr>
            <p:ph type="body" idx="1"/>
          </p:nvPr>
        </p:nvSpPr>
        <p:spPr bwMode="auto">
          <a:noFill/>
        </p:spPr>
        <p:txBody>
          <a:bodyPr wrap="square" numCol="1" anchor="t" anchorCtr="0" compatLnSpc="1">
            <a:prstTxWarp prst="textNoShape">
              <a:avLst/>
            </a:prstTxWarp>
          </a:bodyPr>
          <a:lstStyle/>
          <a:p>
            <a:r>
              <a:rPr lang="ru-RU" u="sng" smtClean="0"/>
              <a:t>В начале июля 1941 было начато строительство оборонительных рубежей на дальних подступах к Москве </a:t>
            </a:r>
            <a:r>
              <a:rPr lang="ru-RU" smtClean="0"/>
              <a:t>— Ржевско-Вяземская, Можайская линии обороны. </a:t>
            </a:r>
            <a:r>
              <a:rPr lang="ru-RU" b="1" smtClean="0"/>
              <a:t>За июль-сентябрь было вырыто 2250 км противотанковых рвов, построено свыше 1 тыс фортификационных сооружений. </a:t>
            </a:r>
            <a:r>
              <a:rPr lang="ru-RU" smtClean="0"/>
              <a:t>Оборонительные рубежи не были закончены, немецкие войска прорвались на московском направлении. 12 октября было начато строительство Московской зоны обороны, состоявшей из трех рубежей, на ближних подступах к городу. Городские магистрали перегораживались баррикадами, усиленными ежами, рогатками. </a:t>
            </a:r>
            <a:r>
              <a:rPr lang="ru-RU" b="1" smtClean="0"/>
              <a:t>На улицах Москвы было установлено 46 км проволочных заграждений, более 24 тыс противотанковых ежей, 200 артиллерийских и 500 пулеметных точек. </a:t>
            </a:r>
          </a:p>
        </p:txBody>
      </p:sp>
      <p:sp>
        <p:nvSpPr>
          <p:cNvPr id="3584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C1C30C3-35A0-4DB1-94B2-0504C30E736B}" type="slidenum">
              <a:rPr lang="ru-RU" smtClean="0"/>
              <a:pPr/>
              <a:t>7</a:t>
            </a:fld>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Образ слайда 1"/>
          <p:cNvSpPr>
            <a:spLocks noGrp="1" noRot="1" noChangeAspect="1" noTextEdit="1"/>
          </p:cNvSpPr>
          <p:nvPr>
            <p:ph type="sldImg"/>
          </p:nvPr>
        </p:nvSpPr>
        <p:spPr bwMode="auto">
          <a:noFill/>
          <a:ln>
            <a:solidFill>
              <a:srgbClr val="000000"/>
            </a:solidFill>
            <a:miter lim="800000"/>
            <a:headEnd/>
            <a:tailEnd/>
          </a:ln>
        </p:spPr>
      </p:sp>
      <p:sp>
        <p:nvSpPr>
          <p:cNvPr id="36867"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3686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1757827-C666-474B-BAA8-3BB2EC614F49}" type="slidenum">
              <a:rPr lang="ru-RU" smtClean="0"/>
              <a:pPr/>
              <a:t>8</a:t>
            </a:fld>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Образ слайда 1"/>
          <p:cNvSpPr>
            <a:spLocks noGrp="1" noRot="1" noChangeAspect="1" noTextEdit="1"/>
          </p:cNvSpPr>
          <p:nvPr>
            <p:ph type="sldImg"/>
          </p:nvPr>
        </p:nvSpPr>
        <p:spPr bwMode="auto">
          <a:noFill/>
          <a:ln>
            <a:solidFill>
              <a:srgbClr val="000000"/>
            </a:solidFill>
            <a:miter lim="800000"/>
            <a:headEnd/>
            <a:tailEnd/>
          </a:ln>
        </p:spPr>
      </p:sp>
      <p:sp>
        <p:nvSpPr>
          <p:cNvPr id="3" name="Заметки 2"/>
          <p:cNvSpPr>
            <a:spLocks noGrp="1"/>
          </p:cNvSpPr>
          <p:nvPr>
            <p:ph type="body" idx="1"/>
          </p:nvPr>
        </p:nvSpPr>
        <p:spPr/>
        <p:txBody>
          <a:bodyPr>
            <a:normAutofit fontScale="85000" lnSpcReduction="20000"/>
          </a:bodyPr>
          <a:lstStyle/>
          <a:p>
            <a:pPr>
              <a:defRPr/>
            </a:pPr>
            <a:r>
              <a:rPr lang="ru-RU" dirty="0" smtClean="0"/>
              <a:t>   </a:t>
            </a:r>
            <a:r>
              <a:rPr lang="ru-RU" b="1" dirty="0" smtClean="0"/>
              <a:t>Парад 7 ноября 1941, посвященный 24-й годовщине Октябрьской революции, состоялся на Красной площади в Москве.</a:t>
            </a:r>
            <a:r>
              <a:rPr lang="ru-RU" dirty="0" smtClean="0"/>
              <a:t> В это время наступающие немецкие войска находились всего в 70-100 км от столицы. И. В. Сталин, не покидавший Москвы, выступил с речью с трибуны мавзолея. Многие участники парада прямо с Красной площади уходили на фронт, на защиту родного города. Парад вызвал огромный моральный подъем в людях, поверивших в победу над врагом </a:t>
            </a:r>
          </a:p>
          <a:p>
            <a:pPr>
              <a:defRPr/>
            </a:pPr>
            <a:r>
              <a:rPr lang="ru-RU" dirty="0" smtClean="0"/>
              <a:t>    Подготовка к параду проходила в строгой секретности. Для советского командования парад имел большое политическое значение. Он стал демонстрацией мужества и стойкости Советской армии, советского народа.</a:t>
            </a:r>
          </a:p>
          <a:p>
            <a:pPr>
              <a:defRPr/>
            </a:pPr>
            <a:r>
              <a:rPr lang="ru-RU" dirty="0" smtClean="0"/>
              <a:t>    С началом войны на Красной площади и территории Кремля была проведена </a:t>
            </a:r>
            <a:r>
              <a:rPr lang="ru-RU" b="1" dirty="0" smtClean="0"/>
              <a:t>оперативная маскировка: погашены и зачехлены звезды Кремлевских башен</a:t>
            </a:r>
            <a:r>
              <a:rPr lang="ru-RU" dirty="0" smtClean="0"/>
              <a:t>, мавзолей укрыт мешками с песком и спрятан под каркасом, сооруженного из полотна «здания». </a:t>
            </a:r>
            <a:r>
              <a:rPr lang="ru-RU" u="sng" dirty="0" smtClean="0"/>
              <a:t>В ночь на 7 ноября чехлы были сняты, мавзолей освобожден от маскировки, перед началом парада зажжены звезды, площадь приняла торжественный вид.</a:t>
            </a:r>
            <a:r>
              <a:rPr lang="ru-RU" dirty="0" smtClean="0"/>
              <a:t> По распоряжению И. В. Сталина наготове были санитарные бригады, </a:t>
            </a:r>
            <a:r>
              <a:rPr lang="ru-RU" b="1" dirty="0" smtClean="0"/>
              <a:t>парад не должен быть приостановлен ни при каких условиях. </a:t>
            </a:r>
            <a:r>
              <a:rPr lang="ru-RU" dirty="0" smtClean="0"/>
              <a:t>Время проведения — 8 утра, было назначено Сталиным накануне, 6 ноября</a:t>
            </a:r>
            <a:r>
              <a:rPr lang="ru-RU" b="1" dirty="0" smtClean="0"/>
              <a:t>.</a:t>
            </a:r>
            <a:r>
              <a:rPr lang="ru-RU" dirty="0" smtClean="0"/>
              <a:t> Командование парадом было возложено на командующего войсками МВО и Московской зоны обороны </a:t>
            </a:r>
            <a:r>
              <a:rPr lang="ru-RU" b="1" dirty="0" smtClean="0"/>
              <a:t>генерал-лейтенанта П. А. Артемьева, </a:t>
            </a:r>
            <a:r>
              <a:rPr lang="ru-RU" dirty="0" smtClean="0"/>
              <a:t>принимал парад председатель Государственного комитета обороны и Верховный </a:t>
            </a:r>
            <a:r>
              <a:rPr lang="ru-RU" b="1" dirty="0" smtClean="0"/>
              <a:t>главнокомандующий Сталин </a:t>
            </a:r>
            <a:r>
              <a:rPr lang="ru-RU" dirty="0" smtClean="0"/>
              <a:t>вместе с срочно отозванным с Западного фронта заместителем наркома обороны маршалом Советского Союза </a:t>
            </a:r>
            <a:r>
              <a:rPr lang="ru-RU" b="1" dirty="0" smtClean="0"/>
              <a:t>С. М. Буденным</a:t>
            </a:r>
            <a:r>
              <a:rPr lang="ru-RU" dirty="0" smtClean="0"/>
              <a:t>. Сталин выступил речью. </a:t>
            </a:r>
            <a:r>
              <a:rPr lang="ru-RU" u="sng" dirty="0" smtClean="0"/>
              <a:t>Торжественный марш открыли курсанты артиллерийского училища. Оркестром дирижировал В. И. Агапкин, автор марша «Прощания славянки». </a:t>
            </a:r>
            <a:r>
              <a:rPr lang="ru-RU" dirty="0" smtClean="0"/>
              <a:t>В параде участвовали: батальоны курсантов Окружного военно-политического училища, Краснознаменного артиллерийского училища, полк 2-й Московской стрелковой дивизии, полк 332-й дивизии имени Фрунзе, стрелковые, кавалерийские и танковые части дивизии имени Дзержинского, Московский флотский экипаж, Особый батальон военного совета МВО и МЗО, батальон бывших красногвардейцев, два батальона Всеобуча, два артиллерийских полка Московской зоны обороны, сводный зенитный полк ПВО, два танковых батальона резерва Ставки. </a:t>
            </a:r>
            <a:r>
              <a:rPr lang="ru-RU" u="sng" dirty="0" smtClean="0"/>
              <a:t>Авиация (300 самолетов) не приняла участие в параде из-за сильной пурги</a:t>
            </a:r>
            <a:r>
              <a:rPr lang="ru-RU" dirty="0" smtClean="0"/>
              <a:t>. Часть войск после прохождения торжественным маршем по Красной площади направлялась прямо на фронт.</a:t>
            </a:r>
          </a:p>
          <a:p>
            <a:pPr>
              <a:defRPr/>
            </a:pPr>
            <a:endParaRPr lang="ru-RU" dirty="0"/>
          </a:p>
        </p:txBody>
      </p:sp>
      <p:sp>
        <p:nvSpPr>
          <p:cNvPr id="37892"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E78C3C9-947F-4372-BA44-A87B6713B6D5}" type="slidenum">
              <a:rPr lang="ru-RU" smtClean="0"/>
              <a:pPr/>
              <a:t>10</a:t>
            </a:fld>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Образ слайда 1"/>
          <p:cNvSpPr>
            <a:spLocks noGrp="1" noRot="1" noChangeAspect="1" noTextEdit="1"/>
          </p:cNvSpPr>
          <p:nvPr>
            <p:ph type="sldImg"/>
          </p:nvPr>
        </p:nvSpPr>
        <p:spPr bwMode="auto">
          <a:noFill/>
          <a:ln>
            <a:solidFill>
              <a:srgbClr val="000000"/>
            </a:solidFill>
            <a:miter lim="800000"/>
            <a:headEnd/>
            <a:tailEnd/>
          </a:ln>
        </p:spPr>
      </p:sp>
      <p:sp>
        <p:nvSpPr>
          <p:cNvPr id="38915" name="Заметки 2"/>
          <p:cNvSpPr>
            <a:spLocks noGrp="1"/>
          </p:cNvSpPr>
          <p:nvPr>
            <p:ph type="body" idx="1"/>
          </p:nvPr>
        </p:nvSpPr>
        <p:spPr bwMode="auto">
          <a:noFill/>
        </p:spPr>
        <p:txBody>
          <a:bodyPr wrap="square" numCol="1" anchor="t" anchorCtr="0" compatLnSpc="1">
            <a:prstTxWarp prst="textNoShape">
              <a:avLst/>
            </a:prstTxWarp>
          </a:bodyPr>
          <a:lstStyle/>
          <a:p>
            <a:r>
              <a:rPr lang="ru-RU" smtClean="0"/>
              <a:t>   В первые месяцы состоялась самая важная в истории всей Великой Отечественной войны битва под Москвой. Москва собрала все силы, чтобы дать достойный отпор врагу. 7 ноября 1941 года на Красной площади состоялся военный парад. Вся страна слышала дробный шаг наших солдат. Вся страна с замиранием сердца следила, как полки после парада шли в бой. И даже враг содрогнулся, узнав, как сильны духом советские люди. И снова звучат слова "Москва за нами". Москвичи мобилизовали все силы. В бой шли вчерашние школьники.</a:t>
            </a:r>
          </a:p>
          <a:p>
            <a:r>
              <a:rPr lang="ru-RU" smtClean="0"/>
              <a:t>    5 декабря началось контрнаступление советских войск под Москвой. 8 декабря Гитлер подписал директиву о переходе к обороне на всем советско-германском фронте. Было очевидно, что немецкие войска на московском направлении выдохлись. 9 декабря был освобожден Рогачев, 11 декабря — Истра, 12 декабря — Солнечногорск, 15 декабря — Клин, 16 декабря —Калинин (ныне Тверь), 20 декабря — Волоколамск. В начале января в результате возобновленного наступления, было освобождено свыше 11 тыс населенных пунктов, ликвидирована опасность окружения Тулы. Немецкие войска были отброшены на 150-250 км от Москвы. Несмотря на то что недостаток сил и средств не позволил полностью разгромить группу армий «Центр», общее наступление Красной Армии на западном направлении было успешным. В финальной стадии наступления были выведены из строя 16 немецких дивизий и 1 бригада. Только с 1 января по 30 марта потери немцев в живой силе составили 330 тыс человек. Главное значение битвы под Москвой состояло в том. что были сорваны планы Германии «молниеносной войны», миф о непобедимости вермахта был развеян. </a:t>
            </a:r>
          </a:p>
        </p:txBody>
      </p:sp>
      <p:sp>
        <p:nvSpPr>
          <p:cNvPr id="38916"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1EC6049-0486-471C-ADFE-418E950FB192}" type="slidenum">
              <a:rPr lang="ru-RU" smtClean="0"/>
              <a:pPr/>
              <a:t>11</a:t>
            </a:fld>
            <a:endParaRPr lang="ru-RU"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Образ слайда 1"/>
          <p:cNvSpPr>
            <a:spLocks noGrp="1" noRot="1" noChangeAspect="1" noTextEdit="1"/>
          </p:cNvSpPr>
          <p:nvPr>
            <p:ph type="sldImg"/>
          </p:nvPr>
        </p:nvSpPr>
        <p:spPr bwMode="auto">
          <a:noFill/>
          <a:ln>
            <a:solidFill>
              <a:srgbClr val="000000"/>
            </a:solidFill>
            <a:miter lim="800000"/>
            <a:headEnd/>
            <a:tailEnd/>
          </a:ln>
        </p:spPr>
      </p:sp>
      <p:sp>
        <p:nvSpPr>
          <p:cNvPr id="3993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   Главные премии американской киноакадемии вручали и в то время, когда в Европе шла Вторая мировая война. В 1942 г. «Оскар» за лучший иностранный фильм получила документальная лента Ильи Копалина и Леонида Варламова «Разгром немецко-фашистских войск под Москвой». В этот фильм вошли кадры парада, который состоялся 7 ноября на Красной площади в Москве. Американские газеты писали: «Организация в Москве обычного традиционного парада в момент, когда на подступах к городу идут жаркие бои, показала всему миру, что Москва стоит и будет стоять непобедимо». </a:t>
            </a:r>
          </a:p>
          <a:p>
            <a:pPr eaLnBrk="1" hangingPunct="1">
              <a:spcBef>
                <a:spcPct val="0"/>
              </a:spcBef>
            </a:pPr>
            <a:r>
              <a:rPr lang="ru-RU" smtClean="0"/>
              <a:t>   Намеченный Гитлером на 7 ноября 1941 г. захват Москвы провалился. В утренних сводках Совинформбюро сообщалось, что в течение ночи войска на подступах к столице вели ожесточенные оборонительные бои. Столица вот уже 17 дней находилась на осадном положении. И все же было принято решение парад проводить!</a:t>
            </a:r>
          </a:p>
          <a:p>
            <a:pPr eaLnBrk="1" hangingPunct="1">
              <a:spcBef>
                <a:spcPct val="0"/>
              </a:spcBef>
            </a:pPr>
            <a:r>
              <a:rPr lang="ru-RU" smtClean="0"/>
              <a:t>   Накануне, 6 ноября, сразу же после торжественного заседания, состоявшегося на станции метро «Маяковская», Сталин объявил членам Политбюро о времени начала парада на Красной площади. Командирам частей, участвующих в параде, об этом стало известно только в 23 часа. Все, кто был удостоен чести присутствовать на параде в качестве приглашенных, узнали об этом только в 5 часов утра 7 ноября.</a:t>
            </a:r>
          </a:p>
          <a:p>
            <a:pPr eaLnBrk="1" hangingPunct="1">
              <a:spcBef>
                <a:spcPct val="0"/>
              </a:spcBef>
            </a:pPr>
            <a:r>
              <a:rPr lang="ru-RU" smtClean="0"/>
              <a:t>   А еще с 5 ноября советская авиация наносила упреждающие удары по аэродромам противника, и в праздничный день на Москву не была сброшена ни одна бомба.</a:t>
            </a:r>
          </a:p>
          <a:p>
            <a:pPr eaLnBrk="1" hangingPunct="1">
              <a:spcBef>
                <a:spcPct val="0"/>
              </a:spcBef>
            </a:pPr>
            <a:r>
              <a:rPr lang="ru-RU" smtClean="0"/>
              <a:t>   По указанию Сталина в ночь на 7 ноября был освобожден от маскировки мавзолей Ленина, расчехлены и зажжены кремлевские звезды. В 7 часов 50 минут на трибуну  мавзолея поднялись члены Советского правительства, которые в эти дни оставались в Москве. И как же было важно для всей страны, что на трибуне был сам Сталин! В 8 часов утра по всем громкоговорителям раздался торжественный голос диктора: «Говорят все радиостанции Советского Союза. Центральная радиостанция Москвы начинает передачу с Красной площади парада частей Красной армии, посвященного 24-ой годовщине Великой Октябрьской социалистической  революции…». В целях секретности парад начался на  2 часа раньше запланированного времени – в 8 часов вместо 10.</a:t>
            </a:r>
          </a:p>
          <a:p>
            <a:pPr eaLnBrk="1" hangingPunct="1">
              <a:spcBef>
                <a:spcPct val="0"/>
              </a:spcBef>
            </a:pPr>
            <a:r>
              <a:rPr lang="ru-RU" smtClean="0"/>
              <a:t>   Обращение Сталина к народу было записано позднее. Дело в том, что операторы начали снимать парад, не успев наладить звуковую аппаратуру. Видеозапись получилась немой. Было решено построить в Кремле макет трибуны мавзолея , а для того чтобы у Сталина во время речи из рта шел пар, открыли все окна. В эти дни в Москве шел снег и было около 10 градусов мороза.</a:t>
            </a:r>
          </a:p>
          <a:p>
            <a:pPr eaLnBrk="1" hangingPunct="1">
              <a:spcBef>
                <a:spcPct val="0"/>
              </a:spcBef>
            </a:pPr>
            <a:r>
              <a:rPr lang="ru-RU" smtClean="0"/>
              <a:t>   Парад проходил торжественно и сурово. Это не легенда , а истина: солдаты прямо с парада уходили на фронт, до которого о  центра Москвы было всего 50-60 км.</a:t>
            </a:r>
          </a:p>
          <a:p>
            <a:pPr eaLnBrk="1" hangingPunct="1">
              <a:spcBef>
                <a:spcPct val="0"/>
              </a:spcBef>
            </a:pPr>
            <a:r>
              <a:rPr lang="ru-RU" smtClean="0"/>
              <a:t>   </a:t>
            </a:r>
            <a:r>
              <a:rPr lang="ru-RU" b="1" smtClean="0"/>
              <a:t>Всего в параде принимало участие 28 487 военнослужащих (69 батальонов) 140 артиллерийских орудий, 160 танков и 232 машины.</a:t>
            </a:r>
          </a:p>
          <a:p>
            <a:pPr eaLnBrk="1" hangingPunct="1">
              <a:spcBef>
                <a:spcPct val="0"/>
              </a:spcBef>
            </a:pPr>
            <a:r>
              <a:rPr lang="ru-RU" smtClean="0"/>
              <a:t>    По обе стороны мавзолея в числе приглашенных сидели иностранные корреспонденты, так что сесть о параде разлетелась по всему миру!</a:t>
            </a:r>
          </a:p>
          <a:p>
            <a:pPr eaLnBrk="1" hangingPunct="1">
              <a:spcBef>
                <a:spcPct val="0"/>
              </a:spcBef>
            </a:pPr>
            <a:r>
              <a:rPr lang="ru-RU" smtClean="0"/>
              <a:t>   А ведь Гитлер мечтал, что 7 ноября по Красной площади пройдут его солдаты и боевая техника.</a:t>
            </a:r>
          </a:p>
          <a:p>
            <a:pPr eaLnBrk="1" hangingPunct="1">
              <a:spcBef>
                <a:spcPct val="0"/>
              </a:spcBef>
            </a:pPr>
            <a:r>
              <a:rPr lang="ru-RU" smtClean="0"/>
              <a:t>   </a:t>
            </a:r>
            <a:r>
              <a:rPr lang="ru-RU" b="1" smtClean="0"/>
              <a:t>По силе воздействия на ход исторических событий этот парад приравнивается к важнейшей военной операции. И наша страна не просто ее выиграла, а выиграла с величайшим триумфом! Ведь теперь уже ни у кого не оставалось сомнений, что «враг будет разбит, победа будет за нами…». </a:t>
            </a:r>
          </a:p>
          <a:p>
            <a:pPr eaLnBrk="1" hangingPunct="1">
              <a:spcBef>
                <a:spcPct val="0"/>
              </a:spcBef>
            </a:pPr>
            <a:r>
              <a:rPr lang="ru-RU" b="1" smtClean="0"/>
              <a:t>   До Парада Победы оставалось 1325 дней…</a:t>
            </a:r>
          </a:p>
          <a:p>
            <a:pPr eaLnBrk="1" hangingPunct="1">
              <a:spcBef>
                <a:spcPct val="0"/>
              </a:spcBef>
            </a:pPr>
            <a:r>
              <a:rPr lang="ru-RU" smtClean="0"/>
              <a:t>   </a:t>
            </a:r>
          </a:p>
        </p:txBody>
      </p:sp>
      <p:sp>
        <p:nvSpPr>
          <p:cNvPr id="39940"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30E32B0-5721-4B0B-BBC5-848277BB7FD9}" type="slidenum">
              <a:rPr lang="ru-RU" smtClean="0"/>
              <a:pPr/>
              <a:t>12</a:t>
            </a:fld>
            <a:endParaRPr lang="ru-RU"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Образ слайда 1"/>
          <p:cNvSpPr>
            <a:spLocks noGrp="1" noRot="1" noChangeAspect="1" noTextEdit="1"/>
          </p:cNvSpPr>
          <p:nvPr>
            <p:ph type="sldImg"/>
          </p:nvPr>
        </p:nvSpPr>
        <p:spPr bwMode="auto">
          <a:noFill/>
          <a:ln>
            <a:solidFill>
              <a:srgbClr val="000000"/>
            </a:solidFill>
            <a:miter lim="800000"/>
            <a:headEnd/>
            <a:tailEnd/>
          </a:ln>
        </p:spPr>
      </p:sp>
      <p:sp>
        <p:nvSpPr>
          <p:cNvPr id="4096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ru-RU" smtClean="0"/>
              <a:t>В ноябре 1941 года враг рвался к Москве. </a:t>
            </a:r>
            <a:r>
              <a:rPr lang="ru-RU" b="1" smtClean="0"/>
              <a:t>Недалеко от Лобни находится поселок Красная Поляна, отсюда всего 27 км до Кремля. На карте это самая ближняя точка, которую заняли фашисты.</a:t>
            </a:r>
            <a:r>
              <a:rPr lang="ru-RU" smtClean="0"/>
              <a:t> </a:t>
            </a:r>
            <a:r>
              <a:rPr lang="ru-RU" u="sng" smtClean="0"/>
              <a:t>Отсюда, с холма в бинокль можно было рассмотреть стены и башни Кремля. Здесь находятся стратегически важные объекты: это и железная дорога, и канал Москва - Волга - за него шли наиболее жестокие бои в районе Яхромы на Перемиловской высоте. Гитлер распорядился произвести специальные приготовления, чтобы Москва и ее окрестности были затоплены водой. Там, где стоит Москва, станет огромное море, которое скроет от цивилизованного мира столицу российского государства</a:t>
            </a:r>
            <a:r>
              <a:rPr lang="ru-RU" smtClean="0"/>
              <a:t>.</a:t>
            </a:r>
            <a:br>
              <a:rPr lang="ru-RU" smtClean="0"/>
            </a:br>
            <a:r>
              <a:rPr lang="ru-RU" b="1" smtClean="0"/>
              <a:t>Именно здесь, в районе Яхромы, в ночь с 5-го на 6-ое декабря дивизия под командованием генерала Кузнецова выбила врага за канал и начала победоносное шествие на запад.</a:t>
            </a:r>
          </a:p>
          <a:p>
            <a:pPr eaLnBrk="1" hangingPunct="1"/>
            <a:r>
              <a:rPr lang="ru-RU" smtClean="0"/>
              <a:t> </a:t>
            </a:r>
            <a:r>
              <a:rPr lang="ru-RU" b="1" smtClean="0"/>
              <a:t>ЖУКОВ Георгий Константинович (1896-1974</a:t>
            </a:r>
            <a:r>
              <a:rPr lang="ru-RU" smtClean="0"/>
              <a:t>), советский военачальник, маршал Советского Союза (1943), четырежды Герой Советского Союза (1939, 1944, 1945, 1956). Участник сражения на р. Халхин-Гол (1939). С 1940 командующий войсками Киевского ВО. В январе — июле 1941 начальник Генштаба — заместитель наркома обороны СССР. В Великую Отечественную войну проявил себя как талантливый полководец, сыгравший важнейшую роль в разгроме немецко-фашистских войск в Ленинградской и Московской битвах (1941-42), при прорыве блокады Ленинграда, в Сталинградской и Курской битвах (1942-43), при наступлении на Правобережной Украине и в Белорусской операции (1943-44), в Висло-Одерской и Берлинской операциях (1944-45). С августа 1942 заместитель наркома обороны СССР и заместитель Верховного Главнокомандующего. От имени Верховного Главнокомандования 8 мая 1945 принял капитуляцию фашистской Германии. В 1945-46 главнокомандующий Группой советских войск и глава Советской военной администрации в Германии. С марта 1946 главнокомандующий Сухопутными войсками и заместитель министра Вооруженных Сил СССР. В том же году отстранен от должности И. В. Сталиным. С июня 1946 командующий войсками Одесского, с 1948 — Уральского ВО. С 1953 1-й заместитель министра, с 1955 министр обороны СССР. В октябре 1957 освобожден от обязанностей министра по распоряжению Н. С. Хрущева, в 1958 уволен из Вооруженных Сил. Автор книги «Воспоминания и размышления» (1-е изд., 1969; 10-е изд. дополнено по рукописи автора, т. 1-3, 1990).</a:t>
            </a:r>
          </a:p>
          <a:p>
            <a:pPr eaLnBrk="1" hangingPunct="1"/>
            <a:r>
              <a:rPr lang="ru-RU" smtClean="0"/>
              <a:t> </a:t>
            </a:r>
          </a:p>
          <a:p>
            <a:r>
              <a:rPr lang="ru-RU" b="1" smtClean="0"/>
              <a:t>КОНЕВ Иван Степанович (1897-1973</a:t>
            </a:r>
            <a:r>
              <a:rPr lang="ru-RU" smtClean="0"/>
              <a:t>), советский военачальник, маршал Советского Союза (1944), дважды Герой Советского Союза (1944, 1945). В Гражданскую войну комиссар бронепоезда, бригады. В Великую Отечественную войну командующий армией, войсками Западного, Калининского, Северо-Западного, Степного, 2-го и 1-го Украинского фронтов. В 1945-46 главнокомандующий Центральной группой войск, в 1946-50 и 1955-56 главнокомандующий Сухопутными войсками, с 1956 1-й заместитель министра обороны и одновременно в 1955-60 главнокомандующий Объединенными вооруженными силами государств — участников Варшавского договора, в 1961-62 — Группой советских войск в Германии.</a:t>
            </a:r>
          </a:p>
          <a:p>
            <a:r>
              <a:rPr lang="ru-RU" smtClean="0"/>
              <a:t> </a:t>
            </a:r>
            <a:r>
              <a:rPr lang="ru-RU" b="1" smtClean="0"/>
              <a:t>РОКОССОВСКИЙ Константин Константинович </a:t>
            </a:r>
            <a:r>
              <a:rPr lang="ru-RU" smtClean="0"/>
              <a:t>(1896-1968), советский военачальник, маршал Советского Союза (1944), маршал Польши (1949), дважды Герой Советского Союза (1944, 1945). В Великую Отечественную войну командовал армией в Московской битве, Брянским, Донским (в Сталинградской битве), Центральным, Белорусским, 1-м и 2-м Белорусским (в Висло-Одерской и Берлинской операциях) фронтами. В 1945-49 главнокомандующий Северной группой войск. В 1949-56 министр национальной обороны и заместитель председателя Совета Министров Польши; член Политбюро ЦК Польской объединенной рабочей партии (ПОРП). В 1956-57 и 1958-62 заместитель министра обороны СССР. Был репрессирован в августе 1937 — марте 1940.</a:t>
            </a:r>
          </a:p>
          <a:p>
            <a:pPr eaLnBrk="1" hangingPunct="1">
              <a:spcBef>
                <a:spcPct val="0"/>
              </a:spcBef>
            </a:pPr>
            <a:endParaRPr lang="ru-RU" smtClean="0"/>
          </a:p>
        </p:txBody>
      </p:sp>
      <p:sp>
        <p:nvSpPr>
          <p:cNvPr id="4096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DB17C0D-BF8E-402B-990B-3EB2A2A362C2}" type="slidenum">
              <a:rPr lang="ru-RU" smtClean="0"/>
              <a:pPr/>
              <a:t>13</a:t>
            </a:fld>
            <a:endParaRPr lang="ru-RU"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Образ слайда 1"/>
          <p:cNvSpPr>
            <a:spLocks noGrp="1" noRot="1" noChangeAspect="1" noTextEdit="1"/>
          </p:cNvSpPr>
          <p:nvPr>
            <p:ph type="sldImg"/>
          </p:nvPr>
        </p:nvSpPr>
        <p:spPr bwMode="auto">
          <a:noFill/>
          <a:ln>
            <a:solidFill>
              <a:srgbClr val="000000"/>
            </a:solidFill>
            <a:miter lim="800000"/>
            <a:headEnd/>
            <a:tailEnd/>
          </a:ln>
        </p:spPr>
      </p:sp>
      <p:sp>
        <p:nvSpPr>
          <p:cNvPr id="41987" name="Заметки 2"/>
          <p:cNvSpPr>
            <a:spLocks noGrp="1"/>
          </p:cNvSpPr>
          <p:nvPr>
            <p:ph type="body" idx="1"/>
          </p:nvPr>
        </p:nvSpPr>
        <p:spPr bwMode="auto">
          <a:noFill/>
        </p:spPr>
        <p:txBody>
          <a:bodyPr wrap="square" numCol="1" anchor="t" anchorCtr="0" compatLnSpc="1">
            <a:prstTxWarp prst="textNoShape">
              <a:avLst/>
            </a:prstTxWarp>
          </a:bodyPr>
          <a:lstStyle/>
          <a:p>
            <a:r>
              <a:rPr lang="ru-RU" smtClean="0"/>
              <a:t>С началом Великой Отечественной войны в июле 1941 для усиления противовоздушной обороны Москвы был сформирован дополнительный истребительный авиационный корпус ПВО (более 600 истребителей, 1 тыс зенитных орудий, 330 зенитных пулеметов). ПВО имела принцип круговой обороны с радиальной протяженностью до 250 км. Центр города защищала зона аэростатного заграждения радиусом 5-6 км от Кремля. Для действий на московском направлении немецкое командование выделило 1600 самолетов специальной авиационной группы, в которую вошли лучшие бомбардировщики люфтваффе, имеющие задачу «сровнять Москву с землей». За июль-декабрь совершено 122 налета на Москву. На город было сброшено около 1600 фугасных и около 100 тыс зажигательных бомб, но разрушения были незначительными. </a:t>
            </a:r>
          </a:p>
        </p:txBody>
      </p:sp>
      <p:sp>
        <p:nvSpPr>
          <p:cNvPr id="4198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5A0BCCD-4B3F-48D2-AD12-C80B66529FC2}" type="slidenum">
              <a:rPr lang="ru-RU" smtClean="0"/>
              <a:pPr/>
              <a:t>14</a:t>
            </a:fld>
            <a:endParaRPr lang="ru-RU"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Образ слайда 1"/>
          <p:cNvSpPr>
            <a:spLocks noGrp="1" noRot="1" noChangeAspect="1" noTextEdit="1"/>
          </p:cNvSpPr>
          <p:nvPr>
            <p:ph type="sldImg"/>
          </p:nvPr>
        </p:nvSpPr>
        <p:spPr bwMode="auto">
          <a:noFill/>
          <a:ln>
            <a:solidFill>
              <a:srgbClr val="000000"/>
            </a:solidFill>
            <a:miter lim="800000"/>
            <a:headEnd/>
            <a:tailEnd/>
          </a:ln>
        </p:spPr>
      </p:sp>
      <p:sp>
        <p:nvSpPr>
          <p:cNvPr id="43011" name="Заметки 2"/>
          <p:cNvSpPr>
            <a:spLocks noGrp="1"/>
          </p:cNvSpPr>
          <p:nvPr>
            <p:ph type="body" idx="1"/>
          </p:nvPr>
        </p:nvSpPr>
        <p:spPr bwMode="auto">
          <a:noFill/>
        </p:spPr>
        <p:txBody>
          <a:bodyPr wrap="square" numCol="1" anchor="t" anchorCtr="0" compatLnSpc="1">
            <a:prstTxWarp prst="textNoShape">
              <a:avLst/>
            </a:prstTxWarp>
          </a:bodyPr>
          <a:lstStyle/>
          <a:p>
            <a:r>
              <a:rPr lang="ru-RU" smtClean="0"/>
              <a:t>Я.Н.Падерин (191 -  1941 гг), уроженец дер.Падерино Верхнекамского района Кировской обл., совершил беспримерный подвиг во время разгрома фашистских войск под Москвой – 27 декабря 1941 г. на Калининском фронте в бою за деревню Рябиниху. закрыв своим телом амбразуру вражеского дзота. 5 мая 1942 г. Я.Н.Падерину посмертно было присвоено звание Героя Советского Союза. Его именем названа улица в г.Кирове</a:t>
            </a:r>
          </a:p>
        </p:txBody>
      </p:sp>
      <p:sp>
        <p:nvSpPr>
          <p:cNvPr id="43012"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96195E7-AAE2-4821-ABB2-A9AB1ECE463A}" type="slidenum">
              <a:rPr lang="ru-RU" smtClean="0"/>
              <a:pPr/>
              <a:t>15</a:t>
            </a:fld>
            <a:endParaRPr lang="ru-RU"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Образ слайда 1"/>
          <p:cNvSpPr>
            <a:spLocks noGrp="1" noRot="1" noChangeAspect="1" noTextEdit="1"/>
          </p:cNvSpPr>
          <p:nvPr>
            <p:ph type="sldImg"/>
          </p:nvPr>
        </p:nvSpPr>
        <p:spPr bwMode="auto">
          <a:noFill/>
          <a:ln>
            <a:solidFill>
              <a:srgbClr val="000000"/>
            </a:solidFill>
            <a:miter lim="800000"/>
            <a:headEnd/>
            <a:tailEnd/>
          </a:ln>
        </p:spPr>
      </p:sp>
      <p:sp>
        <p:nvSpPr>
          <p:cNvPr id="3" name="Заметки 2"/>
          <p:cNvSpPr>
            <a:spLocks noGrp="1"/>
          </p:cNvSpPr>
          <p:nvPr>
            <p:ph type="body" idx="1"/>
          </p:nvPr>
        </p:nvSpPr>
        <p:spPr/>
        <p:txBody>
          <a:bodyPr>
            <a:normAutofit fontScale="77500" lnSpcReduction="20000"/>
          </a:bodyPr>
          <a:lstStyle/>
          <a:p>
            <a:pPr eaLnBrk="1" fontAlgn="auto" hangingPunct="1">
              <a:spcBef>
                <a:spcPts val="0"/>
              </a:spcBef>
              <a:spcAft>
                <a:spcPts val="0"/>
              </a:spcAft>
              <a:defRPr/>
            </a:pPr>
            <a:r>
              <a:rPr lang="ru-RU" dirty="0" smtClean="0"/>
              <a:t>ПАНФИЛОВЦЫ, воины 316-й стрелковой дивизии (с 18 ноября 1941 — 8-й гвардейской), героически сражавшиеся под командованием генерал-майора И. В. Панфилова в Московской битве во время Великой Отечественной войны 1941-1945. Дивизия была сформирована в июле-августе 1941 в Алма-Ате в составе стрелковых и артиллерийского полков. В конце августа вошла в состав 52-й армии Северо-Западного фронта, а 7-10 октября, переброшенная на Волоколамское направление, приняла активное участие в Московской битве (30 сентября 1941 — 20 апреля 1942). 14 октября дивизия вступила в тяжелые оборонительные бои с превосходящими силами противника. При новом немецком наступлении, 28 героев-панфиловцев во главе с </a:t>
            </a:r>
            <a:r>
              <a:rPr lang="ru-RU" dirty="0" err="1" smtClean="0"/>
              <a:t>помкомвзвода</a:t>
            </a:r>
            <a:r>
              <a:rPr lang="ru-RU" dirty="0" smtClean="0"/>
              <a:t> И. Е. </a:t>
            </a:r>
            <a:r>
              <a:rPr lang="ru-RU" dirty="0" err="1" smtClean="0"/>
              <a:t>Добробабиным</a:t>
            </a:r>
            <a:r>
              <a:rPr lang="ru-RU" dirty="0" smtClean="0"/>
              <a:t>, а после его ранения — политруком В. Г. </a:t>
            </a:r>
            <a:r>
              <a:rPr lang="ru-RU" dirty="0" err="1" smtClean="0"/>
              <a:t>Клочковым</a:t>
            </a:r>
            <a:r>
              <a:rPr lang="ru-RU" dirty="0" smtClean="0"/>
              <a:t>, 16 ноября 1941 героически удержали один из главных рубежей на Волоколамском направлении. В 4-часовом бою около разъезда </a:t>
            </a:r>
            <a:r>
              <a:rPr lang="ru-RU" dirty="0" err="1" smtClean="0"/>
              <a:t>Дубосеково</a:t>
            </a:r>
            <a:r>
              <a:rPr lang="ru-RU" dirty="0" smtClean="0"/>
              <a:t> они подбили 18 немецких танков, почти все погибли, но не пропустили врага. Фашисты были отброшены на исходные рубежи. Указом Президиума Верховного Совета СССР от 21 июля 1942 участникам этого боя посмертно (изначально считалось, что погибли все) было присвоено звание Героя Советского Союза. 17 ноября 1941 316-я дивизия за боевые отличия была награждена орденом Красного Знамени, 18 ноября получила наименование 8-й гвардейской, а 23 ноября ей присвоено имя И. В. Панфилова.</a:t>
            </a:r>
          </a:p>
          <a:p>
            <a:pPr eaLnBrk="1" fontAlgn="auto" hangingPunct="1">
              <a:spcBef>
                <a:spcPts val="0"/>
              </a:spcBef>
              <a:spcAft>
                <a:spcPts val="0"/>
              </a:spcAft>
              <a:defRPr/>
            </a:pPr>
            <a:r>
              <a:rPr lang="ru-RU" b="1" dirty="0" smtClean="0"/>
              <a:t>II СТРАНИЦА </a:t>
            </a:r>
            <a:br>
              <a:rPr lang="ru-RU" b="1" dirty="0" smtClean="0"/>
            </a:br>
            <a:r>
              <a:rPr lang="ru-RU" b="1" dirty="0" smtClean="0"/>
              <a:t>"ЛЕГЕНДАРНАЯ ПАНФИЛОВСКАЯ"</a:t>
            </a:r>
            <a:br>
              <a:rPr lang="ru-RU" b="1" dirty="0" smtClean="0"/>
            </a:br>
            <a:r>
              <a:rPr lang="ru-RU" b="1" u="sng" dirty="0" smtClean="0">
                <a:hlinkClick r:id="rId3" action="ppaction://hlinkfile"/>
              </a:rPr>
              <a:t>Муз. фон</a:t>
            </a:r>
            <a:endParaRPr lang="ru-RU" dirty="0" smtClean="0"/>
          </a:p>
          <a:p>
            <a:pPr eaLnBrk="1" fontAlgn="auto" hangingPunct="1">
              <a:spcBef>
                <a:spcPts val="0"/>
              </a:spcBef>
              <a:spcAft>
                <a:spcPts val="0"/>
              </a:spcAft>
              <a:defRPr/>
            </a:pPr>
            <a:r>
              <a:rPr lang="ru-RU" dirty="0" smtClean="0"/>
              <a:t>В боях под Москвой особое упорство, мужество и героизм проявили воины легендарной 316-ой стрелковой дивизии. Она была сформирована в Казахстане. Приказом военного Совета Среднеазиатского военного округа командиром дивизии был назначен генерал-майор Иван Васильевич Панфилов. В дивизии было скомплектовано три стрелковых полка, один артиллерийский и спецподразделения. По национальному составу дивизия являлась воплощением дружбы и братства народов Советского Союза. Всего в дивизии насчитывалось более 30 национальностей.</a:t>
            </a:r>
            <a:br>
              <a:rPr lang="ru-RU" dirty="0" smtClean="0"/>
            </a:br>
            <a:r>
              <a:rPr lang="ru-RU" dirty="0" smtClean="0"/>
              <a:t>26 августа дивизию включили в состав 52 армии. В октябре она прибыла в Москву и получила направление в Волоколамск. Шел пятый месяц войны. Фашистские полчища рвались к столице с запада. Москву защищала 16-я армия Рокоссовского, в которую теперь входила 316-я дивизия. Здесь, начиная с 14 октября, шли ожесточенные бои.</a:t>
            </a:r>
            <a:br>
              <a:rPr lang="ru-RU" dirty="0" smtClean="0"/>
            </a:br>
            <a:r>
              <a:rPr lang="ru-RU" b="1" u="sng" dirty="0" smtClean="0"/>
              <a:t>16 ноября 1941 года. 148-ой день войны. Воскресенье. И хотя на войне выходных не бывает, даже этот факт воспринимается по-особому. 16 ноября войдет в историю как день беспримерного подвига 28 героев-панфиловцев.</a:t>
            </a:r>
          </a:p>
          <a:p>
            <a:pPr eaLnBrk="1" fontAlgn="auto" hangingPunct="1">
              <a:spcBef>
                <a:spcPts val="0"/>
              </a:spcBef>
              <a:spcAft>
                <a:spcPts val="0"/>
              </a:spcAft>
              <a:defRPr/>
            </a:pPr>
            <a:r>
              <a:rPr lang="ru-RU" b="1" u="sng" dirty="0" smtClean="0"/>
              <a:t>В этот день вступила в свою решающую фазу операция "Тайфун". Тайфун - страшный смерч, он снесет с лица земли все препятствующее продвижению к белокаменной столице. Так думали немецкие генералы. "До падения Москвы остались считанные дни" - кричала немецкая пропаганда. Уже были отпечатаны пропуска на Красную Площадь. Весь мир затаил дыхание. В операции "Тайфун" приняли участие 77 дивизий - почти миллион солдат, 1700 танков, 14000 орудий и минометов, около 1000 самолетов.</a:t>
            </a:r>
            <a:br>
              <a:rPr lang="ru-RU" b="1" u="sng" dirty="0" smtClean="0"/>
            </a:br>
            <a:r>
              <a:rPr lang="ru-RU" b="1" u="sng" dirty="0" smtClean="0"/>
              <a:t>Наших войск было: солдат - около 800 тысяч, танков - 780, орудий и минометов - 6800, самолетов - 550. Положение сложилось тяжелое. Нашим войскам нужно было выстоять. Немцы шли напролом, не считаясь ни с какими потерями.</a:t>
            </a:r>
            <a:r>
              <a:rPr lang="ru-RU" dirty="0" smtClean="0"/>
              <a:t/>
            </a:r>
            <a:br>
              <a:rPr lang="ru-RU" dirty="0" smtClean="0"/>
            </a:br>
            <a:r>
              <a:rPr lang="ru-RU" dirty="0" smtClean="0"/>
              <a:t>Лавины танков шли на Волоколамском направлении. На их пути встали 28 солдат. Бой у разъезда </a:t>
            </a:r>
            <a:r>
              <a:rPr lang="ru-RU" dirty="0" err="1" smtClean="0"/>
              <a:t>Дубосеково</a:t>
            </a:r>
            <a:r>
              <a:rPr lang="ru-RU" dirty="0" smtClean="0"/>
              <a:t>. Он длился несколько часов. История войны знает бои и помасштабнее. Но именно из таких боев - за разъезд, за высоту, за речушку - складывалась великая Победа. Победа, к которой мы шли тяжелых, длинных четыре года. 28 героев-панфиловцев шагнули в бессмертие. 28 против 50 танков.</a:t>
            </a:r>
            <a:br>
              <a:rPr lang="ru-RU" dirty="0" smtClean="0"/>
            </a:br>
            <a:r>
              <a:rPr lang="ru-RU" dirty="0" smtClean="0"/>
              <a:t>Указом Президиума Верховного Совета СССР от 24 июля 1942 года всем 28 бойцам было посмертно присвоено звание Героя Советского Союза. Тогда еще не знали, что четверо из них - Тимофеев, Шадрин, Васильев, Шемякин - живы.</a:t>
            </a:r>
          </a:p>
          <a:p>
            <a:pPr eaLnBrk="1" fontAlgn="auto" hangingPunct="1">
              <a:spcBef>
                <a:spcPts val="0"/>
              </a:spcBef>
              <a:spcAft>
                <a:spcPts val="0"/>
              </a:spcAft>
              <a:defRPr/>
            </a:pPr>
            <a:endParaRPr lang="ru-RU" dirty="0" smtClean="0"/>
          </a:p>
        </p:txBody>
      </p:sp>
      <p:sp>
        <p:nvSpPr>
          <p:cNvPr id="44036"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530122A-840C-4B9A-B1A2-0386F8364F0E}" type="slidenum">
              <a:rPr lang="ru-RU" smtClean="0"/>
              <a:pPr/>
              <a:t>16</a:t>
            </a:fld>
            <a:endParaRPr lang="ru-RU"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Образ слайда 1"/>
          <p:cNvSpPr>
            <a:spLocks noGrp="1" noRot="1" noChangeAspect="1" noTextEdit="1"/>
          </p:cNvSpPr>
          <p:nvPr>
            <p:ph type="sldImg"/>
          </p:nvPr>
        </p:nvSpPr>
        <p:spPr bwMode="auto">
          <a:noFill/>
          <a:ln>
            <a:solidFill>
              <a:srgbClr val="000000"/>
            </a:solidFill>
            <a:miter lim="800000"/>
            <a:headEnd/>
            <a:tailEnd/>
          </a:ln>
        </p:spPr>
      </p:sp>
      <p:sp>
        <p:nvSpPr>
          <p:cNvPr id="45059"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В боях под Москвой проявился массовый героизм советских людей. Всему миру известны беспримерные подвиги 28-и панфиловцев, летчика Виктора Талалихина, партизан Лизы Чайкиной, Зои Космодемьянской и многих других героев великой битвы за Москву.</a:t>
            </a:r>
          </a:p>
          <a:p>
            <a:pPr eaLnBrk="1" hangingPunct="1">
              <a:spcBef>
                <a:spcPct val="0"/>
              </a:spcBef>
            </a:pPr>
            <a:r>
              <a:rPr lang="ru-RU" smtClean="0"/>
              <a:t>Зимой 1941 года всю страну облетела весть о героической гибели партизанки Тани в селе Петрищево Можайского района. При выполнении боевого задания она была схвачена фашистами. В плену вела себя мужественно, не сказав врагам ни слова. Ее казнили. И только потом узнали, что это была московская комсомолка Зоя Космодемьянская. </a:t>
            </a:r>
          </a:p>
          <a:p>
            <a:pPr eaLnBrk="1" hangingPunct="1">
              <a:spcBef>
                <a:spcPct val="0"/>
              </a:spcBef>
            </a:pPr>
            <a:endParaRPr lang="ru-RU" smtClean="0"/>
          </a:p>
        </p:txBody>
      </p:sp>
      <p:sp>
        <p:nvSpPr>
          <p:cNvPr id="45060"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B9CEF20-368A-4BF7-8F45-6212074D4BA0}" type="slidenum">
              <a:rPr lang="ru-RU" smtClean="0"/>
              <a:pPr/>
              <a:t>17</a:t>
            </a:fld>
            <a:endParaRPr lang="ru-RU"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Образ слайда 1"/>
          <p:cNvSpPr>
            <a:spLocks noGrp="1" noRot="1" noChangeAspect="1" noTextEdit="1"/>
          </p:cNvSpPr>
          <p:nvPr>
            <p:ph type="sldImg"/>
          </p:nvPr>
        </p:nvSpPr>
        <p:spPr bwMode="auto">
          <a:noFill/>
          <a:ln>
            <a:solidFill>
              <a:srgbClr val="000000"/>
            </a:solidFill>
            <a:miter lim="800000"/>
            <a:headEnd/>
            <a:tailEnd/>
          </a:ln>
        </p:spPr>
      </p:sp>
      <p:sp>
        <p:nvSpPr>
          <p:cNvPr id="4608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ru-RU" smtClean="0"/>
              <a:t>В битве под Москвой фашистская армия потеряла более полумиллиона человек, 1300 танков, 2500 орудий, более 15000 машин и много другой техники. Фашистские войска были отброшены от Москвы на запад на 150 - 300 км. Помня и чествуя живых защитников Москвы, мы склоняем головы перед светлой памятью тех, кто стоял насмерть, но не пустил врага к столице. У стен седого Кремля покоятся теперь останки Неизвестного солдата, погибшего при защите столицы. На его могильной плите начертаны слова: </a:t>
            </a:r>
            <a:r>
              <a:rPr lang="ru-RU" b="1" smtClean="0"/>
              <a:t>"ИМЯ ТВОЕ НЕИЗВЕСТНО, ПОДВИГ ТВОЙ БЕССМЕРТЕН".</a:t>
            </a:r>
          </a:p>
          <a:p>
            <a:pPr eaLnBrk="1" hangingPunct="1">
              <a:spcBef>
                <a:spcPct val="0"/>
              </a:spcBef>
            </a:pPr>
            <a:r>
              <a:rPr lang="ru-RU" smtClean="0">
                <a:latin typeface="Times New Roman" pitchFamily="18" charset="0"/>
                <a:cs typeface="Times New Roman" pitchFamily="18" charset="0"/>
              </a:rPr>
              <a:t>Среди миллионов солдат, погибших на любой войне есть много без вести пропавших и тех, чьи имена невозможно установить. Традиция отдавать дань неизвестным воинам родилась во Франции в начале ХХ в. В 1920 г. у подножия триумфальной арки появилась могила неизвестного солдата, а 11 ноября 1923 г. на ней зажгли вечный огонь. Так появился первый в истории мемориал неизвестному солдату. Огонь войны загубил его жизнь, но на его могиле горит огонь, символизирующий вечную память…</a:t>
            </a:r>
          </a:p>
          <a:p>
            <a:pPr eaLnBrk="1" hangingPunct="1">
              <a:spcBef>
                <a:spcPct val="0"/>
              </a:spcBef>
            </a:pPr>
            <a:r>
              <a:rPr lang="ru-RU" smtClean="0">
                <a:latin typeface="Times New Roman" pitchFamily="18" charset="0"/>
                <a:cs typeface="Times New Roman" pitchFamily="18" charset="0"/>
              </a:rPr>
              <a:t>   В 1966 г. СССР отметил 25-летнюю годовщину разгрома немецких войск под Москвой. По случаю этих торжеств  в Москву из братской могилы у въезда в г.Зеленоград был перенесен прах неизвестного солдата. Он был перезахоронен в Александровском саду 3 декабря 1966 г. со всеми воинскими почестями. А в мае 1967 г. на месте захоронения был торжественно открыт мемориал «Могила неизвестного солдата». На черном утопленном в землю квадрате из лабрадора лежит бронзовая звезда, из середины которой вырывается огонь. Факел был доставлен из Ленинграда, с Марсова пол, где огонь в память о погибших в годы революции и гражданской войны горел уже 10 лет.</a:t>
            </a:r>
          </a:p>
          <a:p>
            <a:pPr eaLnBrk="1" hangingPunct="1">
              <a:spcBef>
                <a:spcPct val="0"/>
              </a:spcBef>
            </a:pPr>
            <a:r>
              <a:rPr lang="ru-RU" smtClean="0">
                <a:latin typeface="Times New Roman" pitchFamily="18" charset="0"/>
                <a:cs typeface="Times New Roman" pitchFamily="18" charset="0"/>
              </a:rPr>
              <a:t>   Право зажечь огонь у Кремлевской стены было доверено главе Коммунистической партии Л.И.Брежневу. Слова, написанные на граните, принадлежат Сергею Михалкову. Рядом с бронзовой звездой на невысоком гранитном постаменте лежат склоненное знамя и воинская каска.</a:t>
            </a:r>
          </a:p>
          <a:p>
            <a:pPr eaLnBrk="1" hangingPunct="1">
              <a:spcBef>
                <a:spcPct val="0"/>
              </a:spcBef>
            </a:pPr>
            <a:r>
              <a:rPr lang="ru-RU" smtClean="0">
                <a:latin typeface="Times New Roman" pitchFamily="18" charset="0"/>
                <a:cs typeface="Times New Roman" pitchFamily="18" charset="0"/>
              </a:rPr>
              <a:t>   Этот огонь никогда не должен погаснуть. Поэтому, когда зимой 2010 г., мемориал закрывали на реконструкцию, огонь был перенесен на Поклонную гору, в специально приготовленный для этого временный мемориал. В День защитника Отечества 23 февраля 2010 г. огонь у Кремлевской стены вспыхнул снова…   </a:t>
            </a:r>
            <a:r>
              <a:rPr lang="ru-RU" smtClean="0"/>
              <a:t/>
            </a:r>
            <a:br>
              <a:rPr lang="ru-RU" smtClean="0"/>
            </a:br>
            <a:r>
              <a:rPr lang="ru-RU" smtClean="0"/>
              <a:t>   Вечный огонь Славы горит в Москве как символ беспримерного подвига народа в годы Великой Отечественной войны. Вечный огонь славы героям никогда не угаснет. Он будет напоминать о мужестве и массовом героизме советских людей, беззаветно защищавших свою Родину. 5 декабря стал днем воинской славы России.</a:t>
            </a:r>
            <a:br>
              <a:rPr lang="ru-RU" smtClean="0"/>
            </a:br>
            <a:endParaRPr lang="ru-RU" smtClean="0"/>
          </a:p>
        </p:txBody>
      </p:sp>
      <p:sp>
        <p:nvSpPr>
          <p:cNvPr id="4608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95980CF-0CA3-434F-B824-DCF3BD7AD4BC}" type="slidenum">
              <a:rPr lang="ru-RU" smtClean="0"/>
              <a:pPr/>
              <a:t>18</a:t>
            </a:fld>
            <a:endParaRPr lang="ru-RU"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Образ слайда 1"/>
          <p:cNvSpPr>
            <a:spLocks noGrp="1" noRot="1" noChangeAspect="1" noTextEdit="1"/>
          </p:cNvSpPr>
          <p:nvPr>
            <p:ph type="sldImg"/>
          </p:nvPr>
        </p:nvSpPr>
        <p:spPr bwMode="auto">
          <a:noFill/>
          <a:ln>
            <a:solidFill>
              <a:srgbClr val="000000"/>
            </a:solidFill>
            <a:miter lim="800000"/>
            <a:headEnd/>
            <a:tailEnd/>
          </a:ln>
        </p:spPr>
      </p:sp>
      <p:sp>
        <p:nvSpPr>
          <p:cNvPr id="47107" name="Заметки 2"/>
          <p:cNvSpPr>
            <a:spLocks noGrp="1"/>
          </p:cNvSpPr>
          <p:nvPr>
            <p:ph type="body" idx="1"/>
          </p:nvPr>
        </p:nvSpPr>
        <p:spPr bwMode="auto">
          <a:noFill/>
        </p:spPr>
        <p:txBody>
          <a:bodyPr wrap="square" numCol="1" anchor="t" anchorCtr="0" compatLnSpc="1">
            <a:prstTxWarp prst="textNoShape">
              <a:avLst/>
            </a:prstTxWarp>
          </a:bodyPr>
          <a:lstStyle/>
          <a:p>
            <a:r>
              <a:rPr lang="ru-RU" b="1" smtClean="0"/>
              <a:t> </a:t>
            </a:r>
            <a:endParaRPr lang="ru-RU" smtClean="0"/>
          </a:p>
          <a:p>
            <a:r>
              <a:rPr lang="ru-RU" b="1" smtClean="0"/>
              <a:t>БЕРЛИНСКАЯ ОПЕРАЦИЯ 16.4-8.5.1945, </a:t>
            </a:r>
            <a:r>
              <a:rPr lang="ru-RU" smtClean="0"/>
              <a:t>во время Великой Отечественной войны. Советские войска 1-го и 2-го Белорусских и 1-го Украинского фронтов (Маршалы Советского Союза Г. К. Жуков, К. К. Рокоссовский, И. С. Конев) прорвали оборону немецких войск на рр. Одер, Нейсе и Зеловских высотах, окружили крупные группировки немецких войск в Берлине и юго-восточнее Берлина, а затем в упорных боях ликвидировали их. 30 апреля советские войска штурмом овладели рейхстагом; 2 мая остатки берлинского гарнизона капитулировали. 8 мая представители германского командования подписали в Берлине акт о безоговорочной капитуляции вооруженных сил фашистской Германии.</a:t>
            </a:r>
          </a:p>
          <a:p>
            <a:r>
              <a:rPr lang="ru-RU" b="1" smtClean="0"/>
              <a:t> </a:t>
            </a:r>
            <a:endParaRPr lang="ru-RU" smtClean="0"/>
          </a:p>
          <a:p>
            <a:endParaRPr lang="ru-RU" smtClean="0"/>
          </a:p>
        </p:txBody>
      </p:sp>
      <p:sp>
        <p:nvSpPr>
          <p:cNvPr id="4710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5F5EED1-866B-4646-8A8B-0B29446B0471}" type="slidenum">
              <a:rPr lang="ru-RU" smtClean="0"/>
              <a:pPr/>
              <a:t>19</a:t>
            </a:fld>
            <a:endParaRPr lang="ru-RU"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Образ слайда 1"/>
          <p:cNvSpPr>
            <a:spLocks noGrp="1" noRot="1" noChangeAspect="1" noTextEdit="1"/>
          </p:cNvSpPr>
          <p:nvPr>
            <p:ph type="sldImg"/>
          </p:nvPr>
        </p:nvSpPr>
        <p:spPr bwMode="auto">
          <a:noFill/>
          <a:ln>
            <a:solidFill>
              <a:srgbClr val="000000"/>
            </a:solidFill>
            <a:miter lim="800000"/>
            <a:headEnd/>
            <a:tailEnd/>
          </a:ln>
        </p:spPr>
      </p:sp>
      <p:sp>
        <p:nvSpPr>
          <p:cNvPr id="48131" name="Заметки 2"/>
          <p:cNvSpPr>
            <a:spLocks noGrp="1"/>
          </p:cNvSpPr>
          <p:nvPr>
            <p:ph type="body" idx="1"/>
          </p:nvPr>
        </p:nvSpPr>
        <p:spPr bwMode="auto">
          <a:noFill/>
        </p:spPr>
        <p:txBody>
          <a:bodyPr wrap="square" numCol="1" anchor="t" anchorCtr="0" compatLnSpc="1">
            <a:prstTxWarp prst="textNoShape">
              <a:avLst/>
            </a:prstTxWarp>
          </a:bodyPr>
          <a:lstStyle/>
          <a:p>
            <a:r>
              <a:rPr lang="ru-RU" smtClean="0"/>
              <a:t>1 мая 1944 г. учреждена медаль «За оборону Москвы», ею награждено более 1 миллиона человек, среди них более 20 000 детей.</a:t>
            </a:r>
          </a:p>
          <a:p>
            <a:r>
              <a:rPr lang="ru-RU" smtClean="0"/>
              <a:t>   </a:t>
            </a:r>
          </a:p>
          <a:p>
            <a:endParaRPr lang="ru-RU" smtClean="0"/>
          </a:p>
        </p:txBody>
      </p:sp>
      <p:sp>
        <p:nvSpPr>
          <p:cNvPr id="48132"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F697487-4BDD-4F88-892B-9AC95189FAE1}" type="slidenum">
              <a:rPr lang="ru-RU" smtClean="0"/>
              <a:pPr/>
              <a:t>20</a:t>
            </a:fld>
            <a:endParaRPr lang="ru-RU"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Образ слайда 1"/>
          <p:cNvSpPr>
            <a:spLocks noGrp="1" noRot="1" noChangeAspect="1" noTextEdit="1"/>
          </p:cNvSpPr>
          <p:nvPr>
            <p:ph type="sldImg"/>
          </p:nvPr>
        </p:nvSpPr>
        <p:spPr bwMode="auto">
          <a:noFill/>
          <a:ln>
            <a:solidFill>
              <a:srgbClr val="000000"/>
            </a:solidFill>
            <a:miter lim="800000"/>
            <a:headEnd/>
            <a:tailEnd/>
          </a:ln>
        </p:spPr>
      </p:sp>
      <p:sp>
        <p:nvSpPr>
          <p:cNvPr id="49155" name="Заметки 2"/>
          <p:cNvSpPr>
            <a:spLocks noGrp="1"/>
          </p:cNvSpPr>
          <p:nvPr>
            <p:ph type="body" idx="1"/>
          </p:nvPr>
        </p:nvSpPr>
        <p:spPr bwMode="auto">
          <a:noFill/>
        </p:spPr>
        <p:txBody>
          <a:bodyPr wrap="square" numCol="1" anchor="t" anchorCtr="0" compatLnSpc="1">
            <a:prstTxWarp prst="textNoShape">
              <a:avLst/>
            </a:prstTxWarp>
          </a:bodyPr>
          <a:lstStyle/>
          <a:p>
            <a:r>
              <a:rPr lang="ru-RU" smtClean="0"/>
              <a:t>24 июня 1945 в Москве на Красной площади в ознаменование победы над фашистской Германией в Великой Отечественной войне состоялся военный парад. Боевые знамена войск, под которыми был завершен разгром врага, опаленные войной мужественные лица воинов, их блестевшие глаза, новые мундиры, на которых сверкали боевые ордена и знаки отличия, создавали волнующую и незабываемую картину. Парад принимал маршал Г. К. Жуков, командовал парадом маршал К. К. Рокоссовский. По Красной площади торжественным маршем прошли сводные полки фронтов, армий, войсковых соединений. Колонна солдат несла 200 знамен поверженной Германии, которые были брошены к подножию мавзолея. Во время парада шел довольно сильный дождь, с козырьков фуражек струйками стекала вода, но ничто не могло помешать торжеству. </a:t>
            </a:r>
          </a:p>
          <a:p>
            <a:r>
              <a:rPr lang="ru-RU" b="1" smtClean="0"/>
              <a:t>ПАРАД ПОБЕДЫ,</a:t>
            </a:r>
            <a:r>
              <a:rPr lang="ru-RU" smtClean="0"/>
              <a:t> парад войск 24 июня 1945 в Москве на Красной площади в ознаменование победы над фашистской Германией в Великой Отечественной войне. Участвовали сводные полки фронтов, наркоматов обороны и ВМФ, военные академии, военные училища и войска Московского гарнизона. Парад принимал первый заместитель наркома обороны СССР и заместитель Верховного главнокомандующего, командующий войсками 1-го Белорусского фронта Маршала Советского Союза Г. К. Жуков. Командовал парадом командующий войсками 2-го Белорусского фронта маршал Советского Союза К. К. Рокоссовский. Впереди сводных полков фронтов прошли командующие фронтами и армиями, герои Советского Союза несли знамена прославленных частей и соединений. Колонна солдат, несшая 200 опущенных знамен разгромленных немецких войск, бросила их к подножию мавзолея В. И. Ленина в знак сокрушительного поражения агрессора.</a:t>
            </a:r>
          </a:p>
          <a:p>
            <a:endParaRPr lang="ru-RU" smtClean="0"/>
          </a:p>
        </p:txBody>
      </p:sp>
      <p:sp>
        <p:nvSpPr>
          <p:cNvPr id="49156"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C5C78A0-D71F-48F5-BB62-601A26EB60CA}" type="slidenum">
              <a:rPr lang="ru-RU" smtClean="0"/>
              <a:pPr/>
              <a:t>21</a:t>
            </a:fld>
            <a:endParaRPr lang="ru-RU"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Образ слайда 1"/>
          <p:cNvSpPr>
            <a:spLocks noGrp="1" noRot="1" noChangeAspect="1" noTextEdit="1"/>
          </p:cNvSpPr>
          <p:nvPr>
            <p:ph type="sldImg"/>
          </p:nvPr>
        </p:nvSpPr>
        <p:spPr bwMode="auto">
          <a:noFill/>
          <a:ln>
            <a:solidFill>
              <a:srgbClr val="000000"/>
            </a:solidFill>
            <a:miter lim="800000"/>
            <a:headEnd/>
            <a:tailEnd/>
          </a:ln>
        </p:spPr>
      </p:sp>
      <p:sp>
        <p:nvSpPr>
          <p:cNvPr id="50179" name="Заметки 2"/>
          <p:cNvSpPr>
            <a:spLocks noGrp="1"/>
          </p:cNvSpPr>
          <p:nvPr>
            <p:ph type="body" idx="1"/>
          </p:nvPr>
        </p:nvSpPr>
        <p:spPr bwMode="auto">
          <a:noFill/>
        </p:spPr>
        <p:txBody>
          <a:bodyPr wrap="square" numCol="1" anchor="t" anchorCtr="0" compatLnSpc="1">
            <a:prstTxWarp prst="textNoShape">
              <a:avLst/>
            </a:prstTxWarp>
          </a:bodyPr>
          <a:lstStyle/>
          <a:p>
            <a:r>
              <a:rPr lang="ru-RU" smtClean="0"/>
              <a:t>. На советско-германском фронте были разгромлены и пленены 607 дивизий противника, уничтожено 75% его военной техники. По различным данным, потери вермахта составили от 6 млн. до 13,7 млн человек. СССР потерял ок. 27 млн человек, в т. ч. 11,3 млн человек на фронте, много людей погибло на оккупированной территории и в тылу страны. В фашистском плену оказалось ок. 6 млн человек. Материальный ущерб составил 679 млрд руб. В тяжелой кровопролитной войне советский народ внес решающий вклад в освобождение народов Европы от фашистского ига. День Победы (9 мая) отмечается ежегодно как всенародный праздник и день памяти по погибшим.</a:t>
            </a:r>
          </a:p>
        </p:txBody>
      </p:sp>
      <p:sp>
        <p:nvSpPr>
          <p:cNvPr id="50180"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93EFAA6-0B1C-4E5C-AE42-17FB6117B8CE}" type="slidenum">
              <a:rPr lang="ru-RU" smtClean="0"/>
              <a:pPr/>
              <a:t>22</a:t>
            </a:fld>
            <a:endParaRPr lang="ru-RU"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Образ слайда 1"/>
          <p:cNvSpPr>
            <a:spLocks noGrp="1" noRot="1" noChangeAspect="1" noTextEdit="1"/>
          </p:cNvSpPr>
          <p:nvPr>
            <p:ph type="sldImg"/>
          </p:nvPr>
        </p:nvSpPr>
        <p:spPr bwMode="auto">
          <a:noFill/>
          <a:ln>
            <a:solidFill>
              <a:srgbClr val="000000"/>
            </a:solidFill>
            <a:miter lim="800000"/>
            <a:headEnd/>
            <a:tailEnd/>
          </a:ln>
        </p:spPr>
      </p:sp>
      <p:sp>
        <p:nvSpPr>
          <p:cNvPr id="51203" name="Заметки 2"/>
          <p:cNvSpPr>
            <a:spLocks noGrp="1"/>
          </p:cNvSpPr>
          <p:nvPr>
            <p:ph type="body" idx="1"/>
          </p:nvPr>
        </p:nvSpPr>
        <p:spPr bwMode="auto">
          <a:noFill/>
        </p:spPr>
        <p:txBody>
          <a:bodyPr wrap="square" numCol="1" anchor="t" anchorCtr="0" compatLnSpc="1">
            <a:prstTxWarp prst="textNoShape">
              <a:avLst/>
            </a:prstTxWarp>
          </a:bodyPr>
          <a:lstStyle/>
          <a:p>
            <a:r>
              <a:rPr lang="ru-RU" smtClean="0"/>
              <a:t>С того победного мая каждую весну 9 мая каждую весну Красная площадь принимает парад. По ее брусчатке идет военная техника и движется людской поток – народная демонстрация. В эти часы в качестве почетных гостей на Красную площадь приглашаются ветераны – участники Великой Отечественной войны.</a:t>
            </a:r>
          </a:p>
        </p:txBody>
      </p:sp>
      <p:sp>
        <p:nvSpPr>
          <p:cNvPr id="5120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10D1A54-B456-48D8-A8FB-7D9980B62D9D}" type="slidenum">
              <a:rPr lang="ru-RU" smtClean="0"/>
              <a:pPr/>
              <a:t>23</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ru-RU" smtClean="0"/>
              <a:t>Образец заголовка</a:t>
            </a:r>
            <a:endParaRPr lang="en-US"/>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4" name="Дата 13"/>
          <p:cNvSpPr>
            <a:spLocks noGrp="1"/>
          </p:cNvSpPr>
          <p:nvPr>
            <p:ph type="dt" sz="half" idx="10"/>
          </p:nvPr>
        </p:nvSpPr>
        <p:spPr/>
        <p:txBody>
          <a:bodyPr/>
          <a:lstStyle>
            <a:lvl1pPr>
              <a:defRPr/>
            </a:lvl1pPr>
          </a:lstStyle>
          <a:p>
            <a:pPr>
              <a:defRPr/>
            </a:pPr>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BDE23225-55BC-4643-97E5-A3E81B2BEABF}" type="slidenum">
              <a:rPr lang="ru-RU"/>
              <a:pPr>
                <a:defRPr/>
              </a:pPr>
              <a:t>‹#›</a:t>
            </a:fld>
            <a:endParaRPr lang="ru-RU"/>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C7CE7872-7F0C-4624-A2F3-425BA1206C92}" type="slidenum">
              <a:rPr lang="ru-RU"/>
              <a:pPr>
                <a:defRPr/>
              </a:pPr>
              <a:t>‹#›</a:t>
            </a:fld>
            <a:endParaRPr lang="ru-RU"/>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4" name="Дата 13"/>
          <p:cNvSpPr>
            <a:spLocks noGrp="1"/>
          </p:cNvSpPr>
          <p:nvPr>
            <p:ph type="dt" sz="half" idx="10"/>
          </p:nvPr>
        </p:nvSpPr>
        <p:spPr/>
        <p:txBody>
          <a:bodyPr/>
          <a:lstStyle>
            <a:lvl1pPr>
              <a:defRPr/>
            </a:lvl1pPr>
          </a:lstStyle>
          <a:p>
            <a:pPr>
              <a:defRPr/>
            </a:pPr>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2EFE51D9-3271-46C7-BBE8-C5097F6F1F6C}" type="slidenum">
              <a:rPr lang="ru-RU"/>
              <a:pPr>
                <a:defRPr/>
              </a:pPr>
              <a:t>‹#›</a:t>
            </a:fld>
            <a:endParaRPr lang="ru-RU"/>
          </a:p>
        </p:txBody>
      </p:sp>
    </p:spTree>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13"/>
          <p:cNvSpPr>
            <a:spLocks noGrp="1"/>
          </p:cNvSpPr>
          <p:nvPr>
            <p:ph type="dt" sz="half" idx="10"/>
          </p:nvPr>
        </p:nvSpPr>
        <p:spPr/>
        <p:txBody>
          <a:bodyPr/>
          <a:lstStyle>
            <a:lvl1pPr>
              <a:defRPr/>
            </a:lvl1pPr>
          </a:lstStyle>
          <a:p>
            <a:pPr>
              <a:defRPr/>
            </a:pPr>
            <a:endParaRPr 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p>
        </p:txBody>
      </p:sp>
      <p:sp>
        <p:nvSpPr>
          <p:cNvPr id="7" name="Номер слайда 22"/>
          <p:cNvSpPr>
            <a:spLocks noGrp="1"/>
          </p:cNvSpPr>
          <p:nvPr>
            <p:ph type="sldNum" sz="quarter" idx="12"/>
          </p:nvPr>
        </p:nvSpPr>
        <p:spPr/>
        <p:txBody>
          <a:bodyPr/>
          <a:lstStyle>
            <a:lvl1pPr>
              <a:defRPr/>
            </a:lvl1pPr>
          </a:lstStyle>
          <a:p>
            <a:pPr>
              <a:defRPr/>
            </a:pPr>
            <a:fld id="{403983BF-33DC-4918-8AD7-C6CF0EFDD14B}" type="slidenum">
              <a:rPr lang="ru-RU"/>
              <a:pPr>
                <a:defRPr/>
              </a:pPr>
              <a:t>‹#›</a:t>
            </a:fld>
            <a:endParaRPr lang="ru-RU"/>
          </a:p>
        </p:txBody>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13"/>
          <p:cNvSpPr>
            <a:spLocks noGrp="1"/>
          </p:cNvSpPr>
          <p:nvPr>
            <p:ph type="dt" sz="half" idx="10"/>
          </p:nvPr>
        </p:nvSpPr>
        <p:spPr/>
        <p:txBody>
          <a:bodyPr/>
          <a:lstStyle>
            <a:lvl1pPr>
              <a:defRPr/>
            </a:lvl1pPr>
          </a:lstStyle>
          <a:p>
            <a:pPr>
              <a:defRPr/>
            </a:pPr>
            <a:endParaRPr lang="ru-RU"/>
          </a:p>
        </p:txBody>
      </p:sp>
      <p:sp>
        <p:nvSpPr>
          <p:cNvPr id="8" name="Нижний колонтитул 2"/>
          <p:cNvSpPr>
            <a:spLocks noGrp="1"/>
          </p:cNvSpPr>
          <p:nvPr>
            <p:ph type="ftr" sz="quarter" idx="11"/>
          </p:nvPr>
        </p:nvSpPr>
        <p:spPr/>
        <p:txBody>
          <a:bodyPr/>
          <a:lstStyle>
            <a:lvl1pPr>
              <a:defRPr/>
            </a:lvl1pPr>
          </a:lstStyle>
          <a:p>
            <a:pPr>
              <a:defRPr/>
            </a:pPr>
            <a:endParaRPr lang="ru-RU"/>
          </a:p>
        </p:txBody>
      </p:sp>
      <p:sp>
        <p:nvSpPr>
          <p:cNvPr id="9" name="Номер слайда 22"/>
          <p:cNvSpPr>
            <a:spLocks noGrp="1"/>
          </p:cNvSpPr>
          <p:nvPr>
            <p:ph type="sldNum" sz="quarter" idx="12"/>
          </p:nvPr>
        </p:nvSpPr>
        <p:spPr/>
        <p:txBody>
          <a:bodyPr/>
          <a:lstStyle>
            <a:lvl1pPr>
              <a:defRPr/>
            </a:lvl1pPr>
          </a:lstStyle>
          <a:p>
            <a:pPr>
              <a:defRPr/>
            </a:pPr>
            <a:fld id="{28081FB5-2837-43C0-9C61-7D1C2B314AE6}" type="slidenum">
              <a:rPr lang="ru-RU"/>
              <a:pPr>
                <a:defRPr/>
              </a:pPr>
              <a:t>‹#›</a:t>
            </a:fld>
            <a:endParaRPr lang="ru-RU"/>
          </a:p>
        </p:txBody>
      </p:sp>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13"/>
          <p:cNvSpPr>
            <a:spLocks noGrp="1"/>
          </p:cNvSpPr>
          <p:nvPr>
            <p:ph type="dt" sz="half" idx="10"/>
          </p:nvPr>
        </p:nvSpPr>
        <p:spPr/>
        <p:txBody>
          <a:bodyPr/>
          <a:lstStyle>
            <a:lvl1pPr>
              <a:defRPr/>
            </a:lvl1pPr>
          </a:lstStyle>
          <a:p>
            <a:pPr>
              <a:defRPr/>
            </a:pPr>
            <a:endParaRPr lang="ru-RU"/>
          </a:p>
        </p:txBody>
      </p:sp>
      <p:sp>
        <p:nvSpPr>
          <p:cNvPr id="4" name="Нижний колонтитул 2"/>
          <p:cNvSpPr>
            <a:spLocks noGrp="1"/>
          </p:cNvSpPr>
          <p:nvPr>
            <p:ph type="ftr" sz="quarter" idx="11"/>
          </p:nvPr>
        </p:nvSpPr>
        <p:spPr/>
        <p:txBody>
          <a:bodyPr/>
          <a:lstStyle>
            <a:lvl1pPr>
              <a:defRPr/>
            </a:lvl1pPr>
          </a:lstStyle>
          <a:p>
            <a:pPr>
              <a:defRPr/>
            </a:pPr>
            <a:endParaRPr lang="ru-RU"/>
          </a:p>
        </p:txBody>
      </p:sp>
      <p:sp>
        <p:nvSpPr>
          <p:cNvPr id="5" name="Номер слайда 22"/>
          <p:cNvSpPr>
            <a:spLocks noGrp="1"/>
          </p:cNvSpPr>
          <p:nvPr>
            <p:ph type="sldNum" sz="quarter" idx="12"/>
          </p:nvPr>
        </p:nvSpPr>
        <p:spPr/>
        <p:txBody>
          <a:bodyPr/>
          <a:lstStyle>
            <a:lvl1pPr>
              <a:defRPr/>
            </a:lvl1pPr>
          </a:lstStyle>
          <a:p>
            <a:pPr>
              <a:defRPr/>
            </a:pPr>
            <a:fld id="{CED0399C-78D7-45B5-8996-79E5430A7CD4}" type="slidenum">
              <a:rPr lang="ru-RU"/>
              <a:pPr>
                <a:defRPr/>
              </a:pPr>
              <a:t>‹#›</a:t>
            </a:fld>
            <a:endParaRPr lang="ru-RU"/>
          </a:p>
        </p:txBody>
      </p:sp>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3"/>
          <p:cNvSpPr>
            <a:spLocks noGrp="1"/>
          </p:cNvSpPr>
          <p:nvPr>
            <p:ph type="dt" sz="half" idx="10"/>
          </p:nvPr>
        </p:nvSpPr>
        <p:spPr/>
        <p:txBody>
          <a:bodyPr/>
          <a:lstStyle>
            <a:lvl1pPr>
              <a:defRPr/>
            </a:lvl1pPr>
          </a:lstStyle>
          <a:p>
            <a:pPr>
              <a:defRPr/>
            </a:pPr>
            <a:endParaRPr lang="ru-RU"/>
          </a:p>
        </p:txBody>
      </p:sp>
      <p:sp>
        <p:nvSpPr>
          <p:cNvPr id="3" name="Нижний колонтитул 2"/>
          <p:cNvSpPr>
            <a:spLocks noGrp="1"/>
          </p:cNvSpPr>
          <p:nvPr>
            <p:ph type="ftr" sz="quarter" idx="11"/>
          </p:nvPr>
        </p:nvSpPr>
        <p:spPr/>
        <p:txBody>
          <a:bodyPr/>
          <a:lstStyle>
            <a:lvl1pPr>
              <a:defRPr/>
            </a:lvl1pPr>
          </a:lstStyle>
          <a:p>
            <a:pPr>
              <a:defRPr/>
            </a:pPr>
            <a:endParaRPr lang="ru-RU"/>
          </a:p>
        </p:txBody>
      </p:sp>
      <p:sp>
        <p:nvSpPr>
          <p:cNvPr id="4" name="Номер слайда 22"/>
          <p:cNvSpPr>
            <a:spLocks noGrp="1"/>
          </p:cNvSpPr>
          <p:nvPr>
            <p:ph type="sldNum" sz="quarter" idx="12"/>
          </p:nvPr>
        </p:nvSpPr>
        <p:spPr/>
        <p:txBody>
          <a:bodyPr/>
          <a:lstStyle>
            <a:lvl1pPr>
              <a:defRPr/>
            </a:lvl1pPr>
          </a:lstStyle>
          <a:p>
            <a:pPr>
              <a:defRPr/>
            </a:pPr>
            <a:fld id="{DA706519-2A07-4951-B4B2-A842D4571A81}" type="slidenum">
              <a:rPr lang="ru-RU"/>
              <a:pPr>
                <a:defRPr/>
              </a:pPr>
              <a:t>‹#›</a:t>
            </a:fld>
            <a:endParaRPr lang="ru-RU"/>
          </a:p>
        </p:txBody>
      </p:sp>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ru-RU" smtClean="0"/>
              <a:t>Образец заголовка</a:t>
            </a:r>
            <a:endParaRPr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13"/>
          <p:cNvSpPr>
            <a:spLocks noGrp="1"/>
          </p:cNvSpPr>
          <p:nvPr>
            <p:ph type="dt" sz="half" idx="10"/>
          </p:nvPr>
        </p:nvSpPr>
        <p:spPr/>
        <p:txBody>
          <a:bodyPr/>
          <a:lstStyle>
            <a:lvl1pPr>
              <a:defRPr/>
            </a:lvl1pPr>
          </a:lstStyle>
          <a:p>
            <a:pPr>
              <a:defRPr/>
            </a:pPr>
            <a:endParaRPr 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p>
        </p:txBody>
      </p:sp>
      <p:sp>
        <p:nvSpPr>
          <p:cNvPr id="7" name="Номер слайда 22"/>
          <p:cNvSpPr>
            <a:spLocks noGrp="1"/>
          </p:cNvSpPr>
          <p:nvPr>
            <p:ph type="sldNum" sz="quarter" idx="12"/>
          </p:nvPr>
        </p:nvSpPr>
        <p:spPr/>
        <p:txBody>
          <a:bodyPr/>
          <a:lstStyle>
            <a:lvl1pPr>
              <a:defRPr/>
            </a:lvl1pPr>
          </a:lstStyle>
          <a:p>
            <a:pPr>
              <a:defRPr/>
            </a:pPr>
            <a:fld id="{8DA26A2B-D79E-4E8A-92EA-825B1A469868}" type="slidenum">
              <a:rPr lang="ru-RU"/>
              <a:pPr>
                <a:defRPr/>
              </a:pPr>
              <a:t>‹#›</a:t>
            </a:fld>
            <a:endParaRPr lang="ru-RU"/>
          </a:p>
        </p:txBody>
      </p:sp>
    </p:spTree>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ru-RU" smtClean="0"/>
              <a:t>Образец заголовка</a:t>
            </a:r>
            <a:endParaRPr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ru-RU" noProof="0" smtClean="0"/>
              <a:t>Вставка рисунка</a:t>
            </a:r>
            <a:endParaRPr lang="en-US" noProof="0" dirty="0"/>
          </a:p>
        </p:txBody>
      </p:sp>
      <p:sp>
        <p:nvSpPr>
          <p:cNvPr id="4" name="Текст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ru-RU" smtClean="0"/>
              <a:t>Образец текста</a:t>
            </a:r>
          </a:p>
        </p:txBody>
      </p:sp>
      <p:sp>
        <p:nvSpPr>
          <p:cNvPr id="5" name="Дата 13"/>
          <p:cNvSpPr>
            <a:spLocks noGrp="1"/>
          </p:cNvSpPr>
          <p:nvPr>
            <p:ph type="dt" sz="half" idx="10"/>
          </p:nvPr>
        </p:nvSpPr>
        <p:spPr/>
        <p:txBody>
          <a:bodyPr/>
          <a:lstStyle>
            <a:lvl1pPr>
              <a:defRPr/>
            </a:lvl1pPr>
          </a:lstStyle>
          <a:p>
            <a:pPr>
              <a:defRPr/>
            </a:pPr>
            <a:endParaRPr 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p>
        </p:txBody>
      </p:sp>
      <p:sp>
        <p:nvSpPr>
          <p:cNvPr id="7" name="Номер слайда 22"/>
          <p:cNvSpPr>
            <a:spLocks noGrp="1"/>
          </p:cNvSpPr>
          <p:nvPr>
            <p:ph type="sldNum" sz="quarter" idx="12"/>
          </p:nvPr>
        </p:nvSpPr>
        <p:spPr/>
        <p:txBody>
          <a:bodyPr/>
          <a:lstStyle>
            <a:lvl1pPr>
              <a:defRPr/>
            </a:lvl1pPr>
          </a:lstStyle>
          <a:p>
            <a:pPr>
              <a:defRPr/>
            </a:pPr>
            <a:fld id="{84ADE97F-E213-4D8A-B039-244EEAAF649F}" type="slidenum">
              <a:rPr lang="ru-RU"/>
              <a:pPr>
                <a:defRPr/>
              </a:pPr>
              <a:t>‹#›</a:t>
            </a:fld>
            <a:endParaRPr lang="ru-RU"/>
          </a:p>
        </p:txBody>
      </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7D023B41-988F-491C-9C41-BC2E46F7DEE6}" type="slidenum">
              <a:rPr lang="ru-RU"/>
              <a:pPr>
                <a:defRPr/>
              </a:pPr>
              <a:t>‹#›</a:t>
            </a:fld>
            <a:endParaRPr lang="ru-RU"/>
          </a:p>
        </p:txBody>
      </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60F43865-2C7F-47F3-8266-19E1AFC025F2}" type="slidenum">
              <a:rPr lang="ru-RU"/>
              <a:pPr>
                <a:defRPr/>
              </a:pPr>
              <a:t>‹#›</a:t>
            </a:fld>
            <a:endParaRPr lang="ru-RU"/>
          </a:p>
        </p:txBody>
      </p:sp>
    </p:spTree>
  </p:cSld>
  <p:clrMapOvr>
    <a:masterClrMapping/>
  </p:clrMapOvr>
  <p:transition spd="slow">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381000"/>
            <a:ext cx="8229600" cy="5715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Дата 2"/>
          <p:cNvSpPr>
            <a:spLocks noGrp="1"/>
          </p:cNvSpPr>
          <p:nvPr>
            <p:ph type="dt" sz="half" idx="10"/>
          </p:nvPr>
        </p:nvSpPr>
        <p:spPr>
          <a:xfrm>
            <a:off x="457200" y="6245225"/>
            <a:ext cx="2133600" cy="476250"/>
          </a:xfrm>
        </p:spPr>
        <p:txBody>
          <a:bodyPr/>
          <a:lstStyle>
            <a:lvl1pPr>
              <a:defRPr/>
            </a:lvl1pPr>
          </a:lstStyle>
          <a:p>
            <a:pPr>
              <a:defRPr/>
            </a:pPr>
            <a:endParaRPr lang="ru-RU"/>
          </a:p>
        </p:txBody>
      </p:sp>
      <p:sp>
        <p:nvSpPr>
          <p:cNvPr id="4" name="Нижний колонтитул 3"/>
          <p:cNvSpPr>
            <a:spLocks noGrp="1"/>
          </p:cNvSpPr>
          <p:nvPr>
            <p:ph type="ftr" sz="quarter" idx="11"/>
          </p:nvPr>
        </p:nvSpPr>
        <p:spPr>
          <a:xfrm>
            <a:off x="3124200" y="6245225"/>
            <a:ext cx="2895600" cy="476250"/>
          </a:xfrm>
        </p:spPr>
        <p:txBody>
          <a:bodyPr/>
          <a:lstStyle>
            <a:lvl1pPr>
              <a:defRPr/>
            </a:lvl1pPr>
          </a:lstStyle>
          <a:p>
            <a:pPr>
              <a:defRPr/>
            </a:pPr>
            <a:endParaRPr lang="ru-RU"/>
          </a:p>
        </p:txBody>
      </p:sp>
      <p:sp>
        <p:nvSpPr>
          <p:cNvPr id="5" name="Номер слайда 4"/>
          <p:cNvSpPr>
            <a:spLocks noGrp="1"/>
          </p:cNvSpPr>
          <p:nvPr>
            <p:ph type="sldNum" sz="quarter" idx="12"/>
          </p:nvPr>
        </p:nvSpPr>
        <p:spPr>
          <a:xfrm>
            <a:off x="6553200" y="6245225"/>
            <a:ext cx="2133600" cy="476250"/>
          </a:xfrm>
        </p:spPr>
        <p:txBody>
          <a:bodyPr/>
          <a:lstStyle>
            <a:lvl1pPr>
              <a:defRPr/>
            </a:lvl1pPr>
          </a:lstStyle>
          <a:p>
            <a:pPr>
              <a:defRPr/>
            </a:pPr>
            <a:fld id="{629AB02B-EB8A-4928-83D2-51BFE33D10D9}" type="slidenum">
              <a:rPr lang="ru-RU"/>
              <a:pPr>
                <a:defRPr/>
              </a:pPr>
              <a:t>‹#›</a:t>
            </a:fld>
            <a:endParaRPr lang="ru-RU"/>
          </a:p>
        </p:txBody>
      </p:sp>
    </p:spTree>
  </p:cSld>
  <p:clrMapOvr>
    <a:masterClrMapping/>
  </p:clrMapOvr>
  <p:transition spd="slow">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301625"/>
            <a:ext cx="7772400" cy="1462088"/>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85800"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13"/>
          <p:cNvSpPr>
            <a:spLocks noGrp="1"/>
          </p:cNvSpPr>
          <p:nvPr>
            <p:ph type="dt" sz="half" idx="10"/>
          </p:nvPr>
        </p:nvSpPr>
        <p:spPr/>
        <p:txBody>
          <a:bodyPr/>
          <a:lstStyle>
            <a:lvl1pPr>
              <a:defRPr/>
            </a:lvl1pPr>
          </a:lstStyle>
          <a:p>
            <a:pPr>
              <a:defRPr/>
            </a:pPr>
            <a:endParaRPr 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p>
        </p:txBody>
      </p:sp>
      <p:sp>
        <p:nvSpPr>
          <p:cNvPr id="7" name="Номер слайда 22"/>
          <p:cNvSpPr>
            <a:spLocks noGrp="1"/>
          </p:cNvSpPr>
          <p:nvPr>
            <p:ph type="sldNum" sz="quarter" idx="12"/>
          </p:nvPr>
        </p:nvSpPr>
        <p:spPr/>
        <p:txBody>
          <a:bodyPr/>
          <a:lstStyle>
            <a:lvl1pPr>
              <a:defRPr/>
            </a:lvl1pPr>
          </a:lstStyle>
          <a:p>
            <a:pPr>
              <a:defRPr/>
            </a:pPr>
            <a:fld id="{3BC72EAD-38C7-4825-837A-1D952A275282}" type="slidenum">
              <a:rPr lang="ru-RU"/>
              <a:pPr>
                <a:defRPr/>
              </a:pPr>
              <a:t>‹#›</a:t>
            </a:fld>
            <a:endParaRPr lang="ru-RU"/>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
              <a:schemeClr val="tx2">
                <a:lumMod val="50000"/>
              </a:schemeClr>
            </a:gs>
            <a:gs pos="72000">
              <a:schemeClr val="tx2">
                <a:lumMod val="50000"/>
              </a:schemeClr>
            </a:gs>
            <a:gs pos="100000">
              <a:schemeClr val="tx2">
                <a:lumMod val="50000"/>
              </a:schemeClr>
            </a:gs>
          </a:gsLst>
          <a:lin ang="2700000" scaled="1"/>
          <a:tileRect/>
        </a:gradFill>
        <a:effectLst/>
      </p:bgPr>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ru-RU" smtClean="0"/>
              <a:t>Образец заголовка</a:t>
            </a:r>
            <a:endParaRPr lang="en-US"/>
          </a:p>
        </p:txBody>
      </p:sp>
      <p:sp>
        <p:nvSpPr>
          <p:cNvPr id="1027" name="Текст 12"/>
          <p:cNvSpPr>
            <a:spLocks noGrp="1"/>
          </p:cNvSpPr>
          <p:nvPr>
            <p:ph type="body" idx="1"/>
          </p:nvPr>
        </p:nvSpPr>
        <p:spPr bwMode="auto">
          <a:xfrm>
            <a:off x="457200" y="160020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6450767A-57B7-47B9-B004-2F958B2844BE}" type="slidenum">
              <a:rPr lang="ru-RU"/>
              <a:pPr>
                <a:defRPr/>
              </a:pPr>
              <a:t>‹#›</a:t>
            </a:fld>
            <a:endParaRPr lang="ru-RU"/>
          </a:p>
        </p:txBody>
      </p:sp>
    </p:spTree>
  </p:cSld>
  <p:clrMap bg1="dk1" tx1="lt1" bg2="dk2" tx2="lt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9" r:id="rId12"/>
    <p:sldLayoutId id="2147483908" r:id="rId13"/>
  </p:sldLayoutIdLst>
  <p:transition spd="slow">
    <p:fade thruBlk="1"/>
  </p:transition>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Arial" charset="0"/>
        </a:defRPr>
      </a:lvl2pPr>
      <a:lvl3pPr algn="ctr" rtl="0" eaLnBrk="0" fontAlgn="base" hangingPunct="0">
        <a:spcBef>
          <a:spcPct val="0"/>
        </a:spcBef>
        <a:spcAft>
          <a:spcPct val="0"/>
        </a:spcAft>
        <a:defRPr sz="4100" b="1">
          <a:solidFill>
            <a:schemeClr val="tx1"/>
          </a:solidFill>
          <a:latin typeface="Arial" charset="0"/>
        </a:defRPr>
      </a:lvl3pPr>
      <a:lvl4pPr algn="ctr" rtl="0" eaLnBrk="0" fontAlgn="base" hangingPunct="0">
        <a:spcBef>
          <a:spcPct val="0"/>
        </a:spcBef>
        <a:spcAft>
          <a:spcPct val="0"/>
        </a:spcAft>
        <a:defRPr sz="4100" b="1">
          <a:solidFill>
            <a:schemeClr val="tx1"/>
          </a:solidFill>
          <a:latin typeface="Arial" charset="0"/>
        </a:defRPr>
      </a:lvl4pPr>
      <a:lvl5pPr algn="ctr" rtl="0" eaLnBrk="0" fontAlgn="base" hangingPunct="0">
        <a:spcBef>
          <a:spcPct val="0"/>
        </a:spcBef>
        <a:spcAft>
          <a:spcPct val="0"/>
        </a:spcAft>
        <a:defRPr sz="4100" b="1">
          <a:solidFill>
            <a:schemeClr val="tx1"/>
          </a:solidFill>
          <a:latin typeface="Arial" charset="0"/>
        </a:defRPr>
      </a:lvl5pPr>
      <a:lvl6pPr marL="457200" algn="ctr" rtl="0" fontAlgn="base">
        <a:spcBef>
          <a:spcPct val="0"/>
        </a:spcBef>
        <a:spcAft>
          <a:spcPct val="0"/>
        </a:spcAft>
        <a:defRPr sz="4100" b="1">
          <a:solidFill>
            <a:schemeClr val="tx1"/>
          </a:solidFill>
          <a:latin typeface="Arial" charset="0"/>
        </a:defRPr>
      </a:lvl6pPr>
      <a:lvl7pPr marL="914400" algn="ctr" rtl="0" fontAlgn="base">
        <a:spcBef>
          <a:spcPct val="0"/>
        </a:spcBef>
        <a:spcAft>
          <a:spcPct val="0"/>
        </a:spcAft>
        <a:defRPr sz="4100" b="1">
          <a:solidFill>
            <a:schemeClr val="tx1"/>
          </a:solidFill>
          <a:latin typeface="Arial" charset="0"/>
        </a:defRPr>
      </a:lvl7pPr>
      <a:lvl8pPr marL="1371600" algn="ctr" rtl="0" fontAlgn="base">
        <a:spcBef>
          <a:spcPct val="0"/>
        </a:spcBef>
        <a:spcAft>
          <a:spcPct val="0"/>
        </a:spcAft>
        <a:defRPr sz="4100" b="1">
          <a:solidFill>
            <a:schemeClr val="tx1"/>
          </a:solidFill>
          <a:latin typeface="Arial" charset="0"/>
        </a:defRPr>
      </a:lvl8pPr>
      <a:lvl9pPr marL="1828800" algn="ctr" rtl="0" fontAlgn="base">
        <a:spcBef>
          <a:spcPct val="0"/>
        </a:spcBef>
        <a:spcAft>
          <a:spcPct val="0"/>
        </a:spcAft>
        <a:defRPr sz="4100" b="1">
          <a:solidFill>
            <a:schemeClr val="tx1"/>
          </a:solidFill>
          <a:latin typeface="Arial" charset="0"/>
        </a:defRPr>
      </a:lvl9pPr>
    </p:titleStyle>
    <p:bodyStyle>
      <a:lvl1pPr marL="547688" indent="-411163" algn="l" rtl="0" eaLnBrk="0" fontAlgn="base" hangingPunct="0">
        <a:spcBef>
          <a:spcPct val="20000"/>
        </a:spcBef>
        <a:spcAft>
          <a:spcPct val="0"/>
        </a:spcAft>
        <a:buClr>
          <a:srgbClr val="000000"/>
        </a:buClr>
        <a:buSzPct val="65000"/>
        <a:buFont typeface="Wingdings 2"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notesSlide" Target="../notesSlides/notesSlide1.xml"/><Relationship Id="rId7"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audio" Target="file:///C:\&#1052;&#1086;&#1080;%20&#1076;&#1086;&#1082;&#1091;&#1084;&#1077;&#1085;&#1090;&#1099;\&#1042;&#1077;&#1083;&#1080;&#1082;&#1072;&#1103;%20&#1054;&#1090;&#1077;&#1095;&#1077;&#1089;&#1090;&#1074;&#1077;&#1085;&#1085;&#1072;&#1103;\&#1075;&#1086;&#1088;&#1086;&#1076;&#1072;%20&#1075;&#1077;&#1088;&#1086;&#1080;\&#1054;%20&#1052;&#1086;&#1089;&#1082;&#1074;&#1077;\&#1084;&#1091;&#1079;&#1099;&#1082;&#1072;\&#1092;&#1086;&#1085;%202%20&#1053;&#1072;%20&#1073;&#1077;&#1079;&#1099;&#1084;&#1103;&#1085;&#1085;&#1086;&#1081;%20&#1074;&#1099;&#1089;&#1086;&#1090;&#1077;.mp3" TargetMode="Externa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7.xml"/><Relationship Id="rId7" Type="http://schemas.openxmlformats.org/officeDocument/2006/relationships/hyperlink" Target="file:///C:\&#1052;&#1086;&#1080;%20&#1076;&#1086;&#1082;&#1091;&#1084;&#1077;&#1085;&#1090;&#1099;\&#1042;&#1077;&#1083;&#1080;&#1082;&#1072;&#1103;%20&#1054;&#1090;&#1077;&#1095;&#1077;&#1089;&#1090;&#1074;&#1077;&#1085;&#1085;&#1072;&#1103;\1\launcher.html" TargetMode="External"/><Relationship Id="rId2" Type="http://schemas.openxmlformats.org/officeDocument/2006/relationships/audio" Target="file:///C:\&#1052;&#1086;&#1080;%20&#1076;&#1086;&#1082;&#1091;&#1084;&#1077;&#1085;&#1090;&#1099;\&#1042;&#1077;&#1083;&#1080;&#1082;&#1072;&#1103;%20&#1054;&#1090;&#1077;&#1095;&#1077;&#1089;&#1090;&#1074;&#1077;&#1085;&#1085;&#1072;&#1103;\&#1075;&#1086;&#1088;&#1086;&#1076;&#1072;%20&#1075;&#1077;&#1088;&#1086;&#1080;\&#1054;%20&#1052;&#1086;&#1089;&#1082;&#1074;&#1077;\&#1084;&#1091;&#1079;&#1099;&#1082;&#1072;\SHOST_03.WAV" TargetMode="External"/><Relationship Id="rId1" Type="http://schemas.openxmlformats.org/officeDocument/2006/relationships/audio" Target="file:///C:\&#1052;&#1086;&#1080;%20&#1076;&#1086;&#1082;&#1091;&#1084;&#1077;&#1085;&#1090;&#1099;\&#1042;&#1077;&#1083;&#1080;&#1082;&#1072;&#1103;%20&#1054;&#1090;&#1077;&#1095;&#1077;&#1089;&#1090;&#1074;&#1077;&#1085;&#1085;&#1072;&#1103;\&#1042;&#1077;&#1083;&#1080;&#1082;&#1072;&#1103;%20&#1054;&#1090;&#1077;&#1095;&#1077;&#1089;&#1090;&#1074;&#1077;&#1085;&#1085;&#1072;&#1103;%20&#1074;&#1086;&#1081;&#1085;&#1072;\&#1044;&#1086;&#1082;&#1091;&#1084;.%20&#1101;&#1087;&#1080;&#1079;&#1086;&#1076;&#1099;%20&#1042;&#1054;&#1074;\A_Hitler.wav" TargetMode="Externa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2.xml"/><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7.xml"/><Relationship Id="rId7" Type="http://schemas.openxmlformats.org/officeDocument/2006/relationships/image" Target="../media/image4.jpeg"/><Relationship Id="rId2" Type="http://schemas.openxmlformats.org/officeDocument/2006/relationships/audio" Target="file:///C:\&#1052;&#1086;&#1080;%20&#1076;&#1086;&#1082;&#1091;&#1084;&#1077;&#1085;&#1090;&#1099;\&#1042;&#1077;&#1083;&#1080;&#1082;&#1072;&#1103;%20&#1054;&#1090;&#1077;&#1095;&#1077;&#1089;&#1090;&#1074;&#1077;&#1085;&#1085;&#1072;&#1103;\&#1075;&#1086;&#1088;&#1086;&#1076;&#1072;%20&#1075;&#1077;&#1088;&#1086;&#1080;\&#1054;%20&#1052;&#1086;&#1089;&#1082;&#1074;&#1077;\&#1084;&#1091;&#1079;&#1099;&#1082;&#1072;\svyshennay_voina.mp3" TargetMode="External"/><Relationship Id="rId1" Type="http://schemas.openxmlformats.org/officeDocument/2006/relationships/video" Target="file:///C:\&#1052;&#1086;&#1080;%20&#1076;&#1086;&#1082;&#1091;&#1084;&#1077;&#1085;&#1090;&#1099;\&#1042;&#1077;&#1083;&#1080;&#1082;&#1072;&#1103;%20&#1054;&#1090;&#1077;&#1095;&#1077;&#1089;&#1090;&#1074;&#1077;&#1085;&#1085;&#1072;&#1103;\&#1075;&#1086;&#1088;&#1086;&#1076;&#1072;%20&#1075;&#1077;&#1088;&#1086;&#1080;\&#1054;%20&#1052;&#1086;&#1089;&#1082;&#1074;&#1077;\&#1074;&#1080;&#1076;&#1077;&#1086;\vchera_bila_mirnay_jizn.mpg" TargetMode="Externa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notesSlide" Target="../notesSlides/notesSlide3.xml"/><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hyperlink" Target="file:///C:\&#1052;&#1086;&#1080;%20&#1076;&#1086;&#1082;&#1091;&#1084;&#1077;&#1085;&#1090;&#1099;\&#1087;&#1080;&#1089;&#1072;&#1090;&#1077;&#1083;&#1080;\&#1056;&#1091;&#1089;&#1089;&#1082;&#1080;&#1077;\&#1083;&#1077;&#1088;&#1084;&#1086;&#1085;&#1090;&#1086;&#1074;\&#1080;&#1083;&#1083;&#1102;&#1089;&#1090;&#1088;%20&#1082;%20&#1041;&#1086;&#1088;&#1086;&#1076;&#1080;&#1085;&#1086;\&#1083;&#1077;&#1088;&#1084;&#1086;&#1085;&#1090;&#1086;&#1074;%20&#1041;&#1086;&#1088;&#1086;&#1076;&#1080;&#1085;&#1086;.pptx"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5.xml"/><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audio" Target="file:///C:\&#1052;&#1086;&#1080;%20&#1076;&#1086;&#1082;&#1091;&#1084;&#1077;&#1085;&#1090;&#1099;\&#1042;&#1077;&#1083;&#1080;&#1082;&#1072;&#1103;%20&#1054;&#1090;&#1077;&#1095;&#1077;&#1089;&#1090;&#1074;&#1077;&#1085;&#1085;&#1072;&#1103;\&#1075;&#1086;&#1088;&#1086;&#1076;&#1072;%20&#1075;&#1077;&#1088;&#1086;&#1080;\&#1054;%20&#1052;&#1086;&#1089;&#1082;&#1074;&#1077;\&#1084;&#1091;&#1079;&#1099;&#1082;&#1072;\SHOST_03.WAV" TargetMode="External"/><Relationship Id="rId6" Type="http://schemas.openxmlformats.org/officeDocument/2006/relationships/image" Target="../media/image10.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slideLayout" Target="../slideLayouts/slideLayout12.xml"/><Relationship Id="rId7" Type="http://schemas.openxmlformats.org/officeDocument/2006/relationships/image" Target="../media/image24.jpeg"/><Relationship Id="rId2" Type="http://schemas.openxmlformats.org/officeDocument/2006/relationships/audio" Target="file:///C:\&#1052;&#1086;&#1080;%20&#1076;&#1086;&#1082;&#1091;&#1084;&#1077;&#1085;&#1090;&#1099;\&#1042;&#1077;&#1083;&#1080;&#1082;&#1072;&#1103;%20&#1054;&#1090;&#1077;&#1095;&#1077;&#1089;&#1090;&#1074;&#1077;&#1085;&#1085;&#1072;&#1103;\&#1075;&#1086;&#1088;&#1086;&#1076;&#1072;%20&#1075;&#1077;&#1088;&#1086;&#1080;\&#1054;%20&#1052;&#1086;&#1089;&#1082;&#1074;&#1077;\&#1084;&#1091;&#1079;&#1099;&#1082;&#1072;\&#1092;&#1086;&#1085;%201%20&#1057;&#1084;&#1077;&#1083;&#1086;%20&#1084;&#1099;%20&#1074;%20&#1073;&#1086;&#1081;%20&#1089;&#1086;%20&#1079;&#1074;&#1091;&#1082;&#1086;&#1084;%20&#1073;&#1086;&#1084;&#1073;.MP3" TargetMode="External"/><Relationship Id="rId1" Type="http://schemas.openxmlformats.org/officeDocument/2006/relationships/video" Target="file:///C:\&#1052;&#1086;&#1080;%20&#1076;&#1086;&#1082;&#1091;&#1084;&#1077;&#1085;&#1090;&#1099;\&#1042;&#1077;&#1083;&#1080;&#1082;&#1072;&#1103;%20&#1054;&#1090;&#1077;&#1095;&#1077;&#1089;&#1090;&#1074;&#1077;&#1085;&#1085;&#1072;&#1103;\&#1075;&#1086;&#1088;&#1086;&#1076;&#1072;%20&#1075;&#1077;&#1088;&#1086;&#1080;\&#1054;%20&#1052;&#1086;&#1089;&#1082;&#1074;&#1077;\&#1074;&#1080;&#1076;&#1077;&#1086;\nachalo.mpg" TargetMode="External"/><Relationship Id="rId6" Type="http://schemas.openxmlformats.org/officeDocument/2006/relationships/image" Target="../media/image4.jpeg"/><Relationship Id="rId5" Type="http://schemas.openxmlformats.org/officeDocument/2006/relationships/image" Target="../media/image23.jpeg"/><Relationship Id="rId10" Type="http://schemas.openxmlformats.org/officeDocument/2006/relationships/image" Target="../media/image27.png"/><Relationship Id="rId4" Type="http://schemas.openxmlformats.org/officeDocument/2006/relationships/notesSlide" Target="../notesSlides/notesSlide6.xml"/><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4.jpeg"/><Relationship Id="rId4" Type="http://schemas.openxmlformats.org/officeDocument/2006/relationships/image" Target="../media/image32.jpe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notesSlide" Target="../notesSlides/notesSlide9.xml"/><Relationship Id="rId7" Type="http://schemas.openxmlformats.org/officeDocument/2006/relationships/image" Target="../media/image39.png"/><Relationship Id="rId2" Type="http://schemas.openxmlformats.org/officeDocument/2006/relationships/slideLayout" Target="../slideLayouts/slideLayout2.xml"/><Relationship Id="rId1" Type="http://schemas.openxmlformats.org/officeDocument/2006/relationships/video" Target="file:///C:\&#1052;&#1086;&#1080;%20&#1076;&#1086;&#1082;&#1091;&#1084;&#1077;&#1085;&#1090;&#1099;\&#1042;&#1077;&#1083;&#1080;&#1082;&#1072;&#1103;%20&#1054;&#1090;&#1077;&#1095;&#1077;&#1089;&#1090;&#1074;&#1077;&#1085;&#1085;&#1072;&#1103;\&#1075;&#1086;&#1088;&#1086;&#1076;&#1072;%20&#1075;&#1077;&#1088;&#1086;&#1080;\&#1054;%20&#1052;&#1086;&#1089;&#1082;&#1074;&#1077;\&#1074;&#1080;&#1076;&#1077;&#1086;\&#1052;&#1086;&#1089;&#1082;&#1074;&#1072;%20&#1086;&#1089;&#1077;&#1085;&#1100;%201941.avi" TargetMode="External"/><Relationship Id="rId6" Type="http://schemas.openxmlformats.org/officeDocument/2006/relationships/image" Target="../media/image38.png"/><Relationship Id="rId5" Type="http://schemas.openxmlformats.org/officeDocument/2006/relationships/image" Target="../media/image4.jpeg"/><Relationship Id="rId4" Type="http://schemas.openxmlformats.org/officeDocument/2006/relationships/image" Target="../media/image37.jpeg"/></Relationships>
</file>

<file path=ppt/slides/_rels/slide1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notesSlide" Target="../notesSlides/notesSlide10.xml"/><Relationship Id="rId7"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video" Target="file:///C:\&#1052;&#1086;&#1080;%20&#1076;&#1086;&#1082;&#1091;&#1084;&#1077;&#1085;&#1090;&#1099;\&#1042;&#1077;&#1083;&#1080;&#1082;&#1072;&#1103;%20&#1054;&#1090;&#1077;&#1095;&#1077;&#1089;&#1090;&#1074;&#1077;&#1085;&#1085;&#1072;&#1103;\&#1075;&#1086;&#1088;&#1086;&#1076;&#1072;%20&#1075;&#1077;&#1088;&#1086;&#1080;\&#1054;%20&#1052;&#1086;&#1089;&#1082;&#1074;&#1077;\&#1074;&#1080;&#1076;&#1077;&#1086;\&#1052;&#1086;&#1089;&#1082;&#1074;&#1072;%20&#1074;%20&#1075;&#1086;&#1076;&#1099;%20&#1042;&#1054;&#1074;.avi" TargetMode="Externa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4.png"/></Relationships>
</file>

<file path=ppt/slides/_rels/slide12.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notesSlide" Target="../notesSlides/notesSlide11.xml"/><Relationship Id="rId7" Type="http://schemas.openxmlformats.org/officeDocument/2006/relationships/image" Target="../media/image47.png"/><Relationship Id="rId2" Type="http://schemas.openxmlformats.org/officeDocument/2006/relationships/slideLayout" Target="../slideLayouts/slideLayout2.xml"/><Relationship Id="rId1" Type="http://schemas.openxmlformats.org/officeDocument/2006/relationships/video" Target="file:///C:\&#1052;&#1086;&#1080;%20&#1076;&#1086;&#1082;&#1091;&#1084;&#1077;&#1085;&#1090;&#1099;\&#1042;&#1077;&#1083;&#1080;&#1082;&#1072;&#1103;%20&#1054;&#1090;&#1077;&#1095;&#1077;&#1089;&#1090;&#1074;&#1077;&#1085;&#1085;&#1072;&#1103;\&#1075;&#1086;&#1088;&#1086;&#1076;&#1072;%20&#1075;&#1077;&#1088;&#1086;&#1080;\&#1054;%20&#1052;&#1086;&#1089;&#1082;&#1074;&#1077;\&#1074;&#1080;&#1076;&#1077;&#1086;\&#1052;&#1086;&#1089;&#1082;&#1074;&#1072;%20&#1074;%20&#1075;&#1086;&#1076;&#1099;%20&#1042;&#1054;&#1074;.avi" TargetMode="Externa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jpeg"/><Relationship Id="rId9" Type="http://schemas.openxmlformats.org/officeDocument/2006/relationships/image" Target="../media/image49.png"/></Relationships>
</file>

<file path=ppt/slides/_rels/slide13.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notesSlide" Target="../notesSlides/notesSlide12.xml"/><Relationship Id="rId7" Type="http://schemas.openxmlformats.org/officeDocument/2006/relationships/image" Target="../media/image52.png"/><Relationship Id="rId2" Type="http://schemas.openxmlformats.org/officeDocument/2006/relationships/slideLayout" Target="../slideLayouts/slideLayout7.xml"/><Relationship Id="rId1" Type="http://schemas.openxmlformats.org/officeDocument/2006/relationships/video" Target="file:///C:\&#1052;&#1086;&#1080;%20&#1076;&#1086;&#1082;&#1091;&#1084;&#1077;&#1085;&#1090;&#1099;\&#1042;&#1077;&#1083;&#1080;&#1082;&#1072;&#1103;%20&#1054;&#1090;&#1077;&#1095;&#1077;&#1089;&#1090;&#1074;&#1077;&#1085;&#1085;&#1072;&#1103;\&#1075;&#1086;&#1088;&#1086;&#1076;&#1072;%20&#1075;&#1077;&#1088;&#1086;&#1080;\&#1054;%20&#1052;&#1086;&#1089;&#1082;&#1074;&#1077;\&#1074;&#1080;&#1076;&#1077;&#1086;\rocossov.avi" TargetMode="Externa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image" Target="../media/image58.pn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7.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6.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65.jpeg"/><Relationship Id="rId5" Type="http://schemas.openxmlformats.org/officeDocument/2006/relationships/image" Target="../media/image64.png"/><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68.gif"/><Relationship Id="rId2" Type="http://schemas.openxmlformats.org/officeDocument/2006/relationships/slideLayout" Target="../slideLayouts/slideLayout6.xml"/><Relationship Id="rId1" Type="http://schemas.openxmlformats.org/officeDocument/2006/relationships/audio" Target="file:///C:\&#1052;&#1086;&#1080;%20&#1076;&#1086;&#1082;&#1091;&#1084;&#1077;&#1085;&#1090;&#1099;\&#1042;&#1077;&#1083;&#1080;&#1082;&#1072;&#1103;%20&#1054;&#1090;&#1077;&#1095;&#1077;&#1089;&#1090;&#1074;&#1077;&#1085;&#1085;&#1072;&#1103;\&#1075;&#1086;&#1088;&#1086;&#1076;&#1072;%20&#1075;&#1077;&#1088;&#1086;&#1080;\&#1054;%20&#1052;&#1086;&#1089;&#1082;&#1074;&#1077;\&#1084;&#1091;&#1079;&#1099;&#1082;&#1072;\minuta_molchaniy.mp3" TargetMode="External"/><Relationship Id="rId6" Type="http://schemas.openxmlformats.org/officeDocument/2006/relationships/image" Target="../media/image18.jpeg"/><Relationship Id="rId5" Type="http://schemas.openxmlformats.org/officeDocument/2006/relationships/image" Target="../media/image67.pn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notesSlide" Target="../notesSlides/notesSlide18.xml"/><Relationship Id="rId7" Type="http://schemas.openxmlformats.org/officeDocument/2006/relationships/image" Target="../media/image71.png"/><Relationship Id="rId2" Type="http://schemas.openxmlformats.org/officeDocument/2006/relationships/slideLayout" Target="../slideLayouts/slideLayout12.xml"/><Relationship Id="rId1" Type="http://schemas.openxmlformats.org/officeDocument/2006/relationships/video" Target="file:///C:\&#1052;&#1086;&#1080;%20&#1076;&#1086;&#1082;&#1091;&#1084;&#1077;&#1085;&#1090;&#1099;\&#1042;&#1077;&#1083;&#1080;&#1082;&#1072;&#1103;%20&#1054;&#1090;&#1077;&#1095;&#1077;&#1089;&#1090;&#1074;&#1077;&#1085;&#1085;&#1072;&#1103;\&#1075;&#1086;&#1088;&#1086;&#1076;&#1072;%20&#1075;&#1077;&#1088;&#1086;&#1080;\&#1054;%20&#1052;&#1086;&#1089;&#1082;&#1074;&#1077;\&#1074;&#1080;&#1076;&#1077;&#1086;\&#1057;&#1088;&#1072;&#1078;&#1077;&#1085;&#1080;&#1077;%20&#1079;&#1072;%20&#1041;&#1077;&#1088;&#1083;&#1080;&#1085;.avi" TargetMode="External"/><Relationship Id="rId6" Type="http://schemas.openxmlformats.org/officeDocument/2006/relationships/image" Target="../media/image70.png"/><Relationship Id="rId5" Type="http://schemas.openxmlformats.org/officeDocument/2006/relationships/image" Target="../media/image4.jpeg"/><Relationship Id="rId4" Type="http://schemas.openxmlformats.org/officeDocument/2006/relationships/image" Target="../media/image69.png"/><Relationship Id="rId9" Type="http://schemas.openxmlformats.org/officeDocument/2006/relationships/image" Target="../media/image73.png"/></Relationships>
</file>

<file path=ppt/slides/_rels/slide20.xml.rels><?xml version="1.0" encoding="UTF-8" standalone="yes"?>
<Relationships xmlns="http://schemas.openxmlformats.org/package/2006/relationships"><Relationship Id="rId8" Type="http://schemas.openxmlformats.org/officeDocument/2006/relationships/image" Target="../media/image76.jpeg"/><Relationship Id="rId3" Type="http://schemas.openxmlformats.org/officeDocument/2006/relationships/slideLayout" Target="../slideLayouts/slideLayout7.xml"/><Relationship Id="rId7" Type="http://schemas.openxmlformats.org/officeDocument/2006/relationships/image" Target="../media/image75.jpeg"/><Relationship Id="rId2" Type="http://schemas.openxmlformats.org/officeDocument/2006/relationships/video" Target="file:///C:\&#1052;&#1086;&#1080;%20&#1076;&#1086;&#1082;&#1091;&#1084;&#1077;&#1085;&#1090;&#1099;\&#1042;&#1077;&#1083;&#1080;&#1082;&#1072;&#1103;%20&#1054;&#1090;&#1077;&#1095;&#1077;&#1089;&#1090;&#1074;&#1077;&#1085;&#1085;&#1072;&#1103;\&#1075;&#1086;&#1088;&#1086;&#1076;&#1072;%20&#1075;&#1077;&#1088;&#1086;&#1080;\&#1054;%20&#1052;&#1086;&#1089;&#1082;&#1074;&#1077;\&#1074;&#1080;&#1076;&#1077;&#1086;\g_capit.avi" TargetMode="External"/><Relationship Id="rId1" Type="http://schemas.openxmlformats.org/officeDocument/2006/relationships/audio" Target="file:///C:\&#1052;&#1086;&#1080;%20&#1076;&#1086;&#1082;&#1091;&#1084;&#1077;&#1085;&#1090;&#1099;\&#1042;&#1077;&#1083;&#1080;&#1082;&#1072;&#1103;%20&#1054;&#1090;&#1077;&#1095;&#1077;&#1089;&#1090;&#1074;&#1077;&#1085;&#1085;&#1072;&#1103;\&#1075;&#1086;&#1088;&#1086;&#1076;&#1072;%20&#1075;&#1077;&#1088;&#1086;&#1080;\&#1054;%20&#1052;&#1086;&#1089;&#1082;&#1074;&#1077;\&#1084;&#1091;&#1079;&#1099;&#1082;&#1072;\&#1083;&#1077;&#1074;&#1080;&#1090;&#1072;&#1085;%20&#1086;%20&#1082;&#1072;&#1087;&#1080;&#1090;&#1091;&#1083;&#1103;&#1094;&#1080;&#1080;.mp3" TargetMode="External"/><Relationship Id="rId6" Type="http://schemas.openxmlformats.org/officeDocument/2006/relationships/image" Target="../media/image74.jpeg"/><Relationship Id="rId5" Type="http://schemas.openxmlformats.org/officeDocument/2006/relationships/image" Target="../media/image4.jpeg"/><Relationship Id="rId10" Type="http://schemas.openxmlformats.org/officeDocument/2006/relationships/image" Target="../media/image78.png"/><Relationship Id="rId4" Type="http://schemas.openxmlformats.org/officeDocument/2006/relationships/notesSlide" Target="../notesSlides/notesSlide19.xml"/><Relationship Id="rId9" Type="http://schemas.openxmlformats.org/officeDocument/2006/relationships/image" Target="../media/image77.png"/></Relationships>
</file>

<file path=ppt/slides/_rels/slide21.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notesSlide" Target="../notesSlides/notesSlide20.xml"/><Relationship Id="rId7" Type="http://schemas.openxmlformats.org/officeDocument/2006/relationships/image" Target="../media/image81.png"/><Relationship Id="rId2" Type="http://schemas.openxmlformats.org/officeDocument/2006/relationships/slideLayout" Target="../slideLayouts/slideLayout2.xml"/><Relationship Id="rId1" Type="http://schemas.openxmlformats.org/officeDocument/2006/relationships/video" Target="file:///C:\&#1052;&#1086;&#1080;%20&#1076;&#1086;&#1082;&#1091;&#1084;&#1077;&#1085;&#1090;&#1099;\&#1042;&#1077;&#1083;&#1080;&#1082;&#1072;&#1103;%20&#1054;&#1090;&#1077;&#1095;&#1077;&#1089;&#1090;&#1074;&#1077;&#1085;&#1085;&#1072;&#1103;\&#1075;&#1086;&#1088;&#1086;&#1076;&#1072;%20&#1075;&#1077;&#1088;&#1086;&#1080;\&#1054;%20&#1052;&#1086;&#1089;&#1082;&#1074;&#1077;\&#1074;&#1080;&#1076;&#1077;&#1086;\pparade.avi" TargetMode="Externa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85.png"/><Relationship Id="rId4" Type="http://schemas.openxmlformats.org/officeDocument/2006/relationships/image" Target="../media/image84.jpeg"/></Relationships>
</file>

<file path=ppt/slides/_rels/slide23.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notesSlide" Target="../notesSlides/notesSlide22.xml"/><Relationship Id="rId7" Type="http://schemas.openxmlformats.org/officeDocument/2006/relationships/image" Target="../media/image87.jpeg"/><Relationship Id="rId2" Type="http://schemas.openxmlformats.org/officeDocument/2006/relationships/slideLayout" Target="../slideLayouts/slideLayout13.xml"/><Relationship Id="rId1" Type="http://schemas.openxmlformats.org/officeDocument/2006/relationships/video" Target="file:///C:\&#1052;&#1086;&#1080;%20&#1076;&#1086;&#1082;&#1091;&#1084;&#1077;&#1085;&#1090;&#1099;\&#1042;&#1077;&#1083;&#1080;&#1082;&#1072;&#1103;%20&#1054;&#1090;&#1077;&#1095;&#1077;&#1089;&#1090;&#1074;&#1077;&#1085;&#1085;&#1072;&#1103;\&#1075;&#1086;&#1088;&#1086;&#1076;&#1072;%20&#1075;&#1077;&#1088;&#1086;&#1080;\&#1054;%20&#1052;&#1086;&#1089;&#1082;&#1074;&#1077;\&#1074;&#1080;&#1076;&#1077;&#1086;\&#1044;&#1077;&#1085;&#1100;%20&#1055;&#1086;&#1073;&#1077;&#1076;&#1099;%20&#1093;&#1086;&#1088;%20&#1086;&#1088;&#1082;&#1077;&#1089;&#1090;&#1088;.mpeg" TargetMode="External"/><Relationship Id="rId6" Type="http://schemas.openxmlformats.org/officeDocument/2006/relationships/image" Target="../media/image86.jpeg"/><Relationship Id="rId5" Type="http://schemas.openxmlformats.org/officeDocument/2006/relationships/image" Target="../media/image4.jpeg"/><Relationship Id="rId4" Type="http://schemas.openxmlformats.org/officeDocument/2006/relationships/image" Target="../media/image76.jpeg"/><Relationship Id="rId9" Type="http://schemas.openxmlformats.org/officeDocument/2006/relationships/image" Target="../media/image89.png"/></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93.png"/><Relationship Id="rId2" Type="http://schemas.openxmlformats.org/officeDocument/2006/relationships/slideLayout" Target="../slideLayouts/slideLayout7.xml"/><Relationship Id="rId1" Type="http://schemas.openxmlformats.org/officeDocument/2006/relationships/audio" Target="file:///C:\&#1052;&#1086;&#1080;%20&#1076;&#1086;&#1082;&#1091;&#1084;&#1077;&#1085;&#1090;&#1099;\&#1042;&#1077;&#1083;&#1080;&#1082;&#1072;&#1103;%20&#1054;&#1090;&#1077;&#1095;&#1077;&#1089;&#1090;&#1074;&#1077;&#1085;&#1085;&#1072;&#1103;\&#1075;&#1086;&#1088;&#1086;&#1076;&#1072;%20&#1075;&#1077;&#1088;&#1086;&#1080;\&#1054;%20&#1052;&#1086;&#1089;&#1082;&#1074;&#1077;\&#1084;&#1091;&#1079;&#1099;&#1082;&#1072;\Moya_Moskva.mp3" TargetMode="Externa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jpeg"/></Relationships>
</file>

<file path=ppt/slides/_rels/slide2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hyperlink" Target="http://letitbit.net/download/13ec7937076/9may.rar.html" TargetMode="Externa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96.gif"/><Relationship Id="rId4" Type="http://schemas.openxmlformats.org/officeDocument/2006/relationships/image" Target="../media/image9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313" y="142875"/>
            <a:ext cx="8786812" cy="6500813"/>
          </a:xfrm>
          <a:prstGeom prst="rect">
            <a:avLst/>
          </a:prstGeom>
          <a:solidFill>
            <a:schemeClr val="tx2">
              <a:lumMod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ru-RU"/>
          </a:p>
        </p:txBody>
      </p:sp>
      <p:sp>
        <p:nvSpPr>
          <p:cNvPr id="3" name="TextBox 2"/>
          <p:cNvSpPr txBox="1"/>
          <p:nvPr/>
        </p:nvSpPr>
        <p:spPr>
          <a:xfrm>
            <a:off x="1785918" y="1000108"/>
            <a:ext cx="7358082" cy="707886"/>
          </a:xfrm>
          <a:prstGeom prst="rect">
            <a:avLst/>
          </a:prstGeom>
          <a:noFill/>
        </p:spPr>
        <p:txBody>
          <a:bodyPr>
            <a:spAutoFit/>
          </a:bodyPr>
          <a:lstStyle/>
          <a:p>
            <a:pPr algn="ctr">
              <a:defRPr/>
            </a:pPr>
            <a:r>
              <a:rPr lang="ru-RU" sz="4000" b="1" i="1" dirty="0">
                <a:ln w="1905">
                  <a:solidFill>
                    <a:srgbClr val="FF0000"/>
                  </a:solidFill>
                </a:ln>
                <a:solidFill>
                  <a:srgbClr val="FF0000"/>
                </a:solidFill>
                <a:effectLst>
                  <a:innerShdw blurRad="69850" dist="43180" dir="5400000">
                    <a:srgbClr val="000000">
                      <a:alpha val="65000"/>
                    </a:srgbClr>
                  </a:innerShdw>
                </a:effectLst>
                <a:latin typeface="+mn-lt"/>
                <a:cs typeface="Times New Roman" pitchFamily="18" charset="0"/>
              </a:rPr>
              <a:t>Страницы  Великой  Победы</a:t>
            </a:r>
          </a:p>
        </p:txBody>
      </p:sp>
      <p:pic>
        <p:nvPicPr>
          <p:cNvPr id="8" name="Picture 2" descr="C:\Мои документы\Великая Отечественная\Великая Отечественная война\Города-герои\рис10015.jpg"/>
          <p:cNvPicPr>
            <a:picLocks noChangeAspect="1" noChangeArrowheads="1"/>
          </p:cNvPicPr>
          <p:nvPr/>
        </p:nvPicPr>
        <p:blipFill>
          <a:blip r:embed="rId4" cstate="print">
            <a:duotone>
              <a:schemeClr val="accent5">
                <a:shade val="45000"/>
                <a:satMod val="135000"/>
              </a:schemeClr>
              <a:prstClr val="white"/>
            </a:duotone>
            <a:lum bright="-10000" contrast="40000"/>
          </a:blip>
          <a:srcRect l="48501" t="19680" r="13979" b="12993"/>
          <a:stretch>
            <a:fillRect/>
          </a:stretch>
        </p:blipFill>
        <p:spPr bwMode="auto">
          <a:xfrm>
            <a:off x="6143636" y="1674679"/>
            <a:ext cx="2602415" cy="4969031"/>
          </a:xfrm>
          <a:prstGeom prst="rect">
            <a:avLst/>
          </a:prstGeom>
          <a:noFill/>
          <a:effectLst>
            <a:softEdge rad="127000"/>
          </a:effectLst>
        </p:spPr>
      </p:pic>
      <p:pic>
        <p:nvPicPr>
          <p:cNvPr id="3077" name="Picture 2" descr="C:\Documents and Settings\user\Рабочий стол\Война МГМ\рис10003.jpg"/>
          <p:cNvPicPr>
            <a:picLocks noChangeAspect="1" noChangeArrowheads="1"/>
          </p:cNvPicPr>
          <p:nvPr/>
        </p:nvPicPr>
        <p:blipFill>
          <a:blip r:embed="rId5"/>
          <a:srcRect l="8315" t="14552" r="61752" b="53699"/>
          <a:stretch>
            <a:fillRect/>
          </a:stretch>
        </p:blipFill>
        <p:spPr bwMode="auto">
          <a:xfrm>
            <a:off x="214313" y="0"/>
            <a:ext cx="1247775" cy="1665288"/>
          </a:xfrm>
          <a:prstGeom prst="rect">
            <a:avLst/>
          </a:prstGeom>
          <a:noFill/>
          <a:ln w="12700">
            <a:solidFill>
              <a:schemeClr val="tx1"/>
            </a:solidFill>
            <a:miter lim="800000"/>
            <a:headEnd/>
            <a:tailEnd/>
          </a:ln>
        </p:spPr>
      </p:pic>
      <p:grpSp>
        <p:nvGrpSpPr>
          <p:cNvPr id="4" name="Группа 16"/>
          <p:cNvGrpSpPr>
            <a:grpSpLocks/>
          </p:cNvGrpSpPr>
          <p:nvPr/>
        </p:nvGrpSpPr>
        <p:grpSpPr bwMode="auto">
          <a:xfrm>
            <a:off x="3786188" y="0"/>
            <a:ext cx="5357812" cy="1214438"/>
            <a:chOff x="169200" y="591585"/>
            <a:chExt cx="8565261" cy="1700808"/>
          </a:xfrm>
        </p:grpSpPr>
        <p:pic>
          <p:nvPicPr>
            <p:cNvPr id="18"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6" cstate="print">
              <a:lum contrast="40000"/>
            </a:blip>
            <a:srcRect l="4786" t="78243" r="64905" b="14550"/>
            <a:stretch>
              <a:fillRect/>
            </a:stretch>
          </p:blipFill>
          <p:spPr bwMode="auto">
            <a:xfrm>
              <a:off x="169200" y="591585"/>
              <a:ext cx="8565261" cy="1700808"/>
            </a:xfrm>
            <a:prstGeom prst="roundRect">
              <a:avLst/>
            </a:prstGeom>
            <a:noFill/>
            <a:effectLst>
              <a:softEdge rad="317500"/>
            </a:effectLst>
          </p:spPr>
        </p:pic>
        <p:sp>
          <p:nvSpPr>
            <p:cNvPr id="19" name="Прямоугольник 18"/>
            <p:cNvSpPr/>
            <p:nvPr/>
          </p:nvSpPr>
          <p:spPr>
            <a:xfrm>
              <a:off x="2869958" y="1109223"/>
              <a:ext cx="3768870" cy="818982"/>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pic>
        <p:nvPicPr>
          <p:cNvPr id="14" name="фон 2 На безымянной высоте.mp3">
            <a:hlinkClick r:id="" action="ppaction://media"/>
          </p:cNvPr>
          <p:cNvPicPr>
            <a:picLocks noRot="1" noChangeAspect="1"/>
          </p:cNvPicPr>
          <p:nvPr>
            <a:audioFile r:link="rId1"/>
          </p:nvPr>
        </p:nvPicPr>
        <p:blipFill>
          <a:blip r:embed="rId7"/>
          <a:srcRect/>
          <a:stretch>
            <a:fillRect/>
          </a:stretch>
        </p:blipFill>
        <p:spPr bwMode="auto">
          <a:xfrm>
            <a:off x="8839200" y="6553200"/>
            <a:ext cx="304800" cy="304800"/>
          </a:xfrm>
          <a:prstGeom prst="rect">
            <a:avLst/>
          </a:prstGeom>
          <a:noFill/>
          <a:ln w="9525">
            <a:noFill/>
            <a:miter lim="800000"/>
            <a:headEnd/>
            <a:tailEnd/>
          </a:ln>
        </p:spPr>
      </p:pic>
      <p:grpSp>
        <p:nvGrpSpPr>
          <p:cNvPr id="5" name="Группа 11"/>
          <p:cNvGrpSpPr>
            <a:grpSpLocks/>
          </p:cNvGrpSpPr>
          <p:nvPr/>
        </p:nvGrpSpPr>
        <p:grpSpPr bwMode="auto">
          <a:xfrm>
            <a:off x="1071563" y="2286000"/>
            <a:ext cx="4286250" cy="4214813"/>
            <a:chOff x="1071563" y="2286000"/>
            <a:chExt cx="4286250" cy="4214813"/>
          </a:xfrm>
        </p:grpSpPr>
        <p:pic>
          <p:nvPicPr>
            <p:cNvPr id="3081" name="Picture 3" descr="C:\Documents and Settings\user\Рабочий стол\Война МГМ\рис10002.jpg"/>
            <p:cNvPicPr>
              <a:picLocks noChangeAspect="1" noChangeArrowheads="1"/>
            </p:cNvPicPr>
            <p:nvPr/>
          </p:nvPicPr>
          <p:blipFill>
            <a:blip r:embed="rId8">
              <a:lum bright="-10000" contrast="20000"/>
            </a:blip>
            <a:srcRect l="8351" t="3357" r="11676" b="34232"/>
            <a:stretch>
              <a:fillRect/>
            </a:stretch>
          </p:blipFill>
          <p:spPr bwMode="auto">
            <a:xfrm>
              <a:off x="1071563" y="2286000"/>
              <a:ext cx="4286250" cy="4214813"/>
            </a:xfrm>
            <a:prstGeom prst="rect">
              <a:avLst/>
            </a:prstGeom>
            <a:noFill/>
            <a:ln w="9525">
              <a:solidFill>
                <a:srgbClr val="FF0000"/>
              </a:solidFill>
              <a:miter lim="800000"/>
              <a:headEnd/>
              <a:tailEnd/>
            </a:ln>
          </p:spPr>
        </p:pic>
        <p:sp>
          <p:nvSpPr>
            <p:cNvPr id="11" name="Прямоугольник 10"/>
            <p:cNvSpPr/>
            <p:nvPr/>
          </p:nvSpPr>
          <p:spPr>
            <a:xfrm>
              <a:off x="1143000" y="4929188"/>
              <a:ext cx="4071938" cy="142875"/>
            </a:xfrm>
            <a:prstGeom prst="rect">
              <a:avLst/>
            </a:prstGeom>
            <a:noFill/>
            <a:ln>
              <a:solidFill>
                <a:srgbClr val="FF0000"/>
              </a:solid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ru-RU" dirty="0">
                <a:solidFill>
                  <a:srgbClr val="EAEAEA"/>
                </a:solidFill>
              </a:endParaRPr>
            </a:p>
          </p:txBody>
        </p:sp>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par>
                                <p:cTn id="7" presetID="53" presetClass="entr" presetSubtype="0" fill="hold" nodeType="withEffect">
                                  <p:stCondLst>
                                    <p:cond delay="0"/>
                                  </p:stCondLst>
                                  <p:childTnLst>
                                    <p:set>
                                      <p:cBhvr>
                                        <p:cTn id="8" dur="1" fill="hold">
                                          <p:stCondLst>
                                            <p:cond delay="0"/>
                                          </p:stCondLst>
                                        </p:cTn>
                                        <p:tgtEl>
                                          <p:spTgt spid="3077"/>
                                        </p:tgtEl>
                                        <p:attrNameLst>
                                          <p:attrName>style.visibility</p:attrName>
                                        </p:attrNameLst>
                                      </p:cBhvr>
                                      <p:to>
                                        <p:strVal val="visible"/>
                                      </p:to>
                                    </p:set>
                                    <p:anim calcmode="lin" valueType="num">
                                      <p:cBhvr>
                                        <p:cTn id="9" dur="5000" fill="hold"/>
                                        <p:tgtEl>
                                          <p:spTgt spid="3077"/>
                                        </p:tgtEl>
                                        <p:attrNameLst>
                                          <p:attrName>ppt_w</p:attrName>
                                        </p:attrNameLst>
                                      </p:cBhvr>
                                      <p:tavLst>
                                        <p:tav tm="0">
                                          <p:val>
                                            <p:fltVal val="0"/>
                                          </p:val>
                                        </p:tav>
                                        <p:tav tm="100000">
                                          <p:val>
                                            <p:strVal val="#ppt_w"/>
                                          </p:val>
                                        </p:tav>
                                      </p:tavLst>
                                    </p:anim>
                                    <p:anim calcmode="lin" valueType="num">
                                      <p:cBhvr>
                                        <p:cTn id="10" dur="5000" fill="hold"/>
                                        <p:tgtEl>
                                          <p:spTgt spid="3077"/>
                                        </p:tgtEl>
                                        <p:attrNameLst>
                                          <p:attrName>ppt_h</p:attrName>
                                        </p:attrNameLst>
                                      </p:cBhvr>
                                      <p:tavLst>
                                        <p:tav tm="0">
                                          <p:val>
                                            <p:fltVal val="0"/>
                                          </p:val>
                                        </p:tav>
                                        <p:tav tm="100000">
                                          <p:val>
                                            <p:strVal val="#ppt_h"/>
                                          </p:val>
                                        </p:tav>
                                      </p:tavLst>
                                    </p:anim>
                                    <p:animEffect transition="in" filter="fade">
                                      <p:cBhvr>
                                        <p:cTn id="11" dur="5000"/>
                                        <p:tgtEl>
                                          <p:spTgt spid="3077"/>
                                        </p:tgtEl>
                                      </p:cBhvr>
                                    </p:animEffect>
                                  </p:childTnLst>
                                </p:cTn>
                              </p:par>
                              <p:par>
                                <p:cTn id="12" presetID="53" presetClass="entr" presetSubtype="0" fill="hold" nodeType="with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0"/>
                                        <p:tgtEl>
                                          <p:spTgt spid="3">
                                            <p:txEl>
                                              <p:pRg st="0" end="0"/>
                                            </p:txEl>
                                          </p:spTgt>
                                        </p:tgtEl>
                                      </p:cBhvr>
                                    </p:animEffect>
                                  </p:childTnLst>
                                </p:cTn>
                              </p:par>
                              <p:par>
                                <p:cTn id="17" presetID="53"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0" fill="hold"/>
                                        <p:tgtEl>
                                          <p:spTgt spid="8"/>
                                        </p:tgtEl>
                                        <p:attrNameLst>
                                          <p:attrName>ppt_w</p:attrName>
                                        </p:attrNameLst>
                                      </p:cBhvr>
                                      <p:tavLst>
                                        <p:tav tm="0">
                                          <p:val>
                                            <p:fltVal val="0"/>
                                          </p:val>
                                        </p:tav>
                                        <p:tav tm="100000">
                                          <p:val>
                                            <p:strVal val="#ppt_w"/>
                                          </p:val>
                                        </p:tav>
                                      </p:tavLst>
                                    </p:anim>
                                    <p:anim calcmode="lin" valueType="num">
                                      <p:cBhvr>
                                        <p:cTn id="20" dur="5000" fill="hold"/>
                                        <p:tgtEl>
                                          <p:spTgt spid="8"/>
                                        </p:tgtEl>
                                        <p:attrNameLst>
                                          <p:attrName>ppt_h</p:attrName>
                                        </p:attrNameLst>
                                      </p:cBhvr>
                                      <p:tavLst>
                                        <p:tav tm="0">
                                          <p:val>
                                            <p:fltVal val="0"/>
                                          </p:val>
                                        </p:tav>
                                        <p:tav tm="100000">
                                          <p:val>
                                            <p:strVal val="#ppt_h"/>
                                          </p:val>
                                        </p:tav>
                                      </p:tavLst>
                                    </p:anim>
                                    <p:animEffect transition="in" filter="fade">
                                      <p:cBhvr>
                                        <p:cTn id="21" dur="5000"/>
                                        <p:tgtEl>
                                          <p:spTgt spid="8"/>
                                        </p:tgtEl>
                                      </p:cBhvr>
                                    </p:animEffect>
                                  </p:childTnLst>
                                </p:cTn>
                              </p:par>
                              <p:par>
                                <p:cTn id="22" presetID="53" presetClass="entr" presetSubtype="0"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0" fill="hold"/>
                                        <p:tgtEl>
                                          <p:spTgt spid="4"/>
                                        </p:tgtEl>
                                        <p:attrNameLst>
                                          <p:attrName>ppt_w</p:attrName>
                                        </p:attrNameLst>
                                      </p:cBhvr>
                                      <p:tavLst>
                                        <p:tav tm="0">
                                          <p:val>
                                            <p:fltVal val="0"/>
                                          </p:val>
                                        </p:tav>
                                        <p:tav tm="100000">
                                          <p:val>
                                            <p:strVal val="#ppt_w"/>
                                          </p:val>
                                        </p:tav>
                                      </p:tavLst>
                                    </p:anim>
                                    <p:anim calcmode="lin" valueType="num">
                                      <p:cBhvr>
                                        <p:cTn id="25" dur="5000" fill="hold"/>
                                        <p:tgtEl>
                                          <p:spTgt spid="4"/>
                                        </p:tgtEl>
                                        <p:attrNameLst>
                                          <p:attrName>ppt_h</p:attrName>
                                        </p:attrNameLst>
                                      </p:cBhvr>
                                      <p:tavLst>
                                        <p:tav tm="0">
                                          <p:val>
                                            <p:fltVal val="0"/>
                                          </p:val>
                                        </p:tav>
                                        <p:tav tm="100000">
                                          <p:val>
                                            <p:strVal val="#ppt_h"/>
                                          </p:val>
                                        </p:tav>
                                      </p:tavLst>
                                    </p:anim>
                                    <p:animEffect transition="in" filter="fade">
                                      <p:cBhvr>
                                        <p:cTn id="26" dur="5000"/>
                                        <p:tgtEl>
                                          <p:spTgt spid="4"/>
                                        </p:tgtEl>
                                      </p:cBhvr>
                                    </p:animEffect>
                                  </p:childTnLst>
                                </p:cTn>
                              </p:par>
                              <p:par>
                                <p:cTn id="27" presetID="53"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0" fill="hold"/>
                                        <p:tgtEl>
                                          <p:spTgt spid="5"/>
                                        </p:tgtEl>
                                        <p:attrNameLst>
                                          <p:attrName>ppt_w</p:attrName>
                                        </p:attrNameLst>
                                      </p:cBhvr>
                                      <p:tavLst>
                                        <p:tav tm="0">
                                          <p:val>
                                            <p:fltVal val="0"/>
                                          </p:val>
                                        </p:tav>
                                        <p:tav tm="100000">
                                          <p:val>
                                            <p:strVal val="#ppt_w"/>
                                          </p:val>
                                        </p:tav>
                                      </p:tavLst>
                                    </p:anim>
                                    <p:anim calcmode="lin" valueType="num">
                                      <p:cBhvr>
                                        <p:cTn id="30" dur="5000" fill="hold"/>
                                        <p:tgtEl>
                                          <p:spTgt spid="5"/>
                                        </p:tgtEl>
                                        <p:attrNameLst>
                                          <p:attrName>ppt_h</p:attrName>
                                        </p:attrNameLst>
                                      </p:cBhvr>
                                      <p:tavLst>
                                        <p:tav tm="0">
                                          <p:val>
                                            <p:fltVal val="0"/>
                                          </p:val>
                                        </p:tav>
                                        <p:tav tm="100000">
                                          <p:val>
                                            <p:strVal val="#ppt_h"/>
                                          </p:val>
                                        </p:tav>
                                      </p:tavLst>
                                    </p:anim>
                                    <p:animEffect transition="in" filter="fade">
                                      <p:cBhvr>
                                        <p:cTn id="31" dur="5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p:cTn id="32" fill="hold" display="0">
                  <p:stCondLst>
                    <p:cond delay="indefinite"/>
                  </p:stCondLst>
                  <p:endCondLst>
                    <p:cond evt="onPrev" delay="0">
                      <p:tgtEl>
                        <p:sldTgt/>
                      </p:tgtEl>
                    </p:cond>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Мои документы\Великая Отечественная\города герои\О Москве\фото\Гитлер.bmp"/>
          <p:cNvPicPr>
            <a:picLocks noChangeAspect="1" noChangeArrowheads="1"/>
          </p:cNvPicPr>
          <p:nvPr/>
        </p:nvPicPr>
        <p:blipFill>
          <a:blip r:embed="rId5">
            <a:lum bright="10000"/>
          </a:blip>
          <a:srcRect/>
          <a:stretch>
            <a:fillRect/>
          </a:stretch>
        </p:blipFill>
        <p:spPr bwMode="auto">
          <a:xfrm>
            <a:off x="428625" y="1285875"/>
            <a:ext cx="3209925" cy="3571875"/>
          </a:xfrm>
          <a:prstGeom prst="rect">
            <a:avLst/>
          </a:prstGeom>
          <a:noFill/>
          <a:ln w="9525">
            <a:noFill/>
            <a:miter lim="800000"/>
            <a:headEnd/>
            <a:tailEnd/>
          </a:ln>
        </p:spPr>
      </p:pic>
      <p:pic>
        <p:nvPicPr>
          <p:cNvPr id="58371" name="Picture 3" descr="C:\Мои документы\Великая Отечественная\города герои\О Москве\фото\Барбаросса.bmp"/>
          <p:cNvPicPr>
            <a:picLocks noChangeAspect="1" noChangeArrowheads="1"/>
          </p:cNvPicPr>
          <p:nvPr/>
        </p:nvPicPr>
        <p:blipFill>
          <a:blip r:embed="rId6"/>
          <a:srcRect/>
          <a:stretch>
            <a:fillRect/>
          </a:stretch>
        </p:blipFill>
        <p:spPr bwMode="auto">
          <a:xfrm>
            <a:off x="6215063" y="3757613"/>
            <a:ext cx="2428875" cy="2798762"/>
          </a:xfrm>
          <a:prstGeom prst="rect">
            <a:avLst/>
          </a:prstGeom>
          <a:noFill/>
          <a:ln w="9525">
            <a:noFill/>
            <a:miter lim="800000"/>
            <a:headEnd/>
            <a:tailEnd/>
          </a:ln>
        </p:spPr>
      </p:pic>
      <p:sp>
        <p:nvSpPr>
          <p:cNvPr id="58372" name="Rectangle 4"/>
          <p:cNvSpPr>
            <a:spLocks noChangeArrowheads="1"/>
          </p:cNvSpPr>
          <p:nvPr/>
        </p:nvSpPr>
        <p:spPr bwMode="auto">
          <a:xfrm>
            <a:off x="4000464" y="1357298"/>
            <a:ext cx="5143536" cy="2208297"/>
          </a:xfrm>
          <a:prstGeom prst="rect">
            <a:avLst/>
          </a:prstGeom>
          <a:noFill/>
          <a:ln w="9525">
            <a:noFill/>
            <a:miter lim="800000"/>
            <a:headEnd/>
            <a:tailEnd/>
          </a:ln>
          <a:effectLst/>
        </p:spPr>
        <p:txBody>
          <a:bodyPr anchor="ctr">
            <a:spAutoFit/>
          </a:bodyPr>
          <a:lstStyle/>
          <a:p>
            <a:pPr eaLnBrk="0" hangingPunct="0">
              <a:lnSpc>
                <a:spcPts val="1500"/>
              </a:lnSpc>
              <a:defRPr/>
            </a:pPr>
            <a:r>
              <a:rPr lang="ru-RU" sz="12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ea typeface="Times New Roman" pitchFamily="18" charset="0"/>
                <a:cs typeface="Times New Roman" pitchFamily="18" charset="0"/>
              </a:rPr>
              <a:t>Г</a:t>
            </a:r>
            <a:r>
              <a:rPr lang="ru-RU" sz="12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ea typeface="Times New Roman" pitchFamily="18" charset="0"/>
                <a:cs typeface="Calibri" pitchFamily="34" charset="0"/>
              </a:rPr>
              <a:t>ИТЛЕР (</a:t>
            </a:r>
            <a:r>
              <a:rPr lang="ru-RU" sz="1200" b="1" dirty="0" err="1">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ea typeface="Times New Roman" pitchFamily="18" charset="0"/>
                <a:cs typeface="Calibri" pitchFamily="34" charset="0"/>
              </a:rPr>
              <a:t>Hitler</a:t>
            </a:r>
            <a:r>
              <a:rPr lang="ru-RU" sz="12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ea typeface="Times New Roman" pitchFamily="18" charset="0"/>
                <a:cs typeface="Calibri" pitchFamily="34" charset="0"/>
              </a:rPr>
              <a:t>) Адольф (20 апреля 1889, </a:t>
            </a:r>
            <a:r>
              <a:rPr lang="ru-RU" sz="1200" b="1" dirty="0" err="1">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ea typeface="Times New Roman" pitchFamily="18" charset="0"/>
                <a:cs typeface="Calibri" pitchFamily="34" charset="0"/>
              </a:rPr>
              <a:t>Браунау-на-Инне</a:t>
            </a:r>
            <a:r>
              <a:rPr lang="ru-RU" sz="12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ea typeface="Times New Roman" pitchFamily="18" charset="0"/>
                <a:cs typeface="Calibri" pitchFamily="34" charset="0"/>
              </a:rPr>
              <a:t>, Австрия — 30 апреля 1</a:t>
            </a:r>
            <a:r>
              <a:rPr lang="ru-RU" sz="12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ea typeface="Times New Roman" pitchFamily="18" charset="0"/>
                <a:cs typeface="Times New Roman" pitchFamily="18" charset="0"/>
              </a:rPr>
              <a:t>945, Берлин), фюрер и имперский канцлер Германии (1933-1945). </a:t>
            </a:r>
          </a:p>
          <a:p>
            <a:pPr eaLnBrk="0" hangingPunct="0">
              <a:lnSpc>
                <a:spcPts val="1500"/>
              </a:lnSpc>
              <a:defRPr/>
            </a:pPr>
            <a:r>
              <a:rPr lang="ru-RU" sz="12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ea typeface="Times New Roman" pitchFamily="18" charset="0"/>
                <a:cs typeface="Times New Roman" pitchFamily="18" charset="0"/>
              </a:rPr>
              <a:t>    </a:t>
            </a:r>
            <a:r>
              <a:rPr lang="ru-RU" sz="10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ea typeface="Times New Roman" pitchFamily="18" charset="0"/>
                <a:cs typeface="Times New Roman" pitchFamily="18" charset="0"/>
              </a:rPr>
              <a:t>В 1939 г.  Гитлер ввел свои войска на территорию Польши. Так началась Вторая мировая война. Добившись успехов в боевых действиях против Франции и Англии и завоевав практически всю западную часть континента, в 1941 Гитлер повернул свои войска против Советского Союза. Поражения советских войск на первом этапе советско-германской войны привели к оккупации гитлеровскими войсками республик Прибалтики, Белоруссии, Украины, Молдавии и части России. На оккупированных территориях был установлен жесточайший оккупационный режим, уничтоживший многие миллионы людей. </a:t>
            </a:r>
            <a:endParaRPr lang="ru-RU" sz="10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endParaRPr>
          </a:p>
        </p:txBody>
      </p:sp>
      <p:sp>
        <p:nvSpPr>
          <p:cNvPr id="6" name="Прямоугольник 5"/>
          <p:cNvSpPr/>
          <p:nvPr/>
        </p:nvSpPr>
        <p:spPr>
          <a:xfrm>
            <a:off x="428596" y="5286388"/>
            <a:ext cx="5143536" cy="1246495"/>
          </a:xfrm>
          <a:prstGeom prst="rect">
            <a:avLst/>
          </a:prstGeom>
        </p:spPr>
        <p:txBody>
          <a:bodyPr>
            <a:spAutoFit/>
          </a:bodyPr>
          <a:lstStyle/>
          <a:p>
            <a:pPr>
              <a:lnSpc>
                <a:spcPts val="1500"/>
              </a:lnSpc>
              <a:defRPr/>
            </a:pPr>
            <a:r>
              <a:rPr lang="ru-RU" sz="1200" b="1" dirty="0">
                <a:ln>
                  <a:solidFill>
                    <a:srgbClr val="EAEBDE">
                      <a:lumMod val="25000"/>
                    </a:srgbClr>
                  </a:solidFill>
                </a:ln>
                <a:solidFill>
                  <a:prstClr val="black">
                    <a:lumMod val="85000"/>
                    <a:lumOff val="15000"/>
                  </a:prstClr>
                </a:solidFill>
                <a:effectLst>
                  <a:outerShdw blurRad="38100" dist="38100" dir="2700000" algn="tl">
                    <a:srgbClr val="000000">
                      <a:alpha val="43137"/>
                    </a:srgbClr>
                  </a:outerShdw>
                </a:effectLst>
                <a:latin typeface="Times New Roman" pitchFamily="18" charset="0"/>
                <a:cs typeface="Times New Roman" pitchFamily="18" charset="0"/>
              </a:rPr>
              <a:t>БАРБАРОССА (</a:t>
            </a:r>
            <a:r>
              <a:rPr lang="ru-RU" sz="1200" b="1" dirty="0" err="1">
                <a:ln>
                  <a:solidFill>
                    <a:srgbClr val="EAEBDE">
                      <a:lumMod val="25000"/>
                    </a:srgbClr>
                  </a:solidFill>
                </a:ln>
                <a:solidFill>
                  <a:prstClr val="black">
                    <a:lumMod val="85000"/>
                    <a:lumOff val="15000"/>
                  </a:prstClr>
                </a:solidFill>
                <a:effectLst>
                  <a:outerShdw blurRad="38100" dist="38100" dir="2700000" algn="tl">
                    <a:srgbClr val="000000">
                      <a:alpha val="43137"/>
                    </a:srgbClr>
                  </a:outerShdw>
                </a:effectLst>
                <a:latin typeface="Times New Roman" pitchFamily="18" charset="0"/>
                <a:cs typeface="Times New Roman" pitchFamily="18" charset="0"/>
              </a:rPr>
              <a:t>Barbarossa</a:t>
            </a:r>
            <a:r>
              <a:rPr lang="ru-RU" sz="1200" b="1" dirty="0">
                <a:ln>
                  <a:solidFill>
                    <a:srgbClr val="EAEBDE">
                      <a:lumMod val="25000"/>
                    </a:srgbClr>
                  </a:solidFill>
                </a:ln>
                <a:solidFill>
                  <a:prstClr val="black">
                    <a:lumMod val="85000"/>
                    <a:lumOff val="15000"/>
                  </a:prstClr>
                </a:solidFill>
                <a:effectLst>
                  <a:outerShdw blurRad="38100" dist="38100" dir="2700000" algn="tl">
                    <a:srgbClr val="000000">
                      <a:alpha val="43137"/>
                    </a:srgbClr>
                  </a:outerShdw>
                </a:effectLst>
                <a:latin typeface="Times New Roman" pitchFamily="18" charset="0"/>
                <a:cs typeface="Times New Roman" pitchFamily="18" charset="0"/>
              </a:rPr>
              <a:t>), кодовое наименование плана агрессивной войны фашистской Германии против СССР.</a:t>
            </a:r>
            <a:r>
              <a:rPr lang="ru-RU" sz="1000" b="1" dirty="0">
                <a:ln>
                  <a:solidFill>
                    <a:srgbClr val="EAEBDE">
                      <a:lumMod val="25000"/>
                    </a:srgbClr>
                  </a:solidFill>
                </a:ln>
                <a:solidFill>
                  <a:prstClr val="black">
                    <a:lumMod val="85000"/>
                    <a:lumOff val="15000"/>
                  </a:prstClr>
                </a:solidFill>
                <a:effectLst>
                  <a:outerShdw blurRad="38100" dist="38100" dir="2700000" algn="tl">
                    <a:srgbClr val="000000">
                      <a:alpha val="43137"/>
                    </a:srgbClr>
                  </a:outerShdw>
                </a:effectLst>
                <a:latin typeface="Times New Roman" pitchFamily="18" charset="0"/>
                <a:cs typeface="Times New Roman" pitchFamily="18" charset="0"/>
              </a:rPr>
              <a:t> Разработан в 1940. Предусматривал молниеносный разгром основных сил Красной Армии западнее рек Днепр и Зап. Двина, а затем выход на линию Архангельск — Волга — Астрахань. Войну предполагалось выиграть в течение 2-3 месяцев. Осуществление плана «Барбаросса было сорвано героической борьбой народов СССР. </a:t>
            </a:r>
          </a:p>
        </p:txBody>
      </p:sp>
      <p:sp>
        <p:nvSpPr>
          <p:cNvPr id="7" name="TextBox 6"/>
          <p:cNvSpPr txBox="1"/>
          <p:nvPr/>
        </p:nvSpPr>
        <p:spPr>
          <a:xfrm>
            <a:off x="2285984" y="285728"/>
            <a:ext cx="5000660" cy="707886"/>
          </a:xfrm>
          <a:prstGeom prst="rect">
            <a:avLst/>
          </a:prstGeom>
          <a:noFill/>
        </p:spPr>
        <p:txBody>
          <a:bodyPr>
            <a:spAutoFit/>
          </a:bodyPr>
          <a:lstStyle/>
          <a:p>
            <a:pPr>
              <a:defRPr/>
            </a:pPr>
            <a:r>
              <a:rPr lang="ru-RU" sz="40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План «Барбаросса»</a:t>
            </a:r>
          </a:p>
        </p:txBody>
      </p:sp>
      <p:sp>
        <p:nvSpPr>
          <p:cNvPr id="8" name="Управляющая кнопка: домой 7">
            <a:hlinkClick r:id="rId7" action="ppaction://hlinkfile" highlightClick="1"/>
          </p:cNvPr>
          <p:cNvSpPr/>
          <p:nvPr/>
        </p:nvSpPr>
        <p:spPr>
          <a:xfrm>
            <a:off x="5715000" y="6500813"/>
            <a:ext cx="285750" cy="357187"/>
          </a:xfrm>
          <a:prstGeom prst="actionButtonHome">
            <a:avLst/>
          </a:prstGeom>
          <a:solidFill>
            <a:schemeClr val="tx2">
              <a:lumMod val="25000"/>
            </a:schemeClr>
          </a:solidFill>
          <a:ln>
            <a:solidFill>
              <a:srgbClr val="37583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pic>
        <p:nvPicPr>
          <p:cNvPr id="9" name="A_Hitler.wav">
            <a:hlinkClick r:id="" action="ppaction://media"/>
          </p:cNvPr>
          <p:cNvPicPr>
            <a:picLocks noRot="1" noChangeAspect="1"/>
          </p:cNvPicPr>
          <p:nvPr>
            <a:audioFile r:link="rId1"/>
          </p:nvPr>
        </p:nvPicPr>
        <p:blipFill>
          <a:blip r:embed="rId8"/>
          <a:srcRect/>
          <a:stretch>
            <a:fillRect/>
          </a:stretch>
        </p:blipFill>
        <p:spPr bwMode="auto">
          <a:xfrm>
            <a:off x="8839200" y="6357938"/>
            <a:ext cx="304800" cy="304800"/>
          </a:xfrm>
          <a:prstGeom prst="rect">
            <a:avLst/>
          </a:prstGeom>
          <a:noFill/>
          <a:ln w="9525">
            <a:noFill/>
            <a:miter lim="800000"/>
            <a:headEnd/>
            <a:tailEnd/>
          </a:ln>
        </p:spPr>
      </p:pic>
      <p:pic>
        <p:nvPicPr>
          <p:cNvPr id="10" name="SHOST_03.WAV">
            <a:hlinkClick r:id="" action="ppaction://media"/>
          </p:cNvPr>
          <p:cNvPicPr>
            <a:picLocks noRot="1" noChangeAspect="1"/>
          </p:cNvPicPr>
          <p:nvPr>
            <a:audioFile r:link="rId2"/>
          </p:nvPr>
        </p:nvPicPr>
        <p:blipFill>
          <a:blip r:embed="rId9"/>
          <a:srcRect/>
          <a:stretch>
            <a:fillRect/>
          </a:stretch>
        </p:blipFill>
        <p:spPr bwMode="auto">
          <a:xfrm>
            <a:off x="7500938" y="6553200"/>
            <a:ext cx="304800" cy="304800"/>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4476" fill="hold"/>
                                        <p:tgtEl>
                                          <p:spTgt spid="10"/>
                                        </p:tgtEl>
                                      </p:cBhvr>
                                    </p:cmd>
                                  </p:childTnLst>
                                </p:cTn>
                              </p:par>
                              <p:par>
                                <p:cTn id="7" presetID="53" presetClass="entr" presetSubtype="0" fill="hold" nodeType="withEffect">
                                  <p:stCondLst>
                                    <p:cond delay="0"/>
                                  </p:stCondLst>
                                  <p:childTnLst>
                                    <p:set>
                                      <p:cBhvr>
                                        <p:cTn id="8" dur="1" fill="hold">
                                          <p:stCondLst>
                                            <p:cond delay="0"/>
                                          </p:stCondLst>
                                        </p:cTn>
                                        <p:tgtEl>
                                          <p:spTgt spid="58370"/>
                                        </p:tgtEl>
                                        <p:attrNameLst>
                                          <p:attrName>style.visibility</p:attrName>
                                        </p:attrNameLst>
                                      </p:cBhvr>
                                      <p:to>
                                        <p:strVal val="visible"/>
                                      </p:to>
                                    </p:set>
                                    <p:anim calcmode="lin" valueType="num">
                                      <p:cBhvr>
                                        <p:cTn id="9" dur="5000" fill="hold"/>
                                        <p:tgtEl>
                                          <p:spTgt spid="58370"/>
                                        </p:tgtEl>
                                        <p:attrNameLst>
                                          <p:attrName>ppt_w</p:attrName>
                                        </p:attrNameLst>
                                      </p:cBhvr>
                                      <p:tavLst>
                                        <p:tav tm="0">
                                          <p:val>
                                            <p:fltVal val="0"/>
                                          </p:val>
                                        </p:tav>
                                        <p:tav tm="100000">
                                          <p:val>
                                            <p:strVal val="#ppt_w"/>
                                          </p:val>
                                        </p:tav>
                                      </p:tavLst>
                                    </p:anim>
                                    <p:anim calcmode="lin" valueType="num">
                                      <p:cBhvr>
                                        <p:cTn id="10" dur="5000" fill="hold"/>
                                        <p:tgtEl>
                                          <p:spTgt spid="58370"/>
                                        </p:tgtEl>
                                        <p:attrNameLst>
                                          <p:attrName>ppt_h</p:attrName>
                                        </p:attrNameLst>
                                      </p:cBhvr>
                                      <p:tavLst>
                                        <p:tav tm="0">
                                          <p:val>
                                            <p:fltVal val="0"/>
                                          </p:val>
                                        </p:tav>
                                        <p:tav tm="100000">
                                          <p:val>
                                            <p:strVal val="#ppt_h"/>
                                          </p:val>
                                        </p:tav>
                                      </p:tavLst>
                                    </p:anim>
                                    <p:animEffect transition="in" filter="fade">
                                      <p:cBhvr>
                                        <p:cTn id="11" dur="5000"/>
                                        <p:tgtEl>
                                          <p:spTgt spid="58370"/>
                                        </p:tgtEl>
                                      </p:cBhvr>
                                    </p:animEffect>
                                  </p:childTnLst>
                                </p:cTn>
                              </p:par>
                              <p:par>
                                <p:cTn id="12" presetID="53" presetClass="entr" presetSubtype="0" fill="hold" nodeType="withEffect">
                                  <p:stCondLst>
                                    <p:cond delay="0"/>
                                  </p:stCondLst>
                                  <p:childTnLst>
                                    <p:set>
                                      <p:cBhvr>
                                        <p:cTn id="13" dur="1" fill="hold">
                                          <p:stCondLst>
                                            <p:cond delay="0"/>
                                          </p:stCondLst>
                                        </p:cTn>
                                        <p:tgtEl>
                                          <p:spTgt spid="58372"/>
                                        </p:tgtEl>
                                        <p:attrNameLst>
                                          <p:attrName>style.visibility</p:attrName>
                                        </p:attrNameLst>
                                      </p:cBhvr>
                                      <p:to>
                                        <p:strVal val="visible"/>
                                      </p:to>
                                    </p:set>
                                    <p:anim calcmode="lin" valueType="num">
                                      <p:cBhvr>
                                        <p:cTn id="14" dur="5000" fill="hold"/>
                                        <p:tgtEl>
                                          <p:spTgt spid="58372"/>
                                        </p:tgtEl>
                                        <p:attrNameLst>
                                          <p:attrName>ppt_w</p:attrName>
                                        </p:attrNameLst>
                                      </p:cBhvr>
                                      <p:tavLst>
                                        <p:tav tm="0">
                                          <p:val>
                                            <p:fltVal val="0"/>
                                          </p:val>
                                        </p:tav>
                                        <p:tav tm="100000">
                                          <p:val>
                                            <p:strVal val="#ppt_w"/>
                                          </p:val>
                                        </p:tav>
                                      </p:tavLst>
                                    </p:anim>
                                    <p:anim calcmode="lin" valueType="num">
                                      <p:cBhvr>
                                        <p:cTn id="15" dur="5000" fill="hold"/>
                                        <p:tgtEl>
                                          <p:spTgt spid="58372"/>
                                        </p:tgtEl>
                                        <p:attrNameLst>
                                          <p:attrName>ppt_h</p:attrName>
                                        </p:attrNameLst>
                                      </p:cBhvr>
                                      <p:tavLst>
                                        <p:tav tm="0">
                                          <p:val>
                                            <p:fltVal val="0"/>
                                          </p:val>
                                        </p:tav>
                                        <p:tav tm="100000">
                                          <p:val>
                                            <p:strVal val="#ppt_h"/>
                                          </p:val>
                                        </p:tav>
                                      </p:tavLst>
                                    </p:anim>
                                    <p:animEffect transition="in" filter="fade">
                                      <p:cBhvr>
                                        <p:cTn id="16" dur="5000"/>
                                        <p:tgtEl>
                                          <p:spTgt spid="58372"/>
                                        </p:tgtEl>
                                      </p:cBhvr>
                                    </p:animEffect>
                                  </p:childTnLst>
                                </p:cTn>
                              </p:par>
                              <p:par>
                                <p:cTn id="17" presetID="53" presetClass="entr" presetSubtype="0" fill="hold" nodeType="withEffect">
                                  <p:stCondLst>
                                    <p:cond delay="0"/>
                                  </p:stCondLst>
                                  <p:childTnLst>
                                    <p:set>
                                      <p:cBhvr>
                                        <p:cTn id="18" dur="1" fill="hold">
                                          <p:stCondLst>
                                            <p:cond delay="0"/>
                                          </p:stCondLst>
                                        </p:cTn>
                                        <p:tgtEl>
                                          <p:spTgt spid="58371"/>
                                        </p:tgtEl>
                                        <p:attrNameLst>
                                          <p:attrName>style.visibility</p:attrName>
                                        </p:attrNameLst>
                                      </p:cBhvr>
                                      <p:to>
                                        <p:strVal val="visible"/>
                                      </p:to>
                                    </p:set>
                                    <p:anim calcmode="lin" valueType="num">
                                      <p:cBhvr>
                                        <p:cTn id="19" dur="5000" fill="hold"/>
                                        <p:tgtEl>
                                          <p:spTgt spid="58371"/>
                                        </p:tgtEl>
                                        <p:attrNameLst>
                                          <p:attrName>ppt_w</p:attrName>
                                        </p:attrNameLst>
                                      </p:cBhvr>
                                      <p:tavLst>
                                        <p:tav tm="0">
                                          <p:val>
                                            <p:fltVal val="0"/>
                                          </p:val>
                                        </p:tav>
                                        <p:tav tm="100000">
                                          <p:val>
                                            <p:strVal val="#ppt_w"/>
                                          </p:val>
                                        </p:tav>
                                      </p:tavLst>
                                    </p:anim>
                                    <p:anim calcmode="lin" valueType="num">
                                      <p:cBhvr>
                                        <p:cTn id="20" dur="5000" fill="hold"/>
                                        <p:tgtEl>
                                          <p:spTgt spid="58371"/>
                                        </p:tgtEl>
                                        <p:attrNameLst>
                                          <p:attrName>ppt_h</p:attrName>
                                        </p:attrNameLst>
                                      </p:cBhvr>
                                      <p:tavLst>
                                        <p:tav tm="0">
                                          <p:val>
                                            <p:fltVal val="0"/>
                                          </p:val>
                                        </p:tav>
                                        <p:tav tm="100000">
                                          <p:val>
                                            <p:strVal val="#ppt_h"/>
                                          </p:val>
                                        </p:tav>
                                      </p:tavLst>
                                    </p:anim>
                                    <p:animEffect transition="in" filter="fade">
                                      <p:cBhvr>
                                        <p:cTn id="21" dur="5000"/>
                                        <p:tgtEl>
                                          <p:spTgt spid="58371"/>
                                        </p:tgtEl>
                                      </p:cBhvr>
                                    </p:animEffect>
                                  </p:childTnLst>
                                </p:cTn>
                              </p:par>
                              <p:par>
                                <p:cTn id="22" presetID="53"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0" fill="hold"/>
                                        <p:tgtEl>
                                          <p:spTgt spid="6"/>
                                        </p:tgtEl>
                                        <p:attrNameLst>
                                          <p:attrName>ppt_w</p:attrName>
                                        </p:attrNameLst>
                                      </p:cBhvr>
                                      <p:tavLst>
                                        <p:tav tm="0">
                                          <p:val>
                                            <p:fltVal val="0"/>
                                          </p:val>
                                        </p:tav>
                                        <p:tav tm="100000">
                                          <p:val>
                                            <p:strVal val="#ppt_w"/>
                                          </p:val>
                                        </p:tav>
                                      </p:tavLst>
                                    </p:anim>
                                    <p:anim calcmode="lin" valueType="num">
                                      <p:cBhvr>
                                        <p:cTn id="25" dur="5000" fill="hold"/>
                                        <p:tgtEl>
                                          <p:spTgt spid="6"/>
                                        </p:tgtEl>
                                        <p:attrNameLst>
                                          <p:attrName>ppt_h</p:attrName>
                                        </p:attrNameLst>
                                      </p:cBhvr>
                                      <p:tavLst>
                                        <p:tav tm="0">
                                          <p:val>
                                            <p:fltVal val="0"/>
                                          </p:val>
                                        </p:tav>
                                        <p:tav tm="100000">
                                          <p:val>
                                            <p:strVal val="#ppt_h"/>
                                          </p:val>
                                        </p:tav>
                                      </p:tavLst>
                                    </p:anim>
                                    <p:animEffect transition="in" filter="fade">
                                      <p:cBhvr>
                                        <p:cTn id="26" dur="5000"/>
                                        <p:tgtEl>
                                          <p:spTgt spid="6"/>
                                        </p:tgtEl>
                                      </p:cBhvr>
                                    </p:animEffect>
                                  </p:childTnLst>
                                </p:cTn>
                              </p:par>
                              <p:par>
                                <p:cTn id="27" presetID="53"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0" fill="hold"/>
                                        <p:tgtEl>
                                          <p:spTgt spid="7"/>
                                        </p:tgtEl>
                                        <p:attrNameLst>
                                          <p:attrName>ppt_w</p:attrName>
                                        </p:attrNameLst>
                                      </p:cBhvr>
                                      <p:tavLst>
                                        <p:tav tm="0">
                                          <p:val>
                                            <p:fltVal val="0"/>
                                          </p:val>
                                        </p:tav>
                                        <p:tav tm="100000">
                                          <p:val>
                                            <p:strVal val="#ppt_w"/>
                                          </p:val>
                                        </p:tav>
                                      </p:tavLst>
                                    </p:anim>
                                    <p:anim calcmode="lin" valueType="num">
                                      <p:cBhvr>
                                        <p:cTn id="30" dur="5000" fill="hold"/>
                                        <p:tgtEl>
                                          <p:spTgt spid="7"/>
                                        </p:tgtEl>
                                        <p:attrNameLst>
                                          <p:attrName>ppt_h</p:attrName>
                                        </p:attrNameLst>
                                      </p:cBhvr>
                                      <p:tavLst>
                                        <p:tav tm="0">
                                          <p:val>
                                            <p:fltVal val="0"/>
                                          </p:val>
                                        </p:tav>
                                        <p:tav tm="100000">
                                          <p:val>
                                            <p:strVal val="#ppt_h"/>
                                          </p:val>
                                        </p:tav>
                                      </p:tavLst>
                                    </p:anim>
                                    <p:animEffect transition="in" filter="fade">
                                      <p:cBhvr>
                                        <p:cTn id="31" dur="5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2" restart="whenNotActive" fill="hold" evtFilter="cancelBubble" nodeType="interactiveSeq">
                <p:stCondLst>
                  <p:cond evt="onClick" delay="0">
                    <p:tgtEl>
                      <p:spTgt spid="9"/>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32910" fill="hold"/>
                                        <p:tgtEl>
                                          <p:spTgt spid="9"/>
                                        </p:tgtEl>
                                      </p:cBhvr>
                                    </p:cmd>
                                  </p:childTnLst>
                                </p:cTn>
                              </p:par>
                            </p:childTnLst>
                          </p:cTn>
                        </p:par>
                      </p:childTnLst>
                    </p:cTn>
                  </p:par>
                </p:childTnLst>
              </p:cTn>
              <p:nextCondLst>
                <p:cond evt="onClick" delay="0">
                  <p:tgtEl>
                    <p:spTgt spid="9"/>
                  </p:tgtEl>
                </p:cond>
              </p:nextCondLst>
            </p:seq>
            <p:audio>
              <p:cMediaNode>
                <p:cTn id="37"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audio>
              <p:cMediaNode vol="20000">
                <p:cTn id="38"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vchera_bila_mirnay_jizn.mpg">
            <a:hlinkClick r:id="" action="ppaction://media"/>
          </p:cNvPr>
          <p:cNvPicPr>
            <a:picLocks noRot="1" noChangeAspect="1"/>
          </p:cNvPicPr>
          <p:nvPr>
            <a:videoFile r:link="rId1"/>
          </p:nvPr>
        </p:nvPicPr>
        <p:blipFill>
          <a:blip r:embed="rId5"/>
          <a:srcRect/>
          <a:stretch>
            <a:fillRect/>
          </a:stretch>
        </p:blipFill>
        <p:spPr bwMode="auto">
          <a:xfrm>
            <a:off x="8572500" y="6429375"/>
            <a:ext cx="571500" cy="428625"/>
          </a:xfrm>
          <a:prstGeom prst="rect">
            <a:avLst/>
          </a:prstGeom>
          <a:noFill/>
          <a:ln w="9525">
            <a:noFill/>
            <a:miter lim="800000"/>
            <a:headEnd/>
            <a:tailEnd/>
          </a:ln>
        </p:spPr>
      </p:pic>
      <p:pic>
        <p:nvPicPr>
          <p:cNvPr id="5123" name="Picture 6" descr="календарь 22 июня"/>
          <p:cNvPicPr>
            <a:picLocks noChangeAspect="1" noChangeArrowheads="1"/>
          </p:cNvPicPr>
          <p:nvPr/>
        </p:nvPicPr>
        <p:blipFill>
          <a:blip r:embed="rId6">
            <a:duotone>
              <a:prstClr val="black"/>
              <a:schemeClr val="accent5">
                <a:tint val="45000"/>
                <a:satMod val="400000"/>
              </a:schemeClr>
            </a:duotone>
            <a:lum bright="10000" contrast="30000"/>
          </a:blip>
          <a:srcRect/>
          <a:stretch>
            <a:fillRect/>
          </a:stretch>
        </p:blipFill>
        <p:spPr bwMode="auto">
          <a:xfrm>
            <a:off x="3876841" y="1643050"/>
            <a:ext cx="1051067" cy="1214446"/>
          </a:xfrm>
          <a:prstGeom prst="rect">
            <a:avLst/>
          </a:prstGeom>
          <a:noFill/>
          <a:ln w="9525">
            <a:noFill/>
            <a:miter lim="800000"/>
            <a:headEnd/>
            <a:tailEnd/>
          </a:ln>
          <a:scene3d>
            <a:camera prst="isometricOffAxis1Right"/>
            <a:lightRig rig="threePt" dir="t"/>
          </a:scene3d>
        </p:spPr>
      </p:pic>
      <p:grpSp>
        <p:nvGrpSpPr>
          <p:cNvPr id="2" name="Группа 3"/>
          <p:cNvGrpSpPr>
            <a:grpSpLocks/>
          </p:cNvGrpSpPr>
          <p:nvPr/>
        </p:nvGrpSpPr>
        <p:grpSpPr bwMode="auto">
          <a:xfrm>
            <a:off x="4213225" y="0"/>
            <a:ext cx="4930775" cy="1571625"/>
            <a:chOff x="323528" y="0"/>
            <a:chExt cx="8565261" cy="1700808"/>
          </a:xfrm>
        </p:grpSpPr>
        <p:pic>
          <p:nvPicPr>
            <p:cNvPr id="5"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7"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6" name="Прямоугольник 5"/>
            <p:cNvSpPr/>
            <p:nvPr/>
          </p:nvSpPr>
          <p:spPr>
            <a:xfrm>
              <a:off x="3239023" y="648128"/>
              <a:ext cx="4082858" cy="610627"/>
            </a:xfrm>
            <a:prstGeom prst="rect">
              <a:avLst/>
            </a:prstGeom>
          </p:spPr>
          <p:txBody>
            <a:bodyPr>
              <a:spAutoFit/>
            </a:bodyPr>
            <a:lstStyle/>
            <a:p>
              <a:pPr algn="ctr">
                <a:defRPr/>
              </a:pPr>
              <a:r>
                <a:rPr lang="ru-RU" sz="28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sp>
        <p:nvSpPr>
          <p:cNvPr id="9" name="Прямоугольник 8"/>
          <p:cNvSpPr/>
          <p:nvPr/>
        </p:nvSpPr>
        <p:spPr>
          <a:xfrm>
            <a:off x="4786314" y="1428736"/>
            <a:ext cx="3857620" cy="1323439"/>
          </a:xfrm>
          <a:prstGeom prst="rect">
            <a:avLst/>
          </a:prstGeom>
        </p:spPr>
        <p:txBody>
          <a:bodyPr>
            <a:spAutoFit/>
          </a:bodyPr>
          <a:lstStyle/>
          <a:p>
            <a:pPr algn="ctr">
              <a:defRPr/>
            </a:pPr>
            <a:r>
              <a:rPr lang="ru-RU" sz="2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Страницы  Великой  Победы</a:t>
            </a:r>
          </a:p>
          <a:p>
            <a:pPr algn="ctr">
              <a:defRPr/>
            </a:pPr>
            <a:endParaRPr lang="ru-RU" sz="2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a:p>
            <a:pPr algn="ctr">
              <a:defRPr/>
            </a:pPr>
            <a:r>
              <a:rPr lang="ru-RU" sz="2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ru-RU" sz="4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Начало войны</a:t>
            </a:r>
          </a:p>
        </p:txBody>
      </p:sp>
      <p:pic>
        <p:nvPicPr>
          <p:cNvPr id="3" name="Picture 10"/>
          <p:cNvPicPr>
            <a:picLocks noChangeAspect="1" noChangeArrowheads="1"/>
          </p:cNvPicPr>
          <p:nvPr/>
        </p:nvPicPr>
        <p:blipFill>
          <a:blip r:embed="rId8">
            <a:lum contrast="20000"/>
          </a:blip>
          <a:srcRect/>
          <a:stretch>
            <a:fillRect/>
          </a:stretch>
        </p:blipFill>
        <p:spPr bwMode="auto">
          <a:xfrm>
            <a:off x="3802063" y="3143250"/>
            <a:ext cx="5095875" cy="3357563"/>
          </a:xfrm>
          <a:prstGeom prst="rect">
            <a:avLst/>
          </a:prstGeom>
          <a:noFill/>
          <a:ln w="9525">
            <a:noFill/>
            <a:miter lim="800000"/>
            <a:headEnd/>
            <a:tailEnd/>
          </a:ln>
        </p:spPr>
      </p:pic>
      <p:pic>
        <p:nvPicPr>
          <p:cNvPr id="5130" name="Picture 11"/>
          <p:cNvPicPr>
            <a:picLocks noChangeAspect="1" noChangeArrowheads="1"/>
          </p:cNvPicPr>
          <p:nvPr/>
        </p:nvPicPr>
        <p:blipFill>
          <a:blip r:embed="rId9">
            <a:lum bright="10000" contrast="20000"/>
          </a:blip>
          <a:srcRect/>
          <a:stretch>
            <a:fillRect/>
          </a:stretch>
        </p:blipFill>
        <p:spPr bwMode="auto">
          <a:xfrm>
            <a:off x="285750" y="285750"/>
            <a:ext cx="3292475" cy="5286375"/>
          </a:xfrm>
          <a:prstGeom prst="rect">
            <a:avLst/>
          </a:prstGeom>
          <a:noFill/>
          <a:ln w="9525">
            <a:noFill/>
            <a:miter lim="800000"/>
            <a:headEnd/>
            <a:tailEnd/>
          </a:ln>
        </p:spPr>
      </p:pic>
      <p:sp>
        <p:nvSpPr>
          <p:cNvPr id="4" name="Rectangle 10"/>
          <p:cNvSpPr>
            <a:spLocks noChangeArrowheads="1"/>
          </p:cNvSpPr>
          <p:nvPr/>
        </p:nvSpPr>
        <p:spPr bwMode="auto">
          <a:xfrm>
            <a:off x="214313" y="5643563"/>
            <a:ext cx="3857625" cy="1016000"/>
          </a:xfrm>
          <a:prstGeom prst="rect">
            <a:avLst/>
          </a:prstGeom>
          <a:noFill/>
          <a:ln w="9525">
            <a:noFill/>
            <a:miter lim="800000"/>
            <a:headEnd/>
            <a:tailEnd/>
          </a:ln>
        </p:spPr>
        <p:txBody>
          <a:bodyPr anchor="ctr">
            <a:spAutoFit/>
          </a:bodyPr>
          <a:lstStyle/>
          <a:p>
            <a:pPr eaLnBrk="0" hangingPunct="0">
              <a:lnSpc>
                <a:spcPts val="1200"/>
              </a:lnSpc>
            </a:pPr>
            <a:r>
              <a:rPr lang="ru-RU" sz="1200" b="1">
                <a:solidFill>
                  <a:srgbClr val="1C1C11"/>
                </a:solidFill>
                <a:latin typeface="Times New Roman" pitchFamily="18" charset="0"/>
                <a:cs typeface="Times New Roman" pitchFamily="18" charset="0"/>
              </a:rPr>
              <a:t>Утром 22 июня 1941 г. советские люди слушают выступление по радио заместителя Председателя Совета Народных Комиссаров Союза ССР и Народного Комиссара Иностранных Дел тов. В. М. Молотова о нападении немецко-фашистской Германии на СССР</a:t>
            </a:r>
            <a:endParaRPr lang="ru-RU" sz="1200">
              <a:solidFill>
                <a:srgbClr val="1C1C11"/>
              </a:solidFill>
              <a:latin typeface="Times New Roman" pitchFamily="18" charset="0"/>
            </a:endParaRPr>
          </a:p>
        </p:txBody>
      </p:sp>
      <p:pic>
        <p:nvPicPr>
          <p:cNvPr id="11" name="svyshennay_voina.mp3">
            <a:hlinkClick r:id="" action="ppaction://media"/>
          </p:cNvPr>
          <p:cNvPicPr>
            <a:picLocks noRot="1" noChangeAspect="1"/>
          </p:cNvPicPr>
          <p:nvPr>
            <a:audioFile r:link="rId2"/>
          </p:nvPr>
        </p:nvPicPr>
        <p:blipFill>
          <a:blip r:embed="rId10"/>
          <a:srcRect/>
          <a:stretch>
            <a:fillRect/>
          </a:stretch>
        </p:blipFill>
        <p:spPr bwMode="auto">
          <a:xfrm>
            <a:off x="3357563" y="6553200"/>
            <a:ext cx="304800" cy="304800"/>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p:val>
                                            <p:fltVal val="0"/>
                                          </p:val>
                                        </p:tav>
                                        <p:tav tm="100000">
                                          <p:val>
                                            <p:strVal val="#ppt_w"/>
                                          </p:val>
                                        </p:tav>
                                      </p:tavLst>
                                    </p:anim>
                                    <p:anim calcmode="lin" valueType="num">
                                      <p:cBhvr>
                                        <p:cTn id="8" dur="5000" fill="hold"/>
                                        <p:tgtEl>
                                          <p:spTgt spid="2"/>
                                        </p:tgtEl>
                                        <p:attrNameLst>
                                          <p:attrName>ppt_h</p:attrName>
                                        </p:attrNameLst>
                                      </p:cBhvr>
                                      <p:tavLst>
                                        <p:tav tm="0">
                                          <p:val>
                                            <p:fltVal val="0"/>
                                          </p:val>
                                        </p:tav>
                                        <p:tav tm="100000">
                                          <p:val>
                                            <p:strVal val="#ppt_h"/>
                                          </p:val>
                                        </p:tav>
                                      </p:tavLst>
                                    </p:anim>
                                    <p:animEffect transition="in" filter="fade">
                                      <p:cBhvr>
                                        <p:cTn id="9" dur="5000"/>
                                        <p:tgtEl>
                                          <p:spTgt spid="2"/>
                                        </p:tgtEl>
                                      </p:cBhvr>
                                    </p:animEffect>
                                  </p:childTnLst>
                                </p:cTn>
                              </p:par>
                              <p:par>
                                <p:cTn id="10" presetID="53" presetClass="entr" presetSubtype="0" fill="hold" nodeType="withEffect">
                                  <p:stCondLst>
                                    <p:cond delay="0"/>
                                  </p:stCondLst>
                                  <p:childTnLst>
                                    <p:set>
                                      <p:cBhvr>
                                        <p:cTn id="11" dur="1" fill="hold">
                                          <p:stCondLst>
                                            <p:cond delay="0"/>
                                          </p:stCondLst>
                                        </p:cTn>
                                        <p:tgtEl>
                                          <p:spTgt spid="5130"/>
                                        </p:tgtEl>
                                        <p:attrNameLst>
                                          <p:attrName>style.visibility</p:attrName>
                                        </p:attrNameLst>
                                      </p:cBhvr>
                                      <p:to>
                                        <p:strVal val="visible"/>
                                      </p:to>
                                    </p:set>
                                    <p:anim calcmode="lin" valueType="num">
                                      <p:cBhvr>
                                        <p:cTn id="12" dur="5000" fill="hold"/>
                                        <p:tgtEl>
                                          <p:spTgt spid="5130"/>
                                        </p:tgtEl>
                                        <p:attrNameLst>
                                          <p:attrName>ppt_w</p:attrName>
                                        </p:attrNameLst>
                                      </p:cBhvr>
                                      <p:tavLst>
                                        <p:tav tm="0">
                                          <p:val>
                                            <p:fltVal val="0"/>
                                          </p:val>
                                        </p:tav>
                                        <p:tav tm="100000">
                                          <p:val>
                                            <p:strVal val="#ppt_w"/>
                                          </p:val>
                                        </p:tav>
                                      </p:tavLst>
                                    </p:anim>
                                    <p:anim calcmode="lin" valueType="num">
                                      <p:cBhvr>
                                        <p:cTn id="13" dur="5000" fill="hold"/>
                                        <p:tgtEl>
                                          <p:spTgt spid="5130"/>
                                        </p:tgtEl>
                                        <p:attrNameLst>
                                          <p:attrName>ppt_h</p:attrName>
                                        </p:attrNameLst>
                                      </p:cBhvr>
                                      <p:tavLst>
                                        <p:tav tm="0">
                                          <p:val>
                                            <p:fltVal val="0"/>
                                          </p:val>
                                        </p:tav>
                                        <p:tav tm="100000">
                                          <p:val>
                                            <p:strVal val="#ppt_h"/>
                                          </p:val>
                                        </p:tav>
                                      </p:tavLst>
                                    </p:anim>
                                    <p:animEffect transition="in" filter="fade">
                                      <p:cBhvr>
                                        <p:cTn id="14" dur="5000"/>
                                        <p:tgtEl>
                                          <p:spTgt spid="5130"/>
                                        </p:tgtEl>
                                      </p:cBhvr>
                                    </p:animEffect>
                                  </p:childTnLst>
                                </p:cTn>
                              </p:par>
                              <p:par>
                                <p:cTn id="15" presetID="53" presetClass="entr" presetSubtype="0" fill="hold" nodeType="withEffect">
                                  <p:stCondLst>
                                    <p:cond delay="0"/>
                                  </p:stCondLst>
                                  <p:childTnLst>
                                    <p:set>
                                      <p:cBhvr>
                                        <p:cTn id="16" dur="1" fill="hold">
                                          <p:stCondLst>
                                            <p:cond delay="0"/>
                                          </p:stCondLst>
                                        </p:cTn>
                                        <p:tgtEl>
                                          <p:spTgt spid="5123"/>
                                        </p:tgtEl>
                                        <p:attrNameLst>
                                          <p:attrName>style.visibility</p:attrName>
                                        </p:attrNameLst>
                                      </p:cBhvr>
                                      <p:to>
                                        <p:strVal val="visible"/>
                                      </p:to>
                                    </p:set>
                                    <p:anim calcmode="lin" valueType="num">
                                      <p:cBhvr>
                                        <p:cTn id="17" dur="5000" fill="hold"/>
                                        <p:tgtEl>
                                          <p:spTgt spid="5123"/>
                                        </p:tgtEl>
                                        <p:attrNameLst>
                                          <p:attrName>ppt_w</p:attrName>
                                        </p:attrNameLst>
                                      </p:cBhvr>
                                      <p:tavLst>
                                        <p:tav tm="0">
                                          <p:val>
                                            <p:fltVal val="0"/>
                                          </p:val>
                                        </p:tav>
                                        <p:tav tm="100000">
                                          <p:val>
                                            <p:strVal val="#ppt_w"/>
                                          </p:val>
                                        </p:tav>
                                      </p:tavLst>
                                    </p:anim>
                                    <p:anim calcmode="lin" valueType="num">
                                      <p:cBhvr>
                                        <p:cTn id="18" dur="5000" fill="hold"/>
                                        <p:tgtEl>
                                          <p:spTgt spid="5123"/>
                                        </p:tgtEl>
                                        <p:attrNameLst>
                                          <p:attrName>ppt_h</p:attrName>
                                        </p:attrNameLst>
                                      </p:cBhvr>
                                      <p:tavLst>
                                        <p:tav tm="0">
                                          <p:val>
                                            <p:fltVal val="0"/>
                                          </p:val>
                                        </p:tav>
                                        <p:tav tm="100000">
                                          <p:val>
                                            <p:strVal val="#ppt_h"/>
                                          </p:val>
                                        </p:tav>
                                      </p:tavLst>
                                    </p:anim>
                                    <p:animEffect transition="in" filter="fade">
                                      <p:cBhvr>
                                        <p:cTn id="19" dur="5000"/>
                                        <p:tgtEl>
                                          <p:spTgt spid="5123"/>
                                        </p:tgtEl>
                                      </p:cBhvr>
                                    </p:animEffect>
                                  </p:childTnLst>
                                </p:cTn>
                              </p:par>
                              <p:par>
                                <p:cTn id="20" presetID="53"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0" fill="hold"/>
                                        <p:tgtEl>
                                          <p:spTgt spid="9"/>
                                        </p:tgtEl>
                                        <p:attrNameLst>
                                          <p:attrName>ppt_w</p:attrName>
                                        </p:attrNameLst>
                                      </p:cBhvr>
                                      <p:tavLst>
                                        <p:tav tm="0">
                                          <p:val>
                                            <p:fltVal val="0"/>
                                          </p:val>
                                        </p:tav>
                                        <p:tav tm="100000">
                                          <p:val>
                                            <p:strVal val="#ppt_w"/>
                                          </p:val>
                                        </p:tav>
                                      </p:tavLst>
                                    </p:anim>
                                    <p:anim calcmode="lin" valueType="num">
                                      <p:cBhvr>
                                        <p:cTn id="23" dur="5000" fill="hold"/>
                                        <p:tgtEl>
                                          <p:spTgt spid="9"/>
                                        </p:tgtEl>
                                        <p:attrNameLst>
                                          <p:attrName>ppt_h</p:attrName>
                                        </p:attrNameLst>
                                      </p:cBhvr>
                                      <p:tavLst>
                                        <p:tav tm="0">
                                          <p:val>
                                            <p:fltVal val="0"/>
                                          </p:val>
                                        </p:tav>
                                        <p:tav tm="100000">
                                          <p:val>
                                            <p:strVal val="#ppt_h"/>
                                          </p:val>
                                        </p:tav>
                                      </p:tavLst>
                                    </p:anim>
                                    <p:animEffect transition="in" filter="fade">
                                      <p:cBhvr>
                                        <p:cTn id="24" dur="5000"/>
                                        <p:tgtEl>
                                          <p:spTgt spid="9"/>
                                        </p:tgtEl>
                                      </p:cBhvr>
                                    </p:animEffect>
                                  </p:childTnLst>
                                </p:cTn>
                              </p:par>
                              <p:par>
                                <p:cTn id="25" presetID="53"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0" fill="hold"/>
                                        <p:tgtEl>
                                          <p:spTgt spid="3"/>
                                        </p:tgtEl>
                                        <p:attrNameLst>
                                          <p:attrName>ppt_w</p:attrName>
                                        </p:attrNameLst>
                                      </p:cBhvr>
                                      <p:tavLst>
                                        <p:tav tm="0">
                                          <p:val>
                                            <p:fltVal val="0"/>
                                          </p:val>
                                        </p:tav>
                                        <p:tav tm="100000">
                                          <p:val>
                                            <p:strVal val="#ppt_w"/>
                                          </p:val>
                                        </p:tav>
                                      </p:tavLst>
                                    </p:anim>
                                    <p:anim calcmode="lin" valueType="num">
                                      <p:cBhvr>
                                        <p:cTn id="28" dur="5000" fill="hold"/>
                                        <p:tgtEl>
                                          <p:spTgt spid="3"/>
                                        </p:tgtEl>
                                        <p:attrNameLst>
                                          <p:attrName>ppt_h</p:attrName>
                                        </p:attrNameLst>
                                      </p:cBhvr>
                                      <p:tavLst>
                                        <p:tav tm="0">
                                          <p:val>
                                            <p:fltVal val="0"/>
                                          </p:val>
                                        </p:tav>
                                        <p:tav tm="100000">
                                          <p:val>
                                            <p:strVal val="#ppt_h"/>
                                          </p:val>
                                        </p:tav>
                                      </p:tavLst>
                                    </p:anim>
                                    <p:animEffect transition="in" filter="fade">
                                      <p:cBhvr>
                                        <p:cTn id="29" dur="5000"/>
                                        <p:tgtEl>
                                          <p:spTgt spid="3"/>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0" fill="hold"/>
                                        <p:tgtEl>
                                          <p:spTgt spid="4"/>
                                        </p:tgtEl>
                                        <p:attrNameLst>
                                          <p:attrName>ppt_w</p:attrName>
                                        </p:attrNameLst>
                                      </p:cBhvr>
                                      <p:tavLst>
                                        <p:tav tm="0">
                                          <p:val>
                                            <p:fltVal val="0"/>
                                          </p:val>
                                        </p:tav>
                                        <p:tav tm="100000">
                                          <p:val>
                                            <p:strVal val="#ppt_w"/>
                                          </p:val>
                                        </p:tav>
                                      </p:tavLst>
                                    </p:anim>
                                    <p:anim calcmode="lin" valueType="num">
                                      <p:cBhvr>
                                        <p:cTn id="33" dur="5000" fill="hold"/>
                                        <p:tgtEl>
                                          <p:spTgt spid="4"/>
                                        </p:tgtEl>
                                        <p:attrNameLst>
                                          <p:attrName>ppt_h</p:attrName>
                                        </p:attrNameLst>
                                      </p:cBhvr>
                                      <p:tavLst>
                                        <p:tav tm="0">
                                          <p:val>
                                            <p:fltVal val="0"/>
                                          </p:val>
                                        </p:tav>
                                        <p:tav tm="100000">
                                          <p:val>
                                            <p:strVal val="#ppt_h"/>
                                          </p:val>
                                        </p:tav>
                                      </p:tavLst>
                                    </p:anim>
                                    <p:animEffect transition="in" filter="fade">
                                      <p:cBhvr>
                                        <p:cTn id="34"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1"/>
                    </p:tgtEl>
                  </p:cond>
                </p:stCondLst>
                <p:endSync evt="end" delay="0">
                  <p:rtn val="all"/>
                </p:endSync>
                <p:childTnLst>
                  <p:par>
                    <p:cTn id="36" fill="hold">
                      <p:stCondLst>
                        <p:cond delay="0"/>
                      </p:stCondLst>
                      <p:childTnLst>
                        <p:par>
                          <p:cTn id="37" fill="hold">
                            <p:stCondLst>
                              <p:cond delay="0"/>
                            </p:stCondLst>
                            <p:childTnLst>
                              <p:par>
                                <p:cTn id="38" presetID="1" presetClass="mediacall" presetSubtype="0" fill="hold" nodeType="afterEffect">
                                  <p:stCondLst>
                                    <p:cond delay="0"/>
                                  </p:stCondLst>
                                  <p:childTnLst>
                                    <p:cmd type="call" cmd="playFrom(0.0)">
                                      <p:cBhvr>
                                        <p:cTn id="39" dur="1" fill="hold"/>
                                        <p:tgtEl>
                                          <p:spTgt spid="11"/>
                                        </p:tgtEl>
                                      </p:cBhvr>
                                    </p:cmd>
                                  </p:childTnLst>
                                </p:cTn>
                              </p:par>
                            </p:childTnLst>
                          </p:cTn>
                        </p:par>
                      </p:childTnLst>
                    </p:cTn>
                  </p:par>
                </p:childTnLst>
              </p:cTn>
              <p:nextCondLst>
                <p:cond evt="onClick" delay="0">
                  <p:tgtEl>
                    <p:spTgt spid="11"/>
                  </p:tgtEl>
                </p:cond>
              </p:nextCondLst>
            </p:seq>
            <p:audio>
              <p:cMediaNode>
                <p:cTn id="40" fill="hold" display="0">
                  <p:stCondLst>
                    <p:cond delay="indefinite"/>
                  </p:stCondLst>
                  <p:endCondLst>
                    <p:cond evt="onNext" delay="0">
                      <p:tgtEl>
                        <p:sldTgt/>
                      </p:tgtEl>
                    </p:cond>
                    <p:cond evt="onPrev" delay="0">
                      <p:tgtEl>
                        <p:sldTgt/>
                      </p:tgtEl>
                    </p:cond>
                    <p:cond evt="onStopAudio" delay="0">
                      <p:tgtEl>
                        <p:sldTgt/>
                      </p:tgtEl>
                    </p:cond>
                  </p:endCondLst>
                </p:cTn>
                <p:tgtEl>
                  <p:spTgt spid="11"/>
                </p:tgtEl>
              </p:cMediaNode>
            </p:audio>
            <p:seq concurrent="1" nextAc="seek">
              <p:cTn id="41" restart="whenNotActive" fill="hold" evtFilter="cancelBubble" nodeType="interactiveSeq">
                <p:stCondLst>
                  <p:cond evt="onClick" delay="0">
                    <p:tgtEl>
                      <p:spTgt spid="14"/>
                    </p:tgtEl>
                  </p:cond>
                </p:stCondLst>
                <p:endSync evt="end" delay="0">
                  <p:rtn val="all"/>
                </p:endSync>
                <p:childTnLst>
                  <p:par>
                    <p:cTn id="42" fill="hold">
                      <p:stCondLst>
                        <p:cond delay="0"/>
                      </p:stCondLst>
                      <p:childTnLst>
                        <p:par>
                          <p:cTn id="43" fill="hold">
                            <p:stCondLst>
                              <p:cond delay="0"/>
                            </p:stCondLst>
                            <p:childTnLst>
                              <p:par>
                                <p:cTn id="44" presetID="2" presetClass="mediacall" presetSubtype="0" fill="hold" nodeType="clickEffect">
                                  <p:stCondLst>
                                    <p:cond delay="0"/>
                                  </p:stCondLst>
                                  <p:childTnLst>
                                    <p:cmd type="call" cmd="togglePause">
                                      <p:cBhvr>
                                        <p:cTn id="45" dur="1" fill="hold"/>
                                        <p:tgtEl>
                                          <p:spTgt spid="14"/>
                                        </p:tgtEl>
                                      </p:cBhvr>
                                    </p:cmd>
                                  </p:childTnLst>
                                </p:cTn>
                              </p:par>
                            </p:childTnLst>
                          </p:cTn>
                        </p:par>
                      </p:childTnLst>
                    </p:cTn>
                  </p:par>
                </p:childTnLst>
              </p:cTn>
              <p:nextCondLst>
                <p:cond evt="onClick" delay="0">
                  <p:tgtEl>
                    <p:spTgt spid="14"/>
                  </p:tgtEl>
                </p:cond>
              </p:nextCondLst>
            </p:seq>
            <p:video fullScrn="1">
              <p:cMediaNode>
                <p:cTn id="46" fill="hold" display="0">
                  <p:stCondLst>
                    <p:cond delay="indefinite"/>
                  </p:stCondLst>
                  <p:endCondLst>
                    <p:cond evt="onNext" delay="0">
                      <p:tgtEl>
                        <p:sldTgt/>
                      </p:tgtEl>
                    </p:cond>
                    <p:cond evt="onPrev" delay="0">
                      <p:tgtEl>
                        <p:sldTgt/>
                      </p:tgtEl>
                    </p:cond>
                  </p:endCondLst>
                </p:cTn>
                <p:tgtEl>
                  <p:spTgt spid="14"/>
                </p:tgtEl>
              </p:cMediaNode>
            </p:video>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C:\Мои документы\Великая Отечественная\Великая Отечественная война\Города-герои\рис10001.jpg"/>
          <p:cNvPicPr>
            <a:picLocks noChangeAspect="1" noChangeArrowheads="1"/>
          </p:cNvPicPr>
          <p:nvPr/>
        </p:nvPicPr>
        <p:blipFill>
          <a:blip r:embed="rId3">
            <a:lum bright="-10000" contrast="30000"/>
          </a:blip>
          <a:srcRect l="80322" t="34468" r="4818" b="52890"/>
          <a:stretch>
            <a:fillRect/>
          </a:stretch>
        </p:blipFill>
        <p:spPr bwMode="auto">
          <a:xfrm>
            <a:off x="0" y="0"/>
            <a:ext cx="1962643" cy="2071678"/>
          </a:xfrm>
          <a:prstGeom prst="rect">
            <a:avLst/>
          </a:prstGeom>
          <a:noFill/>
          <a:effectLst>
            <a:softEdge rad="317500"/>
          </a:effectLst>
        </p:spPr>
      </p:pic>
      <p:sp>
        <p:nvSpPr>
          <p:cNvPr id="2050" name="Rectangle 2"/>
          <p:cNvSpPr>
            <a:spLocks noGrp="1" noChangeArrowheads="1"/>
          </p:cNvSpPr>
          <p:nvPr>
            <p:ph type="title"/>
          </p:nvPr>
        </p:nvSpPr>
        <p:spPr>
          <a:xfrm>
            <a:off x="1214414" y="1071546"/>
            <a:ext cx="7358082" cy="1285884"/>
          </a:xfrm>
        </p:spPr>
        <p:txBody>
          <a:bodyPr>
            <a:noAutofit/>
          </a:bodyPr>
          <a:lstStyle/>
          <a:p>
            <a:pPr eaLnBrk="1" fontAlgn="auto" hangingPunct="1">
              <a:spcAft>
                <a:spcPts val="0"/>
              </a:spcAft>
              <a:defRPr/>
            </a:pPr>
            <a:r>
              <a:rPr lang="ru-RU" sz="6000" dirty="0" smtClean="0">
                <a:solidFill>
                  <a:srgbClr val="FF0000"/>
                </a:solidFill>
                <a:latin typeface="+mn-lt"/>
              </a:rPr>
              <a:t>Битва за Москву</a:t>
            </a:r>
            <a:endParaRPr lang="ru-RU" sz="6000" dirty="0">
              <a:solidFill>
                <a:srgbClr val="FF0000"/>
              </a:solidFill>
              <a:latin typeface="+mn-lt"/>
            </a:endParaRPr>
          </a:p>
        </p:txBody>
      </p:sp>
      <p:grpSp>
        <p:nvGrpSpPr>
          <p:cNvPr id="2" name="Группа 8"/>
          <p:cNvGrpSpPr>
            <a:grpSpLocks/>
          </p:cNvGrpSpPr>
          <p:nvPr/>
        </p:nvGrpSpPr>
        <p:grpSpPr bwMode="auto">
          <a:xfrm>
            <a:off x="4500563" y="0"/>
            <a:ext cx="4859337" cy="1619250"/>
            <a:chOff x="323528" y="0"/>
            <a:chExt cx="8565261" cy="1700808"/>
          </a:xfrm>
        </p:grpSpPr>
        <p:pic>
          <p:nvPicPr>
            <p:cNvPr id="7"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4"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8" name="Прямоугольник 7"/>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pic>
        <p:nvPicPr>
          <p:cNvPr id="5130" name="Picture 10"/>
          <p:cNvPicPr>
            <a:picLocks noChangeAspect="1" noChangeArrowheads="1"/>
          </p:cNvPicPr>
          <p:nvPr/>
        </p:nvPicPr>
        <p:blipFill>
          <a:blip r:embed="rId5">
            <a:lum contrast="20000"/>
          </a:blip>
          <a:srcRect/>
          <a:stretch>
            <a:fillRect/>
          </a:stretch>
        </p:blipFill>
        <p:spPr bwMode="auto">
          <a:xfrm>
            <a:off x="3643306" y="3286124"/>
            <a:ext cx="5504603" cy="3571876"/>
          </a:xfrm>
          <a:prstGeom prst="rect">
            <a:avLst/>
          </a:prstGeom>
          <a:noFill/>
          <a:ln w="9525">
            <a:noFill/>
            <a:miter lim="800000"/>
            <a:headEnd/>
            <a:tailEnd/>
          </a:ln>
          <a:effectLst>
            <a:softEdge rad="317500"/>
          </a:effectLst>
        </p:spPr>
      </p:pic>
      <p:pic>
        <p:nvPicPr>
          <p:cNvPr id="11" name="Picture 2" descr="C:\Мои документы\Великая Отечественная\Великая Отечественная война\Города-герои\рис10002.jpg"/>
          <p:cNvPicPr>
            <a:picLocks noChangeAspect="1" noChangeArrowheads="1"/>
          </p:cNvPicPr>
          <p:nvPr/>
        </p:nvPicPr>
        <p:blipFill>
          <a:blip r:embed="rId6">
            <a:duotone>
              <a:prstClr val="black"/>
              <a:schemeClr val="accent5">
                <a:tint val="45000"/>
                <a:satMod val="400000"/>
              </a:schemeClr>
            </a:duotone>
            <a:lum contrast="10000"/>
          </a:blip>
          <a:srcRect l="51474" t="41776" r="5109" b="15108"/>
          <a:stretch>
            <a:fillRect/>
          </a:stretch>
        </p:blipFill>
        <p:spPr bwMode="auto">
          <a:xfrm>
            <a:off x="357157" y="2357430"/>
            <a:ext cx="3309821" cy="4259084"/>
          </a:xfrm>
          <a:prstGeom prst="rect">
            <a:avLst/>
          </a:prstGeom>
          <a:noFill/>
          <a:ln w="9525">
            <a:noFill/>
            <a:miter lim="800000"/>
            <a:headEnd/>
            <a:tailEnd/>
          </a:ln>
        </p:spPr>
      </p:pic>
      <p:sp>
        <p:nvSpPr>
          <p:cNvPr id="12" name="Прямоугольник 11"/>
          <p:cNvSpPr>
            <a:spLocks noChangeArrowheads="1"/>
          </p:cNvSpPr>
          <p:nvPr/>
        </p:nvSpPr>
        <p:spPr bwMode="auto">
          <a:xfrm>
            <a:off x="5786438" y="2143125"/>
            <a:ext cx="3357562" cy="1349375"/>
          </a:xfrm>
          <a:prstGeom prst="rect">
            <a:avLst/>
          </a:prstGeom>
          <a:noFill/>
          <a:ln w="9525">
            <a:noFill/>
            <a:miter lim="800000"/>
            <a:headEnd/>
            <a:tailEnd/>
          </a:ln>
        </p:spPr>
        <p:txBody>
          <a:bodyPr>
            <a:spAutoFit/>
          </a:bodyPr>
          <a:lstStyle/>
          <a:p>
            <a:pPr>
              <a:lnSpc>
                <a:spcPts val="1400"/>
              </a:lnSpc>
            </a:pPr>
            <a:r>
              <a:rPr lang="ru-RU" sz="1400" b="1" i="1">
                <a:solidFill>
                  <a:srgbClr val="FF0000"/>
                </a:solidFill>
                <a:latin typeface="Times New Roman" pitchFamily="18" charset="0"/>
                <a:cs typeface="Times New Roman" pitchFamily="18" charset="0"/>
              </a:rPr>
              <a:t>«Ребята! Не Москва ль за нами?!</a:t>
            </a:r>
          </a:p>
          <a:p>
            <a:pPr>
              <a:lnSpc>
                <a:spcPts val="1400"/>
              </a:lnSpc>
            </a:pPr>
            <a:r>
              <a:rPr lang="ru-RU" sz="1400" b="1" i="1">
                <a:solidFill>
                  <a:srgbClr val="FF0000"/>
                </a:solidFill>
                <a:latin typeface="Times New Roman" pitchFamily="18" charset="0"/>
                <a:cs typeface="Times New Roman" pitchFamily="18" charset="0"/>
              </a:rPr>
              <a:t>Умремте ж под Москвой, </a:t>
            </a:r>
            <a:br>
              <a:rPr lang="ru-RU" sz="1400" b="1" i="1">
                <a:solidFill>
                  <a:srgbClr val="FF0000"/>
                </a:solidFill>
                <a:latin typeface="Times New Roman" pitchFamily="18" charset="0"/>
                <a:cs typeface="Times New Roman" pitchFamily="18" charset="0"/>
              </a:rPr>
            </a:br>
            <a:r>
              <a:rPr lang="ru-RU" sz="1400" b="1" i="1">
                <a:solidFill>
                  <a:srgbClr val="FF0000"/>
                </a:solidFill>
                <a:latin typeface="Times New Roman" pitchFamily="18" charset="0"/>
                <a:cs typeface="Times New Roman" pitchFamily="18" charset="0"/>
              </a:rPr>
              <a:t>Как наши братья умирали! </a:t>
            </a:r>
            <a:br>
              <a:rPr lang="ru-RU" sz="1400" b="1" i="1">
                <a:solidFill>
                  <a:srgbClr val="FF0000"/>
                </a:solidFill>
                <a:latin typeface="Times New Roman" pitchFamily="18" charset="0"/>
                <a:cs typeface="Times New Roman" pitchFamily="18" charset="0"/>
              </a:rPr>
            </a:br>
            <a:r>
              <a:rPr lang="ru-RU" sz="1400" b="1" i="1">
                <a:solidFill>
                  <a:srgbClr val="FF0000"/>
                </a:solidFill>
                <a:latin typeface="Times New Roman" pitchFamily="18" charset="0"/>
                <a:cs typeface="Times New Roman" pitchFamily="18" charset="0"/>
              </a:rPr>
              <a:t>И умереть мы обещали, </a:t>
            </a:r>
            <a:br>
              <a:rPr lang="ru-RU" sz="1400" b="1" i="1">
                <a:solidFill>
                  <a:srgbClr val="FF0000"/>
                </a:solidFill>
                <a:latin typeface="Times New Roman" pitchFamily="18" charset="0"/>
                <a:cs typeface="Times New Roman" pitchFamily="18" charset="0"/>
              </a:rPr>
            </a:br>
            <a:r>
              <a:rPr lang="ru-RU" sz="1400" b="1" i="1">
                <a:solidFill>
                  <a:srgbClr val="FF0000"/>
                </a:solidFill>
                <a:latin typeface="Times New Roman" pitchFamily="18" charset="0"/>
                <a:cs typeface="Times New Roman" pitchFamily="18" charset="0"/>
              </a:rPr>
              <a:t>И клятву верности сдержали</a:t>
            </a:r>
          </a:p>
          <a:p>
            <a:pPr>
              <a:lnSpc>
                <a:spcPts val="1400"/>
              </a:lnSpc>
            </a:pPr>
            <a:r>
              <a:rPr lang="ru-RU" sz="1400" b="1" i="1">
                <a:solidFill>
                  <a:srgbClr val="FF0000"/>
                </a:solidFill>
                <a:latin typeface="Times New Roman" pitchFamily="18" charset="0"/>
                <a:cs typeface="Times New Roman" pitchFamily="18" charset="0"/>
              </a:rPr>
              <a:t>Мы в Бородинский бой…»</a:t>
            </a:r>
          </a:p>
          <a:p>
            <a:pPr>
              <a:lnSpc>
                <a:spcPts val="1400"/>
              </a:lnSpc>
            </a:pPr>
            <a:r>
              <a:rPr lang="ru-RU" sz="1400" b="1" i="1">
                <a:solidFill>
                  <a:srgbClr val="FF0000"/>
                </a:solidFill>
                <a:latin typeface="Times New Roman" pitchFamily="18" charset="0"/>
                <a:cs typeface="Times New Roman" pitchFamily="18" charset="0"/>
              </a:rPr>
              <a:t>(М.Ю.Лермонтов, «Бородино»)</a:t>
            </a:r>
          </a:p>
        </p:txBody>
      </p:sp>
      <p:sp>
        <p:nvSpPr>
          <p:cNvPr id="14" name="Управляющая кнопка: домой 13">
            <a:hlinkClick r:id="rId7" action="ppaction://hlinkpres?slideindex=1&amp;slidetitle=Слайд 1" highlightClick="1"/>
          </p:cNvPr>
          <p:cNvSpPr/>
          <p:nvPr/>
        </p:nvSpPr>
        <p:spPr>
          <a:xfrm>
            <a:off x="8501063" y="6457950"/>
            <a:ext cx="428625" cy="400050"/>
          </a:xfrm>
          <a:prstGeom prst="actionButtonHome">
            <a:avLst/>
          </a:prstGeom>
          <a:solidFill>
            <a:schemeClr val="tx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0" fill="hold"/>
                                        <p:tgtEl>
                                          <p:spTgt spid="13"/>
                                        </p:tgtEl>
                                        <p:attrNameLst>
                                          <p:attrName>ppt_w</p:attrName>
                                        </p:attrNameLst>
                                      </p:cBhvr>
                                      <p:tavLst>
                                        <p:tav tm="0">
                                          <p:val>
                                            <p:fltVal val="0"/>
                                          </p:val>
                                        </p:tav>
                                        <p:tav tm="100000">
                                          <p:val>
                                            <p:strVal val="#ppt_w"/>
                                          </p:val>
                                        </p:tav>
                                      </p:tavLst>
                                    </p:anim>
                                    <p:anim calcmode="lin" valueType="num">
                                      <p:cBhvr>
                                        <p:cTn id="8" dur="5000" fill="hold"/>
                                        <p:tgtEl>
                                          <p:spTgt spid="13"/>
                                        </p:tgtEl>
                                        <p:attrNameLst>
                                          <p:attrName>ppt_h</p:attrName>
                                        </p:attrNameLst>
                                      </p:cBhvr>
                                      <p:tavLst>
                                        <p:tav tm="0">
                                          <p:val>
                                            <p:fltVal val="0"/>
                                          </p:val>
                                        </p:tav>
                                        <p:tav tm="100000">
                                          <p:val>
                                            <p:strVal val="#ppt_h"/>
                                          </p:val>
                                        </p:tav>
                                      </p:tavLst>
                                    </p:anim>
                                    <p:animEffect transition="in" filter="fade">
                                      <p:cBhvr>
                                        <p:cTn id="9" dur="5000"/>
                                        <p:tgtEl>
                                          <p:spTgt spid="13"/>
                                        </p:tgtEl>
                                      </p:cBhvr>
                                    </p:animEffect>
                                  </p:childTnLst>
                                </p:cTn>
                              </p:par>
                              <p:par>
                                <p:cTn id="10" presetID="53" presetClass="entr" presetSubtype="0"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p:cTn id="12" dur="5000" fill="hold"/>
                                        <p:tgtEl>
                                          <p:spTgt spid="2050"/>
                                        </p:tgtEl>
                                        <p:attrNameLst>
                                          <p:attrName>ppt_w</p:attrName>
                                        </p:attrNameLst>
                                      </p:cBhvr>
                                      <p:tavLst>
                                        <p:tav tm="0">
                                          <p:val>
                                            <p:fltVal val="0"/>
                                          </p:val>
                                        </p:tav>
                                        <p:tav tm="100000">
                                          <p:val>
                                            <p:strVal val="#ppt_w"/>
                                          </p:val>
                                        </p:tav>
                                      </p:tavLst>
                                    </p:anim>
                                    <p:anim calcmode="lin" valueType="num">
                                      <p:cBhvr>
                                        <p:cTn id="13" dur="5000" fill="hold"/>
                                        <p:tgtEl>
                                          <p:spTgt spid="2050"/>
                                        </p:tgtEl>
                                        <p:attrNameLst>
                                          <p:attrName>ppt_h</p:attrName>
                                        </p:attrNameLst>
                                      </p:cBhvr>
                                      <p:tavLst>
                                        <p:tav tm="0">
                                          <p:val>
                                            <p:fltVal val="0"/>
                                          </p:val>
                                        </p:tav>
                                        <p:tav tm="100000">
                                          <p:val>
                                            <p:strVal val="#ppt_h"/>
                                          </p:val>
                                        </p:tav>
                                      </p:tavLst>
                                    </p:anim>
                                    <p:animEffect transition="in" filter="fade">
                                      <p:cBhvr>
                                        <p:cTn id="14" dur="5000"/>
                                        <p:tgtEl>
                                          <p:spTgt spid="2050"/>
                                        </p:tgtEl>
                                      </p:cBhvr>
                                    </p:animEffect>
                                  </p:childTnLst>
                                </p:cTn>
                              </p:par>
                              <p:par>
                                <p:cTn id="15" presetID="53" presetClass="entr" presetSubtype="0" fill="hold" nodeType="withEffect">
                                  <p:stCondLst>
                                    <p:cond delay="0"/>
                                  </p:stCondLst>
                                  <p:childTnLst>
                                    <p:set>
                                      <p:cBhvr>
                                        <p:cTn id="16" dur="1" fill="hold">
                                          <p:stCondLst>
                                            <p:cond delay="0"/>
                                          </p:stCondLst>
                                        </p:cTn>
                                        <p:tgtEl>
                                          <p:spTgt spid="5130"/>
                                        </p:tgtEl>
                                        <p:attrNameLst>
                                          <p:attrName>style.visibility</p:attrName>
                                        </p:attrNameLst>
                                      </p:cBhvr>
                                      <p:to>
                                        <p:strVal val="visible"/>
                                      </p:to>
                                    </p:set>
                                    <p:anim calcmode="lin" valueType="num">
                                      <p:cBhvr>
                                        <p:cTn id="17" dur="5000" fill="hold"/>
                                        <p:tgtEl>
                                          <p:spTgt spid="5130"/>
                                        </p:tgtEl>
                                        <p:attrNameLst>
                                          <p:attrName>ppt_w</p:attrName>
                                        </p:attrNameLst>
                                      </p:cBhvr>
                                      <p:tavLst>
                                        <p:tav tm="0">
                                          <p:val>
                                            <p:fltVal val="0"/>
                                          </p:val>
                                        </p:tav>
                                        <p:tav tm="100000">
                                          <p:val>
                                            <p:strVal val="#ppt_w"/>
                                          </p:val>
                                        </p:tav>
                                      </p:tavLst>
                                    </p:anim>
                                    <p:anim calcmode="lin" valueType="num">
                                      <p:cBhvr>
                                        <p:cTn id="18" dur="5000" fill="hold"/>
                                        <p:tgtEl>
                                          <p:spTgt spid="5130"/>
                                        </p:tgtEl>
                                        <p:attrNameLst>
                                          <p:attrName>ppt_h</p:attrName>
                                        </p:attrNameLst>
                                      </p:cBhvr>
                                      <p:tavLst>
                                        <p:tav tm="0">
                                          <p:val>
                                            <p:fltVal val="0"/>
                                          </p:val>
                                        </p:tav>
                                        <p:tav tm="100000">
                                          <p:val>
                                            <p:strVal val="#ppt_h"/>
                                          </p:val>
                                        </p:tav>
                                      </p:tavLst>
                                    </p:anim>
                                    <p:animEffect transition="in" filter="fade">
                                      <p:cBhvr>
                                        <p:cTn id="19" dur="5000"/>
                                        <p:tgtEl>
                                          <p:spTgt spid="5130"/>
                                        </p:tgtEl>
                                      </p:cBhvr>
                                    </p:animEffect>
                                  </p:childTnLst>
                                </p:cTn>
                              </p:par>
                              <p:par>
                                <p:cTn id="20" presetID="53"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0" fill="hold"/>
                                        <p:tgtEl>
                                          <p:spTgt spid="11"/>
                                        </p:tgtEl>
                                        <p:attrNameLst>
                                          <p:attrName>ppt_w</p:attrName>
                                        </p:attrNameLst>
                                      </p:cBhvr>
                                      <p:tavLst>
                                        <p:tav tm="0">
                                          <p:val>
                                            <p:fltVal val="0"/>
                                          </p:val>
                                        </p:tav>
                                        <p:tav tm="100000">
                                          <p:val>
                                            <p:strVal val="#ppt_w"/>
                                          </p:val>
                                        </p:tav>
                                      </p:tavLst>
                                    </p:anim>
                                    <p:anim calcmode="lin" valueType="num">
                                      <p:cBhvr>
                                        <p:cTn id="23" dur="5000" fill="hold"/>
                                        <p:tgtEl>
                                          <p:spTgt spid="11"/>
                                        </p:tgtEl>
                                        <p:attrNameLst>
                                          <p:attrName>ppt_h</p:attrName>
                                        </p:attrNameLst>
                                      </p:cBhvr>
                                      <p:tavLst>
                                        <p:tav tm="0">
                                          <p:val>
                                            <p:fltVal val="0"/>
                                          </p:val>
                                        </p:tav>
                                        <p:tav tm="100000">
                                          <p:val>
                                            <p:strVal val="#ppt_h"/>
                                          </p:val>
                                        </p:tav>
                                      </p:tavLst>
                                    </p:anim>
                                    <p:animEffect transition="in" filter="fade">
                                      <p:cBhvr>
                                        <p:cTn id="24" dur="5000"/>
                                        <p:tgtEl>
                                          <p:spTgt spid="11"/>
                                        </p:tgtEl>
                                      </p:cBhvr>
                                    </p:animEffect>
                                  </p:childTnLst>
                                </p:cTn>
                              </p:par>
                              <p:par>
                                <p:cTn id="25" presetID="42" presetClass="entr" presetSubtype="0" fill="hold" nodeType="with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fade">
                                      <p:cBhvr>
                                        <p:cTn id="27" dur="5000"/>
                                        <p:tgtEl>
                                          <p:spTgt spid="12">
                                            <p:txEl>
                                              <p:pRg st="0" end="0"/>
                                            </p:txEl>
                                          </p:spTgt>
                                        </p:tgtEl>
                                      </p:cBhvr>
                                    </p:animEffect>
                                    <p:anim calcmode="lin" valueType="num">
                                      <p:cBhvr>
                                        <p:cTn id="28" dur="5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9" dur="5000" fill="hold"/>
                                        <p:tgtEl>
                                          <p:spTgt spid="12">
                                            <p:txEl>
                                              <p:pRg st="0" end="0"/>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xEl>
                                              <p:pRg st="1" end="1"/>
                                            </p:txEl>
                                          </p:spTgt>
                                        </p:tgtEl>
                                        <p:attrNameLst>
                                          <p:attrName>style.visibility</p:attrName>
                                        </p:attrNameLst>
                                      </p:cBhvr>
                                      <p:to>
                                        <p:strVal val="visible"/>
                                      </p:to>
                                    </p:set>
                                    <p:animEffect transition="in" filter="fade">
                                      <p:cBhvr>
                                        <p:cTn id="32" dur="5000"/>
                                        <p:tgtEl>
                                          <p:spTgt spid="12">
                                            <p:txEl>
                                              <p:pRg st="1" end="1"/>
                                            </p:txEl>
                                          </p:spTgt>
                                        </p:tgtEl>
                                      </p:cBhvr>
                                    </p:animEffect>
                                    <p:anim calcmode="lin" valueType="num">
                                      <p:cBhvr>
                                        <p:cTn id="33" dur="5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34" dur="5000" fill="hold"/>
                                        <p:tgtEl>
                                          <p:spTgt spid="12">
                                            <p:txEl>
                                              <p:pRg st="1" end="1"/>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2">
                                            <p:txEl>
                                              <p:pRg st="2" end="2"/>
                                            </p:txEl>
                                          </p:spTgt>
                                        </p:tgtEl>
                                        <p:attrNameLst>
                                          <p:attrName>style.visibility</p:attrName>
                                        </p:attrNameLst>
                                      </p:cBhvr>
                                      <p:to>
                                        <p:strVal val="visible"/>
                                      </p:to>
                                    </p:set>
                                    <p:animEffect transition="in" filter="fade">
                                      <p:cBhvr>
                                        <p:cTn id="37" dur="5000"/>
                                        <p:tgtEl>
                                          <p:spTgt spid="12">
                                            <p:txEl>
                                              <p:pRg st="2" end="2"/>
                                            </p:txEl>
                                          </p:spTgt>
                                        </p:tgtEl>
                                      </p:cBhvr>
                                    </p:animEffect>
                                    <p:anim calcmode="lin" valueType="num">
                                      <p:cBhvr>
                                        <p:cTn id="38" dur="5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39" dur="5000" fill="hold"/>
                                        <p:tgtEl>
                                          <p:spTgt spid="12">
                                            <p:txEl>
                                              <p:pRg st="2" end="2"/>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2">
                                            <p:txEl>
                                              <p:pRg st="3" end="3"/>
                                            </p:txEl>
                                          </p:spTgt>
                                        </p:tgtEl>
                                        <p:attrNameLst>
                                          <p:attrName>style.visibility</p:attrName>
                                        </p:attrNameLst>
                                      </p:cBhvr>
                                      <p:to>
                                        <p:strVal val="visible"/>
                                      </p:to>
                                    </p:set>
                                    <p:animEffect transition="in" filter="fade">
                                      <p:cBhvr>
                                        <p:cTn id="42" dur="5000"/>
                                        <p:tgtEl>
                                          <p:spTgt spid="12">
                                            <p:txEl>
                                              <p:pRg st="3" end="3"/>
                                            </p:txEl>
                                          </p:spTgt>
                                        </p:tgtEl>
                                      </p:cBhvr>
                                    </p:animEffect>
                                    <p:anim calcmode="lin" valueType="num">
                                      <p:cBhvr>
                                        <p:cTn id="43" dur="5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44" dur="5000" fill="hold"/>
                                        <p:tgtEl>
                                          <p:spTgt spid="12">
                                            <p:txEl>
                                              <p:pRg st="3" end="3"/>
                                            </p:txEl>
                                          </p:spTgt>
                                        </p:tgtEl>
                                        <p:attrNameLst>
                                          <p:attrName>ppt_y</p:attrName>
                                        </p:attrNameLst>
                                      </p:cBhvr>
                                      <p:tavLst>
                                        <p:tav tm="0">
                                          <p:val>
                                            <p:strVal val="#ppt_y+.1"/>
                                          </p:val>
                                        </p:tav>
                                        <p:tav tm="100000">
                                          <p:val>
                                            <p:strVal val="#ppt_y"/>
                                          </p:val>
                                        </p:tav>
                                      </p:tavLst>
                                    </p:anim>
                                  </p:childTnLst>
                                </p:cTn>
                              </p:par>
                              <p:par>
                                <p:cTn id="45" presetID="53" presetClass="entr" presetSubtype="0" fill="hold"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0" fill="hold"/>
                                        <p:tgtEl>
                                          <p:spTgt spid="2"/>
                                        </p:tgtEl>
                                        <p:attrNameLst>
                                          <p:attrName>ppt_w</p:attrName>
                                        </p:attrNameLst>
                                      </p:cBhvr>
                                      <p:tavLst>
                                        <p:tav tm="0">
                                          <p:val>
                                            <p:fltVal val="0"/>
                                          </p:val>
                                        </p:tav>
                                        <p:tav tm="100000">
                                          <p:val>
                                            <p:strVal val="#ppt_w"/>
                                          </p:val>
                                        </p:tav>
                                      </p:tavLst>
                                    </p:anim>
                                    <p:anim calcmode="lin" valueType="num">
                                      <p:cBhvr>
                                        <p:cTn id="48" dur="5000" fill="hold"/>
                                        <p:tgtEl>
                                          <p:spTgt spid="2"/>
                                        </p:tgtEl>
                                        <p:attrNameLst>
                                          <p:attrName>ppt_h</p:attrName>
                                        </p:attrNameLst>
                                      </p:cBhvr>
                                      <p:tavLst>
                                        <p:tav tm="0">
                                          <p:val>
                                            <p:fltVal val="0"/>
                                          </p:val>
                                        </p:tav>
                                        <p:tav tm="100000">
                                          <p:val>
                                            <p:strVal val="#ppt_h"/>
                                          </p:val>
                                        </p:tav>
                                      </p:tavLst>
                                    </p:anim>
                                    <p:animEffect transition="in" filter="fade">
                                      <p:cBhvr>
                                        <p:cTn id="49"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5058" name="Picture 2"/>
          <p:cNvPicPr>
            <a:picLocks noGrp="1" noChangeAspect="1" noChangeArrowheads="1"/>
          </p:cNvPicPr>
          <p:nvPr>
            <p:ph idx="1"/>
          </p:nvPr>
        </p:nvPicPr>
        <p:blipFill>
          <a:blip r:embed="rId4">
            <a:lum bright="10000"/>
            <a:grayscl/>
          </a:blip>
          <a:srcRect/>
          <a:stretch>
            <a:fillRect/>
          </a:stretch>
        </p:blipFill>
        <p:spPr>
          <a:xfrm>
            <a:off x="6072188" y="4500563"/>
            <a:ext cx="2867025" cy="2149475"/>
          </a:xfrm>
          <a:noFill/>
        </p:spPr>
      </p:pic>
      <p:pic>
        <p:nvPicPr>
          <p:cNvPr id="45059" name="Picture 3"/>
          <p:cNvPicPr>
            <a:picLocks noChangeAspect="1" noChangeArrowheads="1"/>
          </p:cNvPicPr>
          <p:nvPr/>
        </p:nvPicPr>
        <p:blipFill>
          <a:blip r:embed="rId5"/>
          <a:srcRect/>
          <a:stretch>
            <a:fillRect/>
          </a:stretch>
        </p:blipFill>
        <p:spPr bwMode="auto">
          <a:xfrm>
            <a:off x="214313" y="3357563"/>
            <a:ext cx="2651125" cy="3286125"/>
          </a:xfrm>
          <a:prstGeom prst="rect">
            <a:avLst/>
          </a:prstGeom>
          <a:noFill/>
          <a:ln w="9525">
            <a:noFill/>
            <a:miter lim="800000"/>
            <a:headEnd/>
            <a:tailEnd/>
          </a:ln>
        </p:spPr>
      </p:pic>
      <p:pic>
        <p:nvPicPr>
          <p:cNvPr id="8" name="SHOST_03.WAV">
            <a:hlinkClick r:id="" action="ppaction://media"/>
          </p:cNvPr>
          <p:cNvPicPr>
            <a:picLocks noRot="1" noChangeAspect="1"/>
          </p:cNvPicPr>
          <p:nvPr>
            <a:audioFile r:link="rId1"/>
          </p:nvPr>
        </p:nvPicPr>
        <p:blipFill>
          <a:blip r:embed="rId6"/>
          <a:srcRect/>
          <a:stretch>
            <a:fillRect/>
          </a:stretch>
        </p:blipFill>
        <p:spPr bwMode="auto">
          <a:xfrm>
            <a:off x="8839200" y="6553200"/>
            <a:ext cx="304800" cy="304800"/>
          </a:xfrm>
          <a:prstGeom prst="rect">
            <a:avLst/>
          </a:prstGeom>
          <a:noFill/>
          <a:ln w="9525">
            <a:noFill/>
            <a:miter lim="800000"/>
            <a:headEnd/>
            <a:tailEnd/>
          </a:ln>
        </p:spPr>
      </p:pic>
      <p:sp>
        <p:nvSpPr>
          <p:cNvPr id="6" name="TextBox 5"/>
          <p:cNvSpPr txBox="1"/>
          <p:nvPr/>
        </p:nvSpPr>
        <p:spPr>
          <a:xfrm>
            <a:off x="2357438" y="285750"/>
            <a:ext cx="5572125" cy="769938"/>
          </a:xfrm>
          <a:prstGeom prst="rect">
            <a:avLst/>
          </a:prstGeom>
          <a:noFill/>
        </p:spPr>
        <p:txBody>
          <a:bodyPr>
            <a:spAutoFit/>
          </a:bodyPr>
          <a:lstStyle/>
          <a:p>
            <a:pPr>
              <a:defRPr/>
            </a:pPr>
            <a:r>
              <a:rPr lang="ru-RU" sz="4400" b="1" dirty="0">
                <a:solidFill>
                  <a:schemeClr val="tx2">
                    <a:lumMod val="25000"/>
                  </a:schemeClr>
                </a:solidFill>
                <a:effectLst>
                  <a:outerShdw blurRad="38100" dist="38100" dir="2700000" algn="tl">
                    <a:srgbClr val="000000">
                      <a:alpha val="43137"/>
                    </a:srgbClr>
                  </a:outerShdw>
                </a:effectLst>
                <a:latin typeface="+mn-lt"/>
              </a:rPr>
              <a:t>Операция «Тайфун»</a:t>
            </a:r>
          </a:p>
        </p:txBody>
      </p:sp>
      <p:pic>
        <p:nvPicPr>
          <p:cNvPr id="12297" name="Picture 9"/>
          <p:cNvPicPr>
            <a:picLocks noChangeAspect="1" noChangeArrowheads="1"/>
          </p:cNvPicPr>
          <p:nvPr/>
        </p:nvPicPr>
        <p:blipFill>
          <a:blip r:embed="rId7">
            <a:lum contrast="10000"/>
          </a:blip>
          <a:srcRect/>
          <a:stretch>
            <a:fillRect/>
          </a:stretch>
        </p:blipFill>
        <p:spPr bwMode="auto">
          <a:xfrm>
            <a:off x="3071813" y="4500563"/>
            <a:ext cx="2857500" cy="2141537"/>
          </a:xfrm>
          <a:prstGeom prst="rect">
            <a:avLst/>
          </a:prstGeom>
          <a:noFill/>
          <a:ln w="9525">
            <a:noFill/>
            <a:miter lim="800000"/>
            <a:headEnd/>
            <a:tailEnd/>
          </a:ln>
        </p:spPr>
      </p:pic>
      <p:pic>
        <p:nvPicPr>
          <p:cNvPr id="3" name="Picture 10" descr="C:\Мои документы\Великая Отечественная\города герои\О Москве\фото\нем плакат.bmp"/>
          <p:cNvPicPr>
            <a:picLocks noChangeAspect="1" noChangeArrowheads="1"/>
          </p:cNvPicPr>
          <p:nvPr/>
        </p:nvPicPr>
        <p:blipFill>
          <a:blip r:embed="rId8">
            <a:lum bright="-10000" contrast="30000"/>
            <a:grayscl/>
          </a:blip>
          <a:srcRect/>
          <a:stretch>
            <a:fillRect/>
          </a:stretch>
        </p:blipFill>
        <p:spPr bwMode="auto">
          <a:xfrm>
            <a:off x="285750" y="285750"/>
            <a:ext cx="1952625" cy="2857500"/>
          </a:xfrm>
          <a:prstGeom prst="rect">
            <a:avLst/>
          </a:prstGeom>
          <a:noFill/>
          <a:ln w="9525">
            <a:noFill/>
            <a:miter lim="800000"/>
            <a:headEnd/>
            <a:tailEnd/>
          </a:ln>
        </p:spPr>
      </p:pic>
      <p:sp>
        <p:nvSpPr>
          <p:cNvPr id="11" name="Прямоугольник 10"/>
          <p:cNvSpPr/>
          <p:nvPr/>
        </p:nvSpPr>
        <p:spPr>
          <a:xfrm>
            <a:off x="3143240" y="1500174"/>
            <a:ext cx="5786478" cy="2677656"/>
          </a:xfrm>
          <a:prstGeom prst="rect">
            <a:avLst/>
          </a:prstGeom>
        </p:spPr>
        <p:txBody>
          <a:bodyPr>
            <a:spAutoFit/>
          </a:bodyPr>
          <a:lstStyle/>
          <a:p>
            <a:pPr>
              <a:defRPr/>
            </a:pPr>
            <a: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t>   По плану наступления на Москву, носившего название «Тайфун», группа армий «Центр» (командующий генерал-фельдмаршал Т. фон Бок) должна была ударами трех мощных группировок расчленить советские войска Западного, Резервного и Брянского фронтов и выйти к границам Москвы. Немецкие войска превосходили защитников Москвы в живой силе в 1,4 раза, артиллерии — в 1,8, танках — в 1,7, самолетах — в 2 раза. 30 сентября 1941 танковая группа под командованием генерал-полковника Х. Гудериана нанесла сильнейший удар по левому флангу Брянского фронта, продвинувшись на 100 км вглубь. 2 октября главные силы группы армий «Центр» перешли в наступление против Западного и Резервного фронтов и прорвали оборону защитников Москвы</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4476" fill="hold"/>
                                        <p:tgtEl>
                                          <p:spTgt spid="8"/>
                                        </p:tgtEl>
                                      </p:cBhvr>
                                    </p:cmd>
                                  </p:childTnLst>
                                </p:cTn>
                              </p:par>
                              <p:par>
                                <p:cTn id="7" presetID="53"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 calcmode="lin" valueType="num">
                                      <p:cBhvr>
                                        <p:cTn id="9" dur="5000" fill="hold"/>
                                        <p:tgtEl>
                                          <p:spTgt spid="6"/>
                                        </p:tgtEl>
                                        <p:attrNameLst>
                                          <p:attrName>ppt_w</p:attrName>
                                        </p:attrNameLst>
                                      </p:cBhvr>
                                      <p:tavLst>
                                        <p:tav tm="0">
                                          <p:val>
                                            <p:fltVal val="0"/>
                                          </p:val>
                                        </p:tav>
                                        <p:tav tm="100000">
                                          <p:val>
                                            <p:strVal val="#ppt_w"/>
                                          </p:val>
                                        </p:tav>
                                      </p:tavLst>
                                    </p:anim>
                                    <p:anim calcmode="lin" valueType="num">
                                      <p:cBhvr>
                                        <p:cTn id="10" dur="5000" fill="hold"/>
                                        <p:tgtEl>
                                          <p:spTgt spid="6"/>
                                        </p:tgtEl>
                                        <p:attrNameLst>
                                          <p:attrName>ppt_h</p:attrName>
                                        </p:attrNameLst>
                                      </p:cBhvr>
                                      <p:tavLst>
                                        <p:tav tm="0">
                                          <p:val>
                                            <p:fltVal val="0"/>
                                          </p:val>
                                        </p:tav>
                                        <p:tav tm="100000">
                                          <p:val>
                                            <p:strVal val="#ppt_h"/>
                                          </p:val>
                                        </p:tav>
                                      </p:tavLst>
                                    </p:anim>
                                    <p:animEffect transition="in" filter="fade">
                                      <p:cBhvr>
                                        <p:cTn id="11" dur="5000"/>
                                        <p:tgtEl>
                                          <p:spTgt spid="6"/>
                                        </p:tgtEl>
                                      </p:cBhvr>
                                    </p:animEffect>
                                  </p:childTnLst>
                                </p:cTn>
                              </p:par>
                              <p:par>
                                <p:cTn id="12" presetID="53"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0" fill="hold"/>
                                        <p:tgtEl>
                                          <p:spTgt spid="3"/>
                                        </p:tgtEl>
                                        <p:attrNameLst>
                                          <p:attrName>ppt_w</p:attrName>
                                        </p:attrNameLst>
                                      </p:cBhvr>
                                      <p:tavLst>
                                        <p:tav tm="0">
                                          <p:val>
                                            <p:fltVal val="0"/>
                                          </p:val>
                                        </p:tav>
                                        <p:tav tm="100000">
                                          <p:val>
                                            <p:strVal val="#ppt_w"/>
                                          </p:val>
                                        </p:tav>
                                      </p:tavLst>
                                    </p:anim>
                                    <p:anim calcmode="lin" valueType="num">
                                      <p:cBhvr>
                                        <p:cTn id="15" dur="5000" fill="hold"/>
                                        <p:tgtEl>
                                          <p:spTgt spid="3"/>
                                        </p:tgtEl>
                                        <p:attrNameLst>
                                          <p:attrName>ppt_h</p:attrName>
                                        </p:attrNameLst>
                                      </p:cBhvr>
                                      <p:tavLst>
                                        <p:tav tm="0">
                                          <p:val>
                                            <p:fltVal val="0"/>
                                          </p:val>
                                        </p:tav>
                                        <p:tav tm="100000">
                                          <p:val>
                                            <p:strVal val="#ppt_h"/>
                                          </p:val>
                                        </p:tav>
                                      </p:tavLst>
                                    </p:anim>
                                    <p:animEffect transition="in" filter="fade">
                                      <p:cBhvr>
                                        <p:cTn id="16" dur="5000"/>
                                        <p:tgtEl>
                                          <p:spTgt spid="3"/>
                                        </p:tgtEl>
                                      </p:cBhvr>
                                    </p:animEffect>
                                  </p:childTnLst>
                                </p:cTn>
                              </p:par>
                              <p:par>
                                <p:cTn id="17" presetID="53" presetClass="entr" presetSubtype="0" fill="hold" nodeType="withEffect">
                                  <p:stCondLst>
                                    <p:cond delay="0"/>
                                  </p:stCondLst>
                                  <p:childTnLst>
                                    <p:set>
                                      <p:cBhvr>
                                        <p:cTn id="18" dur="1" fill="hold">
                                          <p:stCondLst>
                                            <p:cond delay="0"/>
                                          </p:stCondLst>
                                        </p:cTn>
                                        <p:tgtEl>
                                          <p:spTgt spid="45059"/>
                                        </p:tgtEl>
                                        <p:attrNameLst>
                                          <p:attrName>style.visibility</p:attrName>
                                        </p:attrNameLst>
                                      </p:cBhvr>
                                      <p:to>
                                        <p:strVal val="visible"/>
                                      </p:to>
                                    </p:set>
                                    <p:anim calcmode="lin" valueType="num">
                                      <p:cBhvr>
                                        <p:cTn id="19" dur="5000" fill="hold"/>
                                        <p:tgtEl>
                                          <p:spTgt spid="45059"/>
                                        </p:tgtEl>
                                        <p:attrNameLst>
                                          <p:attrName>ppt_w</p:attrName>
                                        </p:attrNameLst>
                                      </p:cBhvr>
                                      <p:tavLst>
                                        <p:tav tm="0">
                                          <p:val>
                                            <p:fltVal val="0"/>
                                          </p:val>
                                        </p:tav>
                                        <p:tav tm="100000">
                                          <p:val>
                                            <p:strVal val="#ppt_w"/>
                                          </p:val>
                                        </p:tav>
                                      </p:tavLst>
                                    </p:anim>
                                    <p:anim calcmode="lin" valueType="num">
                                      <p:cBhvr>
                                        <p:cTn id="20" dur="5000" fill="hold"/>
                                        <p:tgtEl>
                                          <p:spTgt spid="45059"/>
                                        </p:tgtEl>
                                        <p:attrNameLst>
                                          <p:attrName>ppt_h</p:attrName>
                                        </p:attrNameLst>
                                      </p:cBhvr>
                                      <p:tavLst>
                                        <p:tav tm="0">
                                          <p:val>
                                            <p:fltVal val="0"/>
                                          </p:val>
                                        </p:tav>
                                        <p:tav tm="100000">
                                          <p:val>
                                            <p:strVal val="#ppt_h"/>
                                          </p:val>
                                        </p:tav>
                                      </p:tavLst>
                                    </p:anim>
                                    <p:animEffect transition="in" filter="fade">
                                      <p:cBhvr>
                                        <p:cTn id="21" dur="5000"/>
                                        <p:tgtEl>
                                          <p:spTgt spid="45059"/>
                                        </p:tgtEl>
                                      </p:cBhvr>
                                    </p:animEffect>
                                  </p:childTnLst>
                                </p:cTn>
                              </p:par>
                              <p:par>
                                <p:cTn id="22" presetID="53" presetClass="entr" presetSubtype="0" fill="hold" nodeType="withEffect">
                                  <p:stCondLst>
                                    <p:cond delay="0"/>
                                  </p:stCondLst>
                                  <p:childTnLst>
                                    <p:set>
                                      <p:cBhvr>
                                        <p:cTn id="23" dur="1" fill="hold">
                                          <p:stCondLst>
                                            <p:cond delay="0"/>
                                          </p:stCondLst>
                                        </p:cTn>
                                        <p:tgtEl>
                                          <p:spTgt spid="12297"/>
                                        </p:tgtEl>
                                        <p:attrNameLst>
                                          <p:attrName>style.visibility</p:attrName>
                                        </p:attrNameLst>
                                      </p:cBhvr>
                                      <p:to>
                                        <p:strVal val="visible"/>
                                      </p:to>
                                    </p:set>
                                    <p:anim calcmode="lin" valueType="num">
                                      <p:cBhvr>
                                        <p:cTn id="24" dur="5000" fill="hold"/>
                                        <p:tgtEl>
                                          <p:spTgt spid="12297"/>
                                        </p:tgtEl>
                                        <p:attrNameLst>
                                          <p:attrName>ppt_w</p:attrName>
                                        </p:attrNameLst>
                                      </p:cBhvr>
                                      <p:tavLst>
                                        <p:tav tm="0">
                                          <p:val>
                                            <p:fltVal val="0"/>
                                          </p:val>
                                        </p:tav>
                                        <p:tav tm="100000">
                                          <p:val>
                                            <p:strVal val="#ppt_w"/>
                                          </p:val>
                                        </p:tav>
                                      </p:tavLst>
                                    </p:anim>
                                    <p:anim calcmode="lin" valueType="num">
                                      <p:cBhvr>
                                        <p:cTn id="25" dur="5000" fill="hold"/>
                                        <p:tgtEl>
                                          <p:spTgt spid="12297"/>
                                        </p:tgtEl>
                                        <p:attrNameLst>
                                          <p:attrName>ppt_h</p:attrName>
                                        </p:attrNameLst>
                                      </p:cBhvr>
                                      <p:tavLst>
                                        <p:tav tm="0">
                                          <p:val>
                                            <p:fltVal val="0"/>
                                          </p:val>
                                        </p:tav>
                                        <p:tav tm="100000">
                                          <p:val>
                                            <p:strVal val="#ppt_h"/>
                                          </p:val>
                                        </p:tav>
                                      </p:tavLst>
                                    </p:anim>
                                    <p:animEffect transition="in" filter="fade">
                                      <p:cBhvr>
                                        <p:cTn id="26" dur="5000"/>
                                        <p:tgtEl>
                                          <p:spTgt spid="12297"/>
                                        </p:tgtEl>
                                      </p:cBhvr>
                                    </p:animEffect>
                                  </p:childTnLst>
                                </p:cTn>
                              </p:par>
                              <p:par>
                                <p:cTn id="27" presetID="53" presetClass="entr" presetSubtype="0" fill="hold" nodeType="withEffect">
                                  <p:stCondLst>
                                    <p:cond delay="0"/>
                                  </p:stCondLst>
                                  <p:childTnLst>
                                    <p:set>
                                      <p:cBhvr>
                                        <p:cTn id="28" dur="1" fill="hold">
                                          <p:stCondLst>
                                            <p:cond delay="0"/>
                                          </p:stCondLst>
                                        </p:cTn>
                                        <p:tgtEl>
                                          <p:spTgt spid="45058"/>
                                        </p:tgtEl>
                                        <p:attrNameLst>
                                          <p:attrName>style.visibility</p:attrName>
                                        </p:attrNameLst>
                                      </p:cBhvr>
                                      <p:to>
                                        <p:strVal val="visible"/>
                                      </p:to>
                                    </p:set>
                                    <p:anim calcmode="lin" valueType="num">
                                      <p:cBhvr>
                                        <p:cTn id="29" dur="5000" fill="hold"/>
                                        <p:tgtEl>
                                          <p:spTgt spid="45058"/>
                                        </p:tgtEl>
                                        <p:attrNameLst>
                                          <p:attrName>ppt_w</p:attrName>
                                        </p:attrNameLst>
                                      </p:cBhvr>
                                      <p:tavLst>
                                        <p:tav tm="0">
                                          <p:val>
                                            <p:fltVal val="0"/>
                                          </p:val>
                                        </p:tav>
                                        <p:tav tm="100000">
                                          <p:val>
                                            <p:strVal val="#ppt_w"/>
                                          </p:val>
                                        </p:tav>
                                      </p:tavLst>
                                    </p:anim>
                                    <p:anim calcmode="lin" valueType="num">
                                      <p:cBhvr>
                                        <p:cTn id="30" dur="5000" fill="hold"/>
                                        <p:tgtEl>
                                          <p:spTgt spid="45058"/>
                                        </p:tgtEl>
                                        <p:attrNameLst>
                                          <p:attrName>ppt_h</p:attrName>
                                        </p:attrNameLst>
                                      </p:cBhvr>
                                      <p:tavLst>
                                        <p:tav tm="0">
                                          <p:val>
                                            <p:fltVal val="0"/>
                                          </p:val>
                                        </p:tav>
                                        <p:tav tm="100000">
                                          <p:val>
                                            <p:strVal val="#ppt_h"/>
                                          </p:val>
                                        </p:tav>
                                      </p:tavLst>
                                    </p:anim>
                                    <p:animEffect transition="in" filter="fade">
                                      <p:cBhvr>
                                        <p:cTn id="31" dur="5000"/>
                                        <p:tgtEl>
                                          <p:spTgt spid="45058"/>
                                        </p:tgtEl>
                                      </p:cBhvr>
                                    </p:animEffect>
                                  </p:childTnLst>
                                </p:cTn>
                              </p:par>
                              <p:par>
                                <p:cTn id="32" presetID="42" presetClass="entr" presetSubtype="0" fill="hold" nodeType="withEffect">
                                  <p:stCondLst>
                                    <p:cond delay="0"/>
                                  </p:stCondLst>
                                  <p:childTnLst>
                                    <p:set>
                                      <p:cBhvr>
                                        <p:cTn id="33" dur="1" fill="hold">
                                          <p:stCondLst>
                                            <p:cond delay="0"/>
                                          </p:stCondLst>
                                        </p:cTn>
                                        <p:tgtEl>
                                          <p:spTgt spid="11">
                                            <p:txEl>
                                              <p:pRg st="0" end="0"/>
                                            </p:txEl>
                                          </p:spTgt>
                                        </p:tgtEl>
                                        <p:attrNameLst>
                                          <p:attrName>style.visibility</p:attrName>
                                        </p:attrNameLst>
                                      </p:cBhvr>
                                      <p:to>
                                        <p:strVal val="visible"/>
                                      </p:to>
                                    </p:set>
                                    <p:animEffect transition="in" filter="fade">
                                      <p:cBhvr>
                                        <p:cTn id="34" dur="5000"/>
                                        <p:tgtEl>
                                          <p:spTgt spid="11">
                                            <p:txEl>
                                              <p:pRg st="0" end="0"/>
                                            </p:txEl>
                                          </p:spTgt>
                                        </p:tgtEl>
                                      </p:cBhvr>
                                    </p:animEffect>
                                    <p:anim calcmode="lin" valueType="num">
                                      <p:cBhvr>
                                        <p:cTn id="35" dur="5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6" dur="5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p:cTn id="37"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descr="Отстоим Москву"/>
          <p:cNvPicPr>
            <a:picLocks noGrp="1" noChangeAspect="1" noChangeArrowheads="1"/>
          </p:cNvPicPr>
          <p:nvPr>
            <p:ph/>
          </p:nvPr>
        </p:nvPicPr>
        <p:blipFill>
          <a:blip r:embed="rId5">
            <a:lum bright="-10000" contrast="20000"/>
          </a:blip>
          <a:srcRect l="4150" t="6786" r="6625" b="3635"/>
          <a:stretch>
            <a:fillRect/>
          </a:stretch>
        </p:blipFill>
        <p:spPr>
          <a:xfrm>
            <a:off x="285750" y="357188"/>
            <a:ext cx="2305050" cy="3527425"/>
          </a:xfrm>
          <a:noFill/>
        </p:spPr>
      </p:pic>
      <p:grpSp>
        <p:nvGrpSpPr>
          <p:cNvPr id="2" name="Группа 4"/>
          <p:cNvGrpSpPr>
            <a:grpSpLocks/>
          </p:cNvGrpSpPr>
          <p:nvPr/>
        </p:nvGrpSpPr>
        <p:grpSpPr bwMode="auto">
          <a:xfrm>
            <a:off x="4140200" y="-242888"/>
            <a:ext cx="4859338" cy="1600201"/>
            <a:chOff x="323528" y="0"/>
            <a:chExt cx="8565261" cy="1700808"/>
          </a:xfrm>
        </p:grpSpPr>
        <p:pic>
          <p:nvPicPr>
            <p:cNvPr id="6"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6"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7" name="Прямоугольник 6"/>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pic>
        <p:nvPicPr>
          <p:cNvPr id="8" name="Picture 5" descr="Защитим родную Москву"/>
          <p:cNvPicPr>
            <a:picLocks noChangeAspect="1" noChangeArrowheads="1"/>
          </p:cNvPicPr>
          <p:nvPr/>
        </p:nvPicPr>
        <p:blipFill>
          <a:blip r:embed="rId7"/>
          <a:srcRect/>
          <a:stretch>
            <a:fillRect/>
          </a:stretch>
        </p:blipFill>
        <p:spPr bwMode="auto">
          <a:xfrm>
            <a:off x="6429375" y="3341688"/>
            <a:ext cx="2335213" cy="3327400"/>
          </a:xfrm>
          <a:prstGeom prst="rect">
            <a:avLst/>
          </a:prstGeom>
          <a:noFill/>
          <a:ln w="9525">
            <a:noFill/>
            <a:miter lim="800000"/>
            <a:headEnd/>
            <a:tailEnd/>
          </a:ln>
        </p:spPr>
      </p:pic>
      <p:pic>
        <p:nvPicPr>
          <p:cNvPr id="9" name="Picture 5" descr="Родина мать зовет"/>
          <p:cNvPicPr>
            <a:picLocks noChangeAspect="1" noChangeArrowheads="1"/>
          </p:cNvPicPr>
          <p:nvPr/>
        </p:nvPicPr>
        <p:blipFill>
          <a:blip r:embed="rId8">
            <a:lum bright="-10000" contrast="10000"/>
          </a:blip>
          <a:srcRect/>
          <a:stretch>
            <a:fillRect/>
          </a:stretch>
        </p:blipFill>
        <p:spPr bwMode="auto">
          <a:xfrm>
            <a:off x="3205163" y="2000250"/>
            <a:ext cx="2581275" cy="3492500"/>
          </a:xfrm>
          <a:prstGeom prst="rect">
            <a:avLst/>
          </a:prstGeom>
          <a:noFill/>
          <a:ln w="9525">
            <a:noFill/>
            <a:miter lim="800000"/>
            <a:headEnd/>
            <a:tailEnd/>
          </a:ln>
        </p:spPr>
      </p:pic>
      <p:sp>
        <p:nvSpPr>
          <p:cNvPr id="13" name="Прямоугольник 12"/>
          <p:cNvSpPr/>
          <p:nvPr/>
        </p:nvSpPr>
        <p:spPr>
          <a:xfrm>
            <a:off x="73025" y="0"/>
            <a:ext cx="185738" cy="400050"/>
          </a:xfrm>
          <a:prstGeom prst="rect">
            <a:avLst/>
          </a:prstGeom>
        </p:spPr>
        <p:txBody>
          <a:bodyPr wrap="none">
            <a:spAutoFit/>
          </a:bodyPr>
          <a:lstStyle/>
          <a:p>
            <a:pPr algn="ctr">
              <a:defRPr/>
            </a:pPr>
            <a:endParaRPr lang="ru-RU" sz="2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14" name="Прямоугольник 13"/>
          <p:cNvSpPr/>
          <p:nvPr/>
        </p:nvSpPr>
        <p:spPr>
          <a:xfrm>
            <a:off x="142875" y="4357688"/>
            <a:ext cx="5832475" cy="2308225"/>
          </a:xfrm>
          <a:prstGeom prst="rect">
            <a:avLst/>
          </a:prstGeom>
        </p:spPr>
        <p:txBody>
          <a:bodyPr>
            <a:spAutoFit/>
          </a:bodyPr>
          <a:lstStyle/>
          <a:p>
            <a:pPr>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Родина-мать зовет!</a:t>
            </a:r>
            <a:b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И тот, кто жив, не убит,</a:t>
            </a:r>
            <a:b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Кто в мерзлой земле не лежит,</a:t>
            </a:r>
            <a:b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Чье сердце от гнева кипит,</a:t>
            </a:r>
            <a:b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Должен за всех отомстить.</a:t>
            </a:r>
            <a:b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Да, за все отомстить, - правда земли такова!</a:t>
            </a:r>
            <a:b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Кровь всех погибших горит в яростных мщенья словах:</a:t>
            </a:r>
            <a:b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"Совесть наша чиста! Доблесть наша права!"</a:t>
            </a:r>
            <a:b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Кличут к отмщенью звезды, красные звёзды Кремля.</a:t>
            </a:r>
          </a:p>
        </p:txBody>
      </p:sp>
      <p:sp>
        <p:nvSpPr>
          <p:cNvPr id="15" name="Прямоугольник 14"/>
          <p:cNvSpPr/>
          <p:nvPr/>
        </p:nvSpPr>
        <p:spPr>
          <a:xfrm>
            <a:off x="4572000" y="1142984"/>
            <a:ext cx="4572000" cy="892552"/>
          </a:xfrm>
          <a:prstGeom prst="rect">
            <a:avLst/>
          </a:prstGeom>
        </p:spPr>
        <p:txBody>
          <a:bodyPr>
            <a:spAutoFit/>
          </a:bodyPr>
          <a:lstStyle/>
          <a:p>
            <a:pPr algn="ctr">
              <a:defRPr/>
            </a:pPr>
            <a:r>
              <a:rPr lang="ru-RU" sz="2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Страницы Великой Победы</a:t>
            </a:r>
          </a:p>
          <a:p>
            <a:pPr algn="ctr">
              <a:defRPr/>
            </a:pPr>
            <a:r>
              <a:rPr lang="ru-RU" sz="32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Москва прифронтовая</a:t>
            </a:r>
          </a:p>
        </p:txBody>
      </p:sp>
      <p:pic>
        <p:nvPicPr>
          <p:cNvPr id="12" name="nachalo.mpg">
            <a:hlinkClick r:id="" action="ppaction://media"/>
          </p:cNvPr>
          <p:cNvPicPr>
            <a:picLocks noRot="1" noChangeAspect="1"/>
          </p:cNvPicPr>
          <p:nvPr>
            <a:videoFile r:link="rId1"/>
          </p:nvPr>
        </p:nvPicPr>
        <p:blipFill>
          <a:blip r:embed="rId9"/>
          <a:srcRect/>
          <a:stretch>
            <a:fillRect/>
          </a:stretch>
        </p:blipFill>
        <p:spPr bwMode="auto">
          <a:xfrm>
            <a:off x="8358211" y="6268658"/>
            <a:ext cx="785789" cy="589342"/>
          </a:xfrm>
          <a:prstGeom prst="rect">
            <a:avLst/>
          </a:prstGeom>
          <a:noFill/>
          <a:ln w="9525">
            <a:noFill/>
            <a:miter lim="800000"/>
            <a:headEnd/>
            <a:tailEnd/>
          </a:ln>
        </p:spPr>
      </p:pic>
      <p:pic>
        <p:nvPicPr>
          <p:cNvPr id="17" name="фон 1 Смело мы в бой со звуком бомб.MP3">
            <a:hlinkClick r:id="" action="ppaction://media"/>
          </p:cNvPr>
          <p:cNvPicPr>
            <a:picLocks noRot="1" noChangeAspect="1"/>
          </p:cNvPicPr>
          <p:nvPr>
            <a:audioFile r:link="rId2"/>
          </p:nvPr>
        </p:nvPicPr>
        <p:blipFill>
          <a:blip r:embed="rId10"/>
          <a:srcRect/>
          <a:stretch>
            <a:fillRect/>
          </a:stretch>
        </p:blipFill>
        <p:spPr bwMode="auto">
          <a:xfrm>
            <a:off x="8839200" y="6553200"/>
            <a:ext cx="304800" cy="304800"/>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121" fill="hold"/>
                                        <p:tgtEl>
                                          <p:spTgt spid="12"/>
                                        </p:tgtEl>
                                      </p:cBhvr>
                                    </p:cmd>
                                  </p:childTnLst>
                                </p:cTn>
                              </p:par>
                              <p:par>
                                <p:cTn id="7" presetID="2" presetClass="mediacall" presetSubtype="0" fill="hold" nodeType="withEffect">
                                  <p:stCondLst>
                                    <p:cond delay="0"/>
                                  </p:stCondLst>
                                  <p:childTnLst>
                                    <p:cmd type="call" cmd="togglePause">
                                      <p:cBhvr>
                                        <p:cTn id="8" dur="1" fill="hold"/>
                                        <p:tgtEl>
                                          <p:spTgt spid="12"/>
                                        </p:tgtEl>
                                      </p:cBhvr>
                                    </p:cmd>
                                  </p:childTnLst>
                                </p:cTn>
                              </p:par>
                              <p:par>
                                <p:cTn id="9" presetID="1" presetClass="mediacall" presetSubtype="0" fill="hold" nodeType="withEffect">
                                  <p:stCondLst>
                                    <p:cond delay="0"/>
                                  </p:stCondLst>
                                  <p:childTnLst>
                                    <p:cmd type="call" cmd="playFrom(0.0)">
                                      <p:cBhvr>
                                        <p:cTn id="10" dur="1" fill="hold"/>
                                        <p:tgtEl>
                                          <p:spTgt spid="17"/>
                                        </p:tgtEl>
                                      </p:cBhvr>
                                    </p:cmd>
                                  </p:childTnLst>
                                </p:cTn>
                              </p:par>
                              <p:par>
                                <p:cTn id="11" presetID="53" presetClass="entr" presetSubtype="0" fill="hold" nodeType="withEffect">
                                  <p:stCondLst>
                                    <p:cond delay="0"/>
                                  </p:stCondLst>
                                  <p:childTnLst>
                                    <p:set>
                                      <p:cBhvr>
                                        <p:cTn id="12" dur="1" fill="hold">
                                          <p:stCondLst>
                                            <p:cond delay="0"/>
                                          </p:stCondLst>
                                        </p:cTn>
                                        <p:tgtEl>
                                          <p:spTgt spid="15">
                                            <p:txEl>
                                              <p:pRg st="1" end="1"/>
                                            </p:txEl>
                                          </p:spTgt>
                                        </p:tgtEl>
                                        <p:attrNameLst>
                                          <p:attrName>style.visibility</p:attrName>
                                        </p:attrNameLst>
                                      </p:cBhvr>
                                      <p:to>
                                        <p:strVal val="visible"/>
                                      </p:to>
                                    </p:set>
                                    <p:anim calcmode="lin" valueType="num">
                                      <p:cBhvr>
                                        <p:cTn id="13" dur="5000" fill="hold"/>
                                        <p:tgtEl>
                                          <p:spTgt spid="15">
                                            <p:txEl>
                                              <p:pRg st="1" end="1"/>
                                            </p:txEl>
                                          </p:spTgt>
                                        </p:tgtEl>
                                        <p:attrNameLst>
                                          <p:attrName>ppt_w</p:attrName>
                                        </p:attrNameLst>
                                      </p:cBhvr>
                                      <p:tavLst>
                                        <p:tav tm="0">
                                          <p:val>
                                            <p:fltVal val="0"/>
                                          </p:val>
                                        </p:tav>
                                        <p:tav tm="100000">
                                          <p:val>
                                            <p:strVal val="#ppt_w"/>
                                          </p:val>
                                        </p:tav>
                                      </p:tavLst>
                                    </p:anim>
                                    <p:anim calcmode="lin" valueType="num">
                                      <p:cBhvr>
                                        <p:cTn id="14" dur="5000" fill="hold"/>
                                        <p:tgtEl>
                                          <p:spTgt spid="15">
                                            <p:txEl>
                                              <p:pRg st="1" end="1"/>
                                            </p:txEl>
                                          </p:spTgt>
                                        </p:tgtEl>
                                        <p:attrNameLst>
                                          <p:attrName>ppt_h</p:attrName>
                                        </p:attrNameLst>
                                      </p:cBhvr>
                                      <p:tavLst>
                                        <p:tav tm="0">
                                          <p:val>
                                            <p:fltVal val="0"/>
                                          </p:val>
                                        </p:tav>
                                        <p:tav tm="100000">
                                          <p:val>
                                            <p:strVal val="#ppt_h"/>
                                          </p:val>
                                        </p:tav>
                                      </p:tavLst>
                                    </p:anim>
                                    <p:animEffect transition="in" filter="fade">
                                      <p:cBhvr>
                                        <p:cTn id="15" dur="5000"/>
                                        <p:tgtEl>
                                          <p:spTgt spid="15">
                                            <p:txEl>
                                              <p:pRg st="1" end="1"/>
                                            </p:txEl>
                                          </p:spTgt>
                                        </p:tgtEl>
                                      </p:cBhvr>
                                    </p:animEffect>
                                  </p:childTnLst>
                                </p:cTn>
                              </p:par>
                              <p:par>
                                <p:cTn id="16" presetID="53" presetClass="entr" presetSubtype="0" fill="hold" nodeType="withEffect">
                                  <p:stCondLst>
                                    <p:cond delay="0"/>
                                  </p:stCondLst>
                                  <p:childTnLst>
                                    <p:set>
                                      <p:cBhvr>
                                        <p:cTn id="17" dur="1" fill="hold">
                                          <p:stCondLst>
                                            <p:cond delay="0"/>
                                          </p:stCondLst>
                                        </p:cTn>
                                        <p:tgtEl>
                                          <p:spTgt spid="15">
                                            <p:txEl>
                                              <p:pRg st="0" end="0"/>
                                            </p:txEl>
                                          </p:spTgt>
                                        </p:tgtEl>
                                        <p:attrNameLst>
                                          <p:attrName>style.visibility</p:attrName>
                                        </p:attrNameLst>
                                      </p:cBhvr>
                                      <p:to>
                                        <p:strVal val="visible"/>
                                      </p:to>
                                    </p:set>
                                    <p:anim calcmode="lin" valueType="num">
                                      <p:cBhvr>
                                        <p:cTn id="18" dur="50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19" dur="50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20" dur="5000"/>
                                        <p:tgtEl>
                                          <p:spTgt spid="15">
                                            <p:txEl>
                                              <p:pRg st="0" end="0"/>
                                            </p:txEl>
                                          </p:spTgt>
                                        </p:tgtEl>
                                      </p:cBhvr>
                                    </p:animEffect>
                                  </p:childTnLst>
                                </p:cTn>
                              </p:par>
                              <p:par>
                                <p:cTn id="21" presetID="53"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0" fill="hold"/>
                                        <p:tgtEl>
                                          <p:spTgt spid="2"/>
                                        </p:tgtEl>
                                        <p:attrNameLst>
                                          <p:attrName>ppt_w</p:attrName>
                                        </p:attrNameLst>
                                      </p:cBhvr>
                                      <p:tavLst>
                                        <p:tav tm="0">
                                          <p:val>
                                            <p:fltVal val="0"/>
                                          </p:val>
                                        </p:tav>
                                        <p:tav tm="100000">
                                          <p:val>
                                            <p:strVal val="#ppt_w"/>
                                          </p:val>
                                        </p:tav>
                                      </p:tavLst>
                                    </p:anim>
                                    <p:anim calcmode="lin" valueType="num">
                                      <p:cBhvr>
                                        <p:cTn id="24" dur="5000" fill="hold"/>
                                        <p:tgtEl>
                                          <p:spTgt spid="2"/>
                                        </p:tgtEl>
                                        <p:attrNameLst>
                                          <p:attrName>ppt_h</p:attrName>
                                        </p:attrNameLst>
                                      </p:cBhvr>
                                      <p:tavLst>
                                        <p:tav tm="0">
                                          <p:val>
                                            <p:fltVal val="0"/>
                                          </p:val>
                                        </p:tav>
                                        <p:tav tm="100000">
                                          <p:val>
                                            <p:strVal val="#ppt_h"/>
                                          </p:val>
                                        </p:tav>
                                      </p:tavLst>
                                    </p:anim>
                                    <p:animEffect transition="in" filter="fade">
                                      <p:cBhvr>
                                        <p:cTn id="25" dur="5000"/>
                                        <p:tgtEl>
                                          <p:spTgt spid="2"/>
                                        </p:tgtEl>
                                      </p:cBhvr>
                                    </p:animEffect>
                                  </p:childTnLst>
                                </p:cTn>
                              </p:par>
                              <p:par>
                                <p:cTn id="26" presetID="53" presetClass="entr" presetSubtype="0" fill="hold" nodeType="withEffect">
                                  <p:stCondLst>
                                    <p:cond delay="0"/>
                                  </p:stCondLst>
                                  <p:childTnLst>
                                    <p:set>
                                      <p:cBhvr>
                                        <p:cTn id="27" dur="1" fill="hold">
                                          <p:stCondLst>
                                            <p:cond delay="0"/>
                                          </p:stCondLst>
                                        </p:cTn>
                                        <p:tgtEl>
                                          <p:spTgt spid="14">
                                            <p:txEl>
                                              <p:pRg st="0" end="0"/>
                                            </p:txEl>
                                          </p:spTgt>
                                        </p:tgtEl>
                                        <p:attrNameLst>
                                          <p:attrName>style.visibility</p:attrName>
                                        </p:attrNameLst>
                                      </p:cBhvr>
                                      <p:to>
                                        <p:strVal val="visible"/>
                                      </p:to>
                                    </p:set>
                                    <p:anim calcmode="lin" valueType="num">
                                      <p:cBhvr>
                                        <p:cTn id="28" dur="5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29" dur="50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30" dur="5000"/>
                                        <p:tgtEl>
                                          <p:spTgt spid="14">
                                            <p:txEl>
                                              <p:pRg st="0" end="0"/>
                                            </p:txEl>
                                          </p:spTgt>
                                        </p:tgtEl>
                                      </p:cBhvr>
                                    </p:animEffect>
                                  </p:childTnLst>
                                </p:cTn>
                              </p:par>
                              <p:par>
                                <p:cTn id="31" presetID="53" presetClass="entr" presetSubtype="0" fill="hold" nodeType="withEffect">
                                  <p:stCondLst>
                                    <p:cond delay="0"/>
                                  </p:stCondLst>
                                  <p:childTnLst>
                                    <p:set>
                                      <p:cBhvr>
                                        <p:cTn id="32" dur="1" fill="hold">
                                          <p:stCondLst>
                                            <p:cond delay="0"/>
                                          </p:stCondLst>
                                        </p:cTn>
                                        <p:tgtEl>
                                          <p:spTgt spid="20485"/>
                                        </p:tgtEl>
                                        <p:attrNameLst>
                                          <p:attrName>style.visibility</p:attrName>
                                        </p:attrNameLst>
                                      </p:cBhvr>
                                      <p:to>
                                        <p:strVal val="visible"/>
                                      </p:to>
                                    </p:set>
                                    <p:anim calcmode="lin" valueType="num">
                                      <p:cBhvr>
                                        <p:cTn id="33" dur="5000" fill="hold"/>
                                        <p:tgtEl>
                                          <p:spTgt spid="20485"/>
                                        </p:tgtEl>
                                        <p:attrNameLst>
                                          <p:attrName>ppt_w</p:attrName>
                                        </p:attrNameLst>
                                      </p:cBhvr>
                                      <p:tavLst>
                                        <p:tav tm="0">
                                          <p:val>
                                            <p:fltVal val="0"/>
                                          </p:val>
                                        </p:tav>
                                        <p:tav tm="100000">
                                          <p:val>
                                            <p:strVal val="#ppt_w"/>
                                          </p:val>
                                        </p:tav>
                                      </p:tavLst>
                                    </p:anim>
                                    <p:anim calcmode="lin" valueType="num">
                                      <p:cBhvr>
                                        <p:cTn id="34" dur="5000" fill="hold"/>
                                        <p:tgtEl>
                                          <p:spTgt spid="20485"/>
                                        </p:tgtEl>
                                        <p:attrNameLst>
                                          <p:attrName>ppt_h</p:attrName>
                                        </p:attrNameLst>
                                      </p:cBhvr>
                                      <p:tavLst>
                                        <p:tav tm="0">
                                          <p:val>
                                            <p:fltVal val="0"/>
                                          </p:val>
                                        </p:tav>
                                        <p:tav tm="100000">
                                          <p:val>
                                            <p:strVal val="#ppt_h"/>
                                          </p:val>
                                        </p:tav>
                                      </p:tavLst>
                                    </p:anim>
                                    <p:animEffect transition="in" filter="fade">
                                      <p:cBhvr>
                                        <p:cTn id="35" dur="5000"/>
                                        <p:tgtEl>
                                          <p:spTgt spid="20485"/>
                                        </p:tgtEl>
                                      </p:cBhvr>
                                    </p:animEffect>
                                  </p:childTnLst>
                                </p:cTn>
                              </p:par>
                              <p:par>
                                <p:cTn id="36" presetID="53" presetClass="entr" presetSubtype="0"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0" fill="hold"/>
                                        <p:tgtEl>
                                          <p:spTgt spid="9"/>
                                        </p:tgtEl>
                                        <p:attrNameLst>
                                          <p:attrName>ppt_w</p:attrName>
                                        </p:attrNameLst>
                                      </p:cBhvr>
                                      <p:tavLst>
                                        <p:tav tm="0">
                                          <p:val>
                                            <p:fltVal val="0"/>
                                          </p:val>
                                        </p:tav>
                                        <p:tav tm="100000">
                                          <p:val>
                                            <p:strVal val="#ppt_w"/>
                                          </p:val>
                                        </p:tav>
                                      </p:tavLst>
                                    </p:anim>
                                    <p:anim calcmode="lin" valueType="num">
                                      <p:cBhvr>
                                        <p:cTn id="39" dur="5000" fill="hold"/>
                                        <p:tgtEl>
                                          <p:spTgt spid="9"/>
                                        </p:tgtEl>
                                        <p:attrNameLst>
                                          <p:attrName>ppt_h</p:attrName>
                                        </p:attrNameLst>
                                      </p:cBhvr>
                                      <p:tavLst>
                                        <p:tav tm="0">
                                          <p:val>
                                            <p:fltVal val="0"/>
                                          </p:val>
                                        </p:tav>
                                        <p:tav tm="100000">
                                          <p:val>
                                            <p:strVal val="#ppt_h"/>
                                          </p:val>
                                        </p:tav>
                                      </p:tavLst>
                                    </p:anim>
                                    <p:animEffect transition="in" filter="fade">
                                      <p:cBhvr>
                                        <p:cTn id="40" dur="5000"/>
                                        <p:tgtEl>
                                          <p:spTgt spid="9"/>
                                        </p:tgtEl>
                                      </p:cBhvr>
                                    </p:animEffect>
                                  </p:childTnLst>
                                </p:cTn>
                              </p:par>
                              <p:par>
                                <p:cTn id="41" presetID="53"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0" fill="hold"/>
                                        <p:tgtEl>
                                          <p:spTgt spid="8"/>
                                        </p:tgtEl>
                                        <p:attrNameLst>
                                          <p:attrName>ppt_w</p:attrName>
                                        </p:attrNameLst>
                                      </p:cBhvr>
                                      <p:tavLst>
                                        <p:tav tm="0">
                                          <p:val>
                                            <p:fltVal val="0"/>
                                          </p:val>
                                        </p:tav>
                                        <p:tav tm="100000">
                                          <p:val>
                                            <p:strVal val="#ppt_w"/>
                                          </p:val>
                                        </p:tav>
                                      </p:tavLst>
                                    </p:anim>
                                    <p:anim calcmode="lin" valueType="num">
                                      <p:cBhvr>
                                        <p:cTn id="44" dur="5000" fill="hold"/>
                                        <p:tgtEl>
                                          <p:spTgt spid="8"/>
                                        </p:tgtEl>
                                        <p:attrNameLst>
                                          <p:attrName>ppt_h</p:attrName>
                                        </p:attrNameLst>
                                      </p:cBhvr>
                                      <p:tavLst>
                                        <p:tav tm="0">
                                          <p:val>
                                            <p:fltVal val="0"/>
                                          </p:val>
                                        </p:tav>
                                        <p:tav tm="100000">
                                          <p:val>
                                            <p:strVal val="#ppt_h"/>
                                          </p:val>
                                        </p:tav>
                                      </p:tavLst>
                                    </p:anim>
                                    <p:animEffect transition="in" filter="fade">
                                      <p:cBhvr>
                                        <p:cTn id="45" dur="5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showWhenStopped="0">
                <p:cTn id="46" fill="hold" display="0">
                  <p:stCondLst>
                    <p:cond delay="indefinite"/>
                  </p:stCondLst>
                  <p:endCondLst>
                    <p:cond evt="onNext" delay="0">
                      <p:tgtEl>
                        <p:sldTgt/>
                      </p:tgtEl>
                    </p:cond>
                    <p:cond evt="onPrev" delay="0">
                      <p:tgtEl>
                        <p:sldTgt/>
                      </p:tgtEl>
                    </p:cond>
                  </p:endCondLst>
                </p:cTn>
                <p:tgtEl>
                  <p:spTgt spid="12"/>
                </p:tgtEl>
              </p:cMediaNode>
            </p:video>
            <p:audio>
              <p:cMediaNode>
                <p:cTn id="47" fill="hold" display="0">
                  <p:stCondLst>
                    <p:cond delay="indefinite"/>
                  </p:stCondLst>
                  <p:endCondLst>
                    <p:cond evt="onNext" delay="0">
                      <p:tgtEl>
                        <p:sldTgt/>
                      </p:tgtEl>
                    </p:cond>
                    <p:cond evt="onPrev" delay="0">
                      <p:tgtEl>
                        <p:sldTgt/>
                      </p:tgtEl>
                    </p:cond>
                    <p:cond evt="onStopAudio" delay="0">
                      <p:tgtEl>
                        <p:sldTgt/>
                      </p:tgtEl>
                    </p:cond>
                  </p:endCondLst>
                </p:cTn>
                <p:tgtEl>
                  <p:spTgt spid="1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3" name="Picture 5" descr="Ежи"/>
          <p:cNvPicPr>
            <a:picLocks noGrp="1" noChangeAspect="1" noChangeArrowheads="1"/>
          </p:cNvPicPr>
          <p:nvPr>
            <p:ph idx="1"/>
          </p:nvPr>
        </p:nvPicPr>
        <p:blipFill>
          <a:blip r:embed="rId3">
            <a:lum contrast="20000"/>
          </a:blip>
          <a:srcRect t="7655" b="7079"/>
          <a:stretch>
            <a:fillRect/>
          </a:stretch>
        </p:blipFill>
        <p:spPr>
          <a:xfrm>
            <a:off x="4857750" y="2500313"/>
            <a:ext cx="4011613" cy="2565400"/>
          </a:xfrm>
          <a:noFill/>
        </p:spPr>
      </p:pic>
      <p:grpSp>
        <p:nvGrpSpPr>
          <p:cNvPr id="2" name="Группа 5"/>
          <p:cNvGrpSpPr>
            <a:grpSpLocks/>
          </p:cNvGrpSpPr>
          <p:nvPr/>
        </p:nvGrpSpPr>
        <p:grpSpPr bwMode="auto">
          <a:xfrm>
            <a:off x="4357688" y="0"/>
            <a:ext cx="4859337" cy="1619250"/>
            <a:chOff x="323528" y="0"/>
            <a:chExt cx="8565261" cy="1700808"/>
          </a:xfrm>
        </p:grpSpPr>
        <p:pic>
          <p:nvPicPr>
            <p:cNvPr id="7"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4"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8" name="Прямоугольник 7"/>
            <p:cNvSpPr/>
            <p:nvPr/>
          </p:nvSpPr>
          <p:spPr>
            <a:xfrm>
              <a:off x="3239022" y="648128"/>
              <a:ext cx="4082858" cy="646566"/>
            </a:xfrm>
            <a:prstGeom prst="rect">
              <a:avLst/>
            </a:prstGeom>
            <a:effectLst>
              <a:softEdge rad="317500"/>
            </a:effectLst>
          </p:spPr>
          <p:txBody>
            <a:bodyPr>
              <a:spAutoFit/>
            </a:bodyPr>
            <a:lstStyle/>
            <a:p>
              <a:pPr algn="ctr">
                <a:defRPr/>
              </a:pPr>
              <a:r>
                <a:rPr lang="ru-RU" sz="24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sp>
        <p:nvSpPr>
          <p:cNvPr id="11" name="Прямоугольник 10"/>
          <p:cNvSpPr/>
          <p:nvPr/>
        </p:nvSpPr>
        <p:spPr>
          <a:xfrm>
            <a:off x="4572000" y="1500174"/>
            <a:ext cx="4572000" cy="861774"/>
          </a:xfrm>
          <a:prstGeom prst="rect">
            <a:avLst/>
          </a:prstGeom>
        </p:spPr>
        <p:txBody>
          <a:bodyPr>
            <a:spAutoFit/>
          </a:bodyPr>
          <a:lstStyle/>
          <a:p>
            <a:pPr algn="ctr">
              <a:defRPr/>
            </a:pPr>
            <a:r>
              <a:rPr lang="ru-RU"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Страницы Великой Победы</a:t>
            </a:r>
          </a:p>
          <a:p>
            <a:pPr algn="ctr">
              <a:defRPr/>
            </a:pPr>
            <a:r>
              <a:rPr lang="ru-RU" sz="32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Москва прифронтовая</a:t>
            </a:r>
          </a:p>
        </p:txBody>
      </p:sp>
      <p:pic>
        <p:nvPicPr>
          <p:cNvPr id="12" name="Picture 7" descr="Оборона мешки"/>
          <p:cNvPicPr>
            <a:picLocks noChangeAspect="1" noChangeArrowheads="1"/>
          </p:cNvPicPr>
          <p:nvPr/>
        </p:nvPicPr>
        <p:blipFill>
          <a:blip r:embed="rId5">
            <a:lum contrast="20000"/>
          </a:blip>
          <a:srcRect/>
          <a:stretch>
            <a:fillRect/>
          </a:stretch>
        </p:blipFill>
        <p:spPr bwMode="auto">
          <a:xfrm>
            <a:off x="214313" y="3714750"/>
            <a:ext cx="4000500" cy="2946400"/>
          </a:xfrm>
          <a:prstGeom prst="rect">
            <a:avLst/>
          </a:prstGeom>
          <a:noFill/>
          <a:ln w="9525">
            <a:noFill/>
            <a:miter lim="800000"/>
            <a:headEnd/>
            <a:tailEnd/>
          </a:ln>
        </p:spPr>
      </p:pic>
      <p:sp>
        <p:nvSpPr>
          <p:cNvPr id="13" name="Прямоугольник 12"/>
          <p:cNvSpPr/>
          <p:nvPr/>
        </p:nvSpPr>
        <p:spPr>
          <a:xfrm>
            <a:off x="4429124" y="5214950"/>
            <a:ext cx="4714876" cy="1477328"/>
          </a:xfrm>
          <a:prstGeom prst="rect">
            <a:avLst/>
          </a:prstGeom>
        </p:spPr>
        <p:txBody>
          <a:bodyPr>
            <a:spAutoFit/>
          </a:bodyPr>
          <a:lstStyle/>
          <a:p>
            <a:pPr>
              <a:lnSpc>
                <a:spcPts val="1200"/>
              </a:lnSpc>
              <a:defRPr/>
            </a:pPr>
            <a:r>
              <a:rPr lang="ru-RU" sz="1200" b="1" dirty="0">
                <a:ln w="6350">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ea typeface="+mj-ea"/>
                <a:cs typeface="Times New Roman" pitchFamily="18" charset="0"/>
              </a:rPr>
              <a:t>    Москва превратилась в огромный вооруженный лагерь. По всем дорогам на запад, на юг, на север, на восток шли многотысячные отряды москвичей и москвичек с лопатами, кирками, мотыгами - строить кольцо оборонительных сооружений. Увязая в раскисшей от осенних дождей глине, они рыли окопы, глубокие противотанковые рвы, вкапывали в землю бетонные колпаки дотов, ставили непроходимые линии "ежей" и опутывали колючей проволокой широкие просторы подмосковных полей</a:t>
            </a:r>
            <a:endParaRPr lang="ru-RU" sz="1200" dirty="0">
              <a:ln w="6350">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endParaRPr>
          </a:p>
        </p:txBody>
      </p:sp>
      <p:pic>
        <p:nvPicPr>
          <p:cNvPr id="14" name="Picture 5" descr="Оборона Москвы"/>
          <p:cNvPicPr>
            <a:picLocks noChangeAspect="1" noChangeArrowheads="1"/>
          </p:cNvPicPr>
          <p:nvPr/>
        </p:nvPicPr>
        <p:blipFill>
          <a:blip r:embed="rId6"/>
          <a:srcRect t="2467" b="3729"/>
          <a:stretch>
            <a:fillRect/>
          </a:stretch>
        </p:blipFill>
        <p:spPr bwMode="auto">
          <a:xfrm>
            <a:off x="214313" y="571500"/>
            <a:ext cx="4060825" cy="2857500"/>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48133"/>
                                        </p:tgtEl>
                                        <p:attrNameLst>
                                          <p:attrName>style.visibility</p:attrName>
                                        </p:attrNameLst>
                                      </p:cBhvr>
                                      <p:to>
                                        <p:strVal val="visible"/>
                                      </p:to>
                                    </p:set>
                                    <p:anim calcmode="lin" valueType="num">
                                      <p:cBhvr>
                                        <p:cTn id="7" dur="5000" fill="hold"/>
                                        <p:tgtEl>
                                          <p:spTgt spid="48133"/>
                                        </p:tgtEl>
                                        <p:attrNameLst>
                                          <p:attrName>ppt_w</p:attrName>
                                        </p:attrNameLst>
                                      </p:cBhvr>
                                      <p:tavLst>
                                        <p:tav tm="0">
                                          <p:val>
                                            <p:fltVal val="0"/>
                                          </p:val>
                                        </p:tav>
                                        <p:tav tm="100000">
                                          <p:val>
                                            <p:strVal val="#ppt_w"/>
                                          </p:val>
                                        </p:tav>
                                      </p:tavLst>
                                    </p:anim>
                                    <p:anim calcmode="lin" valueType="num">
                                      <p:cBhvr>
                                        <p:cTn id="8" dur="5000" fill="hold"/>
                                        <p:tgtEl>
                                          <p:spTgt spid="48133"/>
                                        </p:tgtEl>
                                        <p:attrNameLst>
                                          <p:attrName>ppt_h</p:attrName>
                                        </p:attrNameLst>
                                      </p:cBhvr>
                                      <p:tavLst>
                                        <p:tav tm="0">
                                          <p:val>
                                            <p:fltVal val="0"/>
                                          </p:val>
                                        </p:tav>
                                        <p:tav tm="100000">
                                          <p:val>
                                            <p:strVal val="#ppt_h"/>
                                          </p:val>
                                        </p:tav>
                                      </p:tavLst>
                                    </p:anim>
                                    <p:animEffect transition="in" filter="fade">
                                      <p:cBhvr>
                                        <p:cTn id="9" dur="5000"/>
                                        <p:tgtEl>
                                          <p:spTgt spid="48133"/>
                                        </p:tgtEl>
                                      </p:cBhvr>
                                    </p:animEffect>
                                  </p:childTnLst>
                                </p:cTn>
                              </p:par>
                              <p:par>
                                <p:cTn id="10" presetID="53"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0" fill="hold"/>
                                        <p:tgtEl>
                                          <p:spTgt spid="2"/>
                                        </p:tgtEl>
                                        <p:attrNameLst>
                                          <p:attrName>ppt_w</p:attrName>
                                        </p:attrNameLst>
                                      </p:cBhvr>
                                      <p:tavLst>
                                        <p:tav tm="0">
                                          <p:val>
                                            <p:fltVal val="0"/>
                                          </p:val>
                                        </p:tav>
                                        <p:tav tm="100000">
                                          <p:val>
                                            <p:strVal val="#ppt_w"/>
                                          </p:val>
                                        </p:tav>
                                      </p:tavLst>
                                    </p:anim>
                                    <p:anim calcmode="lin" valueType="num">
                                      <p:cBhvr>
                                        <p:cTn id="13" dur="5000" fill="hold"/>
                                        <p:tgtEl>
                                          <p:spTgt spid="2"/>
                                        </p:tgtEl>
                                        <p:attrNameLst>
                                          <p:attrName>ppt_h</p:attrName>
                                        </p:attrNameLst>
                                      </p:cBhvr>
                                      <p:tavLst>
                                        <p:tav tm="0">
                                          <p:val>
                                            <p:fltVal val="0"/>
                                          </p:val>
                                        </p:tav>
                                        <p:tav tm="100000">
                                          <p:val>
                                            <p:strVal val="#ppt_h"/>
                                          </p:val>
                                        </p:tav>
                                      </p:tavLst>
                                    </p:anim>
                                    <p:animEffect transition="in" filter="fade">
                                      <p:cBhvr>
                                        <p:cTn id="14" dur="5000"/>
                                        <p:tgtEl>
                                          <p:spTgt spid="2"/>
                                        </p:tgtEl>
                                      </p:cBhvr>
                                    </p:animEffect>
                                  </p:childTnLst>
                                </p:cTn>
                              </p:par>
                              <p:par>
                                <p:cTn id="15" presetID="53"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0" fill="hold"/>
                                        <p:tgtEl>
                                          <p:spTgt spid="11"/>
                                        </p:tgtEl>
                                        <p:attrNameLst>
                                          <p:attrName>ppt_w</p:attrName>
                                        </p:attrNameLst>
                                      </p:cBhvr>
                                      <p:tavLst>
                                        <p:tav tm="0">
                                          <p:val>
                                            <p:fltVal val="0"/>
                                          </p:val>
                                        </p:tav>
                                        <p:tav tm="100000">
                                          <p:val>
                                            <p:strVal val="#ppt_w"/>
                                          </p:val>
                                        </p:tav>
                                      </p:tavLst>
                                    </p:anim>
                                    <p:anim calcmode="lin" valueType="num">
                                      <p:cBhvr>
                                        <p:cTn id="18" dur="5000" fill="hold"/>
                                        <p:tgtEl>
                                          <p:spTgt spid="11"/>
                                        </p:tgtEl>
                                        <p:attrNameLst>
                                          <p:attrName>ppt_h</p:attrName>
                                        </p:attrNameLst>
                                      </p:cBhvr>
                                      <p:tavLst>
                                        <p:tav tm="0">
                                          <p:val>
                                            <p:fltVal val="0"/>
                                          </p:val>
                                        </p:tav>
                                        <p:tav tm="100000">
                                          <p:val>
                                            <p:strVal val="#ppt_h"/>
                                          </p:val>
                                        </p:tav>
                                      </p:tavLst>
                                    </p:anim>
                                    <p:animEffect transition="in" filter="fade">
                                      <p:cBhvr>
                                        <p:cTn id="19" dur="5000"/>
                                        <p:tgtEl>
                                          <p:spTgt spid="11"/>
                                        </p:tgtEl>
                                      </p:cBhvr>
                                    </p:animEffect>
                                  </p:childTnLst>
                                </p:cTn>
                              </p:par>
                              <p:par>
                                <p:cTn id="20" presetID="53"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0" fill="hold"/>
                                        <p:tgtEl>
                                          <p:spTgt spid="12"/>
                                        </p:tgtEl>
                                        <p:attrNameLst>
                                          <p:attrName>ppt_w</p:attrName>
                                        </p:attrNameLst>
                                      </p:cBhvr>
                                      <p:tavLst>
                                        <p:tav tm="0">
                                          <p:val>
                                            <p:fltVal val="0"/>
                                          </p:val>
                                        </p:tav>
                                        <p:tav tm="100000">
                                          <p:val>
                                            <p:strVal val="#ppt_w"/>
                                          </p:val>
                                        </p:tav>
                                      </p:tavLst>
                                    </p:anim>
                                    <p:anim calcmode="lin" valueType="num">
                                      <p:cBhvr>
                                        <p:cTn id="23" dur="5000" fill="hold"/>
                                        <p:tgtEl>
                                          <p:spTgt spid="12"/>
                                        </p:tgtEl>
                                        <p:attrNameLst>
                                          <p:attrName>ppt_h</p:attrName>
                                        </p:attrNameLst>
                                      </p:cBhvr>
                                      <p:tavLst>
                                        <p:tav tm="0">
                                          <p:val>
                                            <p:fltVal val="0"/>
                                          </p:val>
                                        </p:tav>
                                        <p:tav tm="100000">
                                          <p:val>
                                            <p:strVal val="#ppt_h"/>
                                          </p:val>
                                        </p:tav>
                                      </p:tavLst>
                                    </p:anim>
                                    <p:animEffect transition="in" filter="fade">
                                      <p:cBhvr>
                                        <p:cTn id="24" dur="5000"/>
                                        <p:tgtEl>
                                          <p:spTgt spid="12"/>
                                        </p:tgtEl>
                                      </p:cBhvr>
                                    </p:animEffect>
                                  </p:childTnLst>
                                </p:cTn>
                              </p:par>
                              <p:par>
                                <p:cTn id="25" presetID="42"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0"/>
                                        <p:tgtEl>
                                          <p:spTgt spid="13"/>
                                        </p:tgtEl>
                                      </p:cBhvr>
                                    </p:animEffect>
                                    <p:anim calcmode="lin" valueType="num">
                                      <p:cBhvr>
                                        <p:cTn id="28" dur="5000" fill="hold"/>
                                        <p:tgtEl>
                                          <p:spTgt spid="13"/>
                                        </p:tgtEl>
                                        <p:attrNameLst>
                                          <p:attrName>ppt_x</p:attrName>
                                        </p:attrNameLst>
                                      </p:cBhvr>
                                      <p:tavLst>
                                        <p:tav tm="0">
                                          <p:val>
                                            <p:strVal val="#ppt_x"/>
                                          </p:val>
                                        </p:tav>
                                        <p:tav tm="100000">
                                          <p:val>
                                            <p:strVal val="#ppt_x"/>
                                          </p:val>
                                        </p:tav>
                                      </p:tavLst>
                                    </p:anim>
                                    <p:anim calcmode="lin" valueType="num">
                                      <p:cBhvr>
                                        <p:cTn id="29" dur="5000" fill="hold"/>
                                        <p:tgtEl>
                                          <p:spTgt spid="13"/>
                                        </p:tgtEl>
                                        <p:attrNameLst>
                                          <p:attrName>ppt_y</p:attrName>
                                        </p:attrNameLst>
                                      </p:cBhvr>
                                      <p:tavLst>
                                        <p:tav tm="0">
                                          <p:val>
                                            <p:strVal val="#ppt_y+.1"/>
                                          </p:val>
                                        </p:tav>
                                        <p:tav tm="100000">
                                          <p:val>
                                            <p:strVal val="#ppt_y"/>
                                          </p:val>
                                        </p:tav>
                                      </p:tavLst>
                                    </p:anim>
                                  </p:childTnLst>
                                </p:cTn>
                              </p:par>
                              <p:par>
                                <p:cTn id="30" presetID="53"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0" fill="hold"/>
                                        <p:tgtEl>
                                          <p:spTgt spid="14"/>
                                        </p:tgtEl>
                                        <p:attrNameLst>
                                          <p:attrName>ppt_w</p:attrName>
                                        </p:attrNameLst>
                                      </p:cBhvr>
                                      <p:tavLst>
                                        <p:tav tm="0">
                                          <p:val>
                                            <p:fltVal val="0"/>
                                          </p:val>
                                        </p:tav>
                                        <p:tav tm="100000">
                                          <p:val>
                                            <p:strVal val="#ppt_w"/>
                                          </p:val>
                                        </p:tav>
                                      </p:tavLst>
                                    </p:anim>
                                    <p:anim calcmode="lin" valueType="num">
                                      <p:cBhvr>
                                        <p:cTn id="33" dur="5000" fill="hold"/>
                                        <p:tgtEl>
                                          <p:spTgt spid="14"/>
                                        </p:tgtEl>
                                        <p:attrNameLst>
                                          <p:attrName>ppt_h</p:attrName>
                                        </p:attrNameLst>
                                      </p:cBhvr>
                                      <p:tavLst>
                                        <p:tav tm="0">
                                          <p:val>
                                            <p:fltVal val="0"/>
                                          </p:val>
                                        </p:tav>
                                        <p:tav tm="100000">
                                          <p:val>
                                            <p:strVal val="#ppt_h"/>
                                          </p:val>
                                        </p:tav>
                                      </p:tavLst>
                                    </p:anim>
                                    <p:animEffect transition="in" filter="fade">
                                      <p:cBhvr>
                                        <p:cTn id="34" dur="5000"/>
                                        <p:tgtEl>
                                          <p:spTgt spid="14"/>
                                        </p:tgtEl>
                                      </p:cBhvr>
                                    </p:animEffect>
                                  </p:childTnLst>
                                </p:cTn>
                              </p:par>
                              <p:par>
                                <p:cTn id="35" presetID="53"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0" fill="hold"/>
                                        <p:tgtEl>
                                          <p:spTgt spid="14"/>
                                        </p:tgtEl>
                                        <p:attrNameLst>
                                          <p:attrName>ppt_w</p:attrName>
                                        </p:attrNameLst>
                                      </p:cBhvr>
                                      <p:tavLst>
                                        <p:tav tm="0">
                                          <p:val>
                                            <p:fltVal val="0"/>
                                          </p:val>
                                        </p:tav>
                                        <p:tav tm="100000">
                                          <p:val>
                                            <p:strVal val="#ppt_w"/>
                                          </p:val>
                                        </p:tav>
                                      </p:tavLst>
                                    </p:anim>
                                    <p:anim calcmode="lin" valueType="num">
                                      <p:cBhvr>
                                        <p:cTn id="38" dur="5000" fill="hold"/>
                                        <p:tgtEl>
                                          <p:spTgt spid="14"/>
                                        </p:tgtEl>
                                        <p:attrNameLst>
                                          <p:attrName>ppt_h</p:attrName>
                                        </p:attrNameLst>
                                      </p:cBhvr>
                                      <p:tavLst>
                                        <p:tav tm="0">
                                          <p:val>
                                            <p:fltVal val="0"/>
                                          </p:val>
                                        </p:tav>
                                        <p:tav tm="100000">
                                          <p:val>
                                            <p:strVal val="#ppt_h"/>
                                          </p:val>
                                        </p:tav>
                                      </p:tavLst>
                                    </p:anim>
                                    <p:animEffect transition="in" filter="fade">
                                      <p:cBhvr>
                                        <p:cTn id="39" dur="5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Grp="1" noChangeArrowheads="1"/>
          </p:cNvSpPr>
          <p:nvPr>
            <p:ph type="title"/>
          </p:nvPr>
        </p:nvSpPr>
        <p:spPr>
          <a:xfrm>
            <a:off x="357158" y="6357934"/>
            <a:ext cx="8786842" cy="500066"/>
          </a:xfrm>
        </p:spPr>
        <p:txBody>
          <a:bodyPr>
            <a:normAutofit fontScale="90000"/>
          </a:bodyPr>
          <a:lstStyle/>
          <a:p>
            <a:pPr eaLnBrk="1" fontAlgn="auto" hangingPunct="1">
              <a:spcAft>
                <a:spcPts val="0"/>
              </a:spcAft>
              <a:defRPr/>
            </a:pPr>
            <a:r>
              <a:rPr lang="ru-RU" sz="1600" dirty="0">
                <a:solidFill>
                  <a:srgbClr val="000000"/>
                </a:solidFill>
                <a:latin typeface="+mn-lt"/>
              </a:rPr>
              <a:t>Увязая в раскисшей от осенних дождей глине, </a:t>
            </a:r>
            <a:r>
              <a:rPr lang="ru-RU" sz="1600" dirty="0" smtClean="0">
                <a:solidFill>
                  <a:srgbClr val="000000"/>
                </a:solidFill>
                <a:latin typeface="+mn-lt"/>
              </a:rPr>
              <a:t>москвичи </a:t>
            </a:r>
            <a:r>
              <a:rPr lang="ru-RU" sz="1600" dirty="0">
                <a:solidFill>
                  <a:srgbClr val="000000"/>
                </a:solidFill>
                <a:latin typeface="+mn-lt"/>
              </a:rPr>
              <a:t>рыли окопы, глубокие противотанковые рвы.</a:t>
            </a:r>
          </a:p>
        </p:txBody>
      </p:sp>
      <p:pic>
        <p:nvPicPr>
          <p:cNvPr id="35847" name="Picture 7" descr="Окопы еще"/>
          <p:cNvPicPr>
            <a:picLocks noGrp="1" noChangeAspect="1" noChangeArrowheads="1"/>
          </p:cNvPicPr>
          <p:nvPr>
            <p:ph sz="half" idx="1"/>
          </p:nvPr>
        </p:nvPicPr>
        <p:blipFill>
          <a:blip r:embed="rId3"/>
          <a:srcRect t="8727" b="8049"/>
          <a:stretch>
            <a:fillRect/>
          </a:stretch>
        </p:blipFill>
        <p:spPr>
          <a:xfrm>
            <a:off x="5543550" y="4286250"/>
            <a:ext cx="3386138" cy="2114550"/>
          </a:xfrm>
          <a:noFill/>
        </p:spPr>
      </p:pic>
      <p:pic>
        <p:nvPicPr>
          <p:cNvPr id="35848" name="Picture 8" descr="Окопы женщины"/>
          <p:cNvPicPr>
            <a:picLocks noGrp="1" noChangeAspect="1" noChangeArrowheads="1"/>
          </p:cNvPicPr>
          <p:nvPr>
            <p:ph sz="half" idx="2"/>
          </p:nvPr>
        </p:nvPicPr>
        <p:blipFill>
          <a:blip r:embed="rId4">
            <a:lum contrast="20000"/>
          </a:blip>
          <a:srcRect l="26329" t="5000" r="26173"/>
          <a:stretch>
            <a:fillRect/>
          </a:stretch>
        </p:blipFill>
        <p:spPr>
          <a:xfrm>
            <a:off x="214313" y="1071563"/>
            <a:ext cx="3573462" cy="5357812"/>
          </a:xfrm>
          <a:noFill/>
        </p:spPr>
      </p:pic>
      <p:grpSp>
        <p:nvGrpSpPr>
          <p:cNvPr id="2" name="Группа 6"/>
          <p:cNvGrpSpPr>
            <a:grpSpLocks/>
          </p:cNvGrpSpPr>
          <p:nvPr/>
        </p:nvGrpSpPr>
        <p:grpSpPr bwMode="auto">
          <a:xfrm>
            <a:off x="4284663" y="-214313"/>
            <a:ext cx="4859337" cy="1619251"/>
            <a:chOff x="323528" y="0"/>
            <a:chExt cx="8565261" cy="1700808"/>
          </a:xfrm>
        </p:grpSpPr>
        <p:pic>
          <p:nvPicPr>
            <p:cNvPr id="8"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5"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9" name="Прямоугольник 8"/>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sp>
        <p:nvSpPr>
          <p:cNvPr id="11" name="Прямоугольник 10"/>
          <p:cNvSpPr/>
          <p:nvPr/>
        </p:nvSpPr>
        <p:spPr>
          <a:xfrm>
            <a:off x="4572000" y="1071546"/>
            <a:ext cx="4572000" cy="800219"/>
          </a:xfrm>
          <a:prstGeom prst="rect">
            <a:avLst/>
          </a:prstGeom>
        </p:spPr>
        <p:txBody>
          <a:bodyPr>
            <a:spAutoFit/>
          </a:bodyPr>
          <a:lstStyle/>
          <a:p>
            <a:pPr algn="ctr">
              <a:defRPr/>
            </a:pPr>
            <a:r>
              <a:rPr lang="ru-RU"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Страницы Великой Победы</a:t>
            </a:r>
          </a:p>
          <a:p>
            <a:pPr algn="ctr">
              <a:defRPr/>
            </a:pPr>
            <a:r>
              <a:rPr lang="ru-RU" sz="28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Москва прифронтовая</a:t>
            </a:r>
          </a:p>
        </p:txBody>
      </p:sp>
      <p:sp>
        <p:nvSpPr>
          <p:cNvPr id="10" name="Прямоугольник 9"/>
          <p:cNvSpPr/>
          <p:nvPr/>
        </p:nvSpPr>
        <p:spPr>
          <a:xfrm>
            <a:off x="0" y="214290"/>
            <a:ext cx="4572000" cy="646113"/>
          </a:xfrm>
          <a:prstGeom prst="rect">
            <a:avLst/>
          </a:prstGeom>
        </p:spPr>
        <p:txBody>
          <a:bodyPr>
            <a:spAutoFit/>
          </a:bodyPr>
          <a:lstStyle/>
          <a:p>
            <a:pPr>
              <a:defRPr/>
            </a:pPr>
            <a:r>
              <a:rPr lang="ru-RU" b="1" dirty="0">
                <a:ln w="6350">
                  <a:solidFill>
                    <a:schemeClr val="tx2">
                      <a:lumMod val="25000"/>
                    </a:schemeClr>
                  </a:solidFill>
                </a:ln>
                <a:solidFill>
                  <a:srgbClr val="EAEBDE">
                    <a:lumMod val="10000"/>
                  </a:srgbClr>
                </a:solidFill>
                <a:effectLst>
                  <a:outerShdw blurRad="114300" dist="101600" dir="2700000" algn="tl" rotWithShape="0">
                    <a:srgbClr val="000000">
                      <a:alpha val="40000"/>
                    </a:srgbClr>
                  </a:outerShdw>
                </a:effectLst>
                <a:latin typeface="Times New Roman" pitchFamily="18" charset="0"/>
                <a:cs typeface="Times New Roman" pitchFamily="18" charset="0"/>
              </a:rPr>
              <a:t>Шли женщины, и на плечах - лопаты: </a:t>
            </a:r>
            <a:br>
              <a:rPr lang="ru-RU" b="1" dirty="0">
                <a:ln w="6350">
                  <a:solidFill>
                    <a:schemeClr val="tx2">
                      <a:lumMod val="25000"/>
                    </a:schemeClr>
                  </a:solidFill>
                </a:ln>
                <a:solidFill>
                  <a:srgbClr val="EAEBDE">
                    <a:lumMod val="10000"/>
                  </a:srgbClr>
                </a:solidFill>
                <a:effectLst>
                  <a:outerShdw blurRad="114300" dist="101600" dir="2700000" algn="tl" rotWithShape="0">
                    <a:srgbClr val="000000">
                      <a:alpha val="40000"/>
                    </a:srgbClr>
                  </a:outerShdw>
                </a:effectLst>
                <a:latin typeface="Times New Roman" pitchFamily="18" charset="0"/>
                <a:cs typeface="Times New Roman" pitchFamily="18" charset="0"/>
              </a:rPr>
            </a:br>
            <a:r>
              <a:rPr lang="ru-RU" b="1" dirty="0">
                <a:ln w="6350">
                  <a:solidFill>
                    <a:schemeClr val="tx2">
                      <a:lumMod val="25000"/>
                    </a:schemeClr>
                  </a:solidFill>
                </a:ln>
                <a:solidFill>
                  <a:srgbClr val="EAEBDE">
                    <a:lumMod val="10000"/>
                  </a:srgbClr>
                </a:solidFill>
                <a:effectLst>
                  <a:outerShdw blurRad="114300" dist="101600" dir="2700000" algn="tl" rotWithShape="0">
                    <a:srgbClr val="000000">
                      <a:alpha val="40000"/>
                    </a:srgbClr>
                  </a:outerShdw>
                </a:effectLst>
                <a:latin typeface="Times New Roman" pitchFamily="18" charset="0"/>
                <a:cs typeface="Times New Roman" pitchFamily="18" charset="0"/>
              </a:rPr>
              <a:t>Окопы рыть под городом Москвой… </a:t>
            </a:r>
            <a:endParaRPr lang="ru-RU" dirty="0">
              <a:ln w="6350">
                <a:solidFill>
                  <a:schemeClr val="tx2">
                    <a:lumMod val="25000"/>
                  </a:schemeClr>
                </a:solidFill>
              </a:ln>
            </a:endParaRPr>
          </a:p>
        </p:txBody>
      </p:sp>
      <p:pic>
        <p:nvPicPr>
          <p:cNvPr id="12" name="Picture 8" descr="Окопы"/>
          <p:cNvPicPr>
            <a:picLocks noChangeAspect="1" noChangeArrowheads="1"/>
          </p:cNvPicPr>
          <p:nvPr/>
        </p:nvPicPr>
        <p:blipFill>
          <a:blip r:embed="rId6">
            <a:lum contrast="10000"/>
          </a:blip>
          <a:srcRect/>
          <a:stretch>
            <a:fillRect/>
          </a:stretch>
        </p:blipFill>
        <p:spPr bwMode="auto">
          <a:xfrm>
            <a:off x="4071938" y="1876425"/>
            <a:ext cx="3286125" cy="2322513"/>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35848"/>
                                        </p:tgtEl>
                                        <p:attrNameLst>
                                          <p:attrName>style.visibility</p:attrName>
                                        </p:attrNameLst>
                                      </p:cBhvr>
                                      <p:to>
                                        <p:strVal val="visible"/>
                                      </p:to>
                                    </p:set>
                                    <p:anim calcmode="lin" valueType="num">
                                      <p:cBhvr>
                                        <p:cTn id="7" dur="5000" fill="hold"/>
                                        <p:tgtEl>
                                          <p:spTgt spid="35848"/>
                                        </p:tgtEl>
                                        <p:attrNameLst>
                                          <p:attrName>ppt_w</p:attrName>
                                        </p:attrNameLst>
                                      </p:cBhvr>
                                      <p:tavLst>
                                        <p:tav tm="0">
                                          <p:val>
                                            <p:fltVal val="0"/>
                                          </p:val>
                                        </p:tav>
                                        <p:tav tm="100000">
                                          <p:val>
                                            <p:strVal val="#ppt_w"/>
                                          </p:val>
                                        </p:tav>
                                      </p:tavLst>
                                    </p:anim>
                                    <p:anim calcmode="lin" valueType="num">
                                      <p:cBhvr>
                                        <p:cTn id="8" dur="5000" fill="hold"/>
                                        <p:tgtEl>
                                          <p:spTgt spid="35848"/>
                                        </p:tgtEl>
                                        <p:attrNameLst>
                                          <p:attrName>ppt_h</p:attrName>
                                        </p:attrNameLst>
                                      </p:cBhvr>
                                      <p:tavLst>
                                        <p:tav tm="0">
                                          <p:val>
                                            <p:fltVal val="0"/>
                                          </p:val>
                                        </p:tav>
                                        <p:tav tm="100000">
                                          <p:val>
                                            <p:strVal val="#ppt_h"/>
                                          </p:val>
                                        </p:tav>
                                      </p:tavLst>
                                    </p:anim>
                                    <p:animEffect transition="in" filter="fade">
                                      <p:cBhvr>
                                        <p:cTn id="9" dur="5000"/>
                                        <p:tgtEl>
                                          <p:spTgt spid="35848"/>
                                        </p:tgtEl>
                                      </p:cBhvr>
                                    </p:animEffect>
                                  </p:childTnLst>
                                </p:cTn>
                              </p:par>
                              <p:par>
                                <p:cTn id="10" presetID="53" presetClass="entr" presetSubtype="0" fill="hold" nodeType="withEffect">
                                  <p:stCondLst>
                                    <p:cond delay="0"/>
                                  </p:stCondLst>
                                  <p:childTnLst>
                                    <p:set>
                                      <p:cBhvr>
                                        <p:cTn id="11" dur="1" fill="hold">
                                          <p:stCondLst>
                                            <p:cond delay="0"/>
                                          </p:stCondLst>
                                        </p:cTn>
                                        <p:tgtEl>
                                          <p:spTgt spid="35847"/>
                                        </p:tgtEl>
                                        <p:attrNameLst>
                                          <p:attrName>style.visibility</p:attrName>
                                        </p:attrNameLst>
                                      </p:cBhvr>
                                      <p:to>
                                        <p:strVal val="visible"/>
                                      </p:to>
                                    </p:set>
                                    <p:anim calcmode="lin" valueType="num">
                                      <p:cBhvr>
                                        <p:cTn id="12" dur="5000" fill="hold"/>
                                        <p:tgtEl>
                                          <p:spTgt spid="35847"/>
                                        </p:tgtEl>
                                        <p:attrNameLst>
                                          <p:attrName>ppt_w</p:attrName>
                                        </p:attrNameLst>
                                      </p:cBhvr>
                                      <p:tavLst>
                                        <p:tav tm="0">
                                          <p:val>
                                            <p:fltVal val="0"/>
                                          </p:val>
                                        </p:tav>
                                        <p:tav tm="100000">
                                          <p:val>
                                            <p:strVal val="#ppt_w"/>
                                          </p:val>
                                        </p:tav>
                                      </p:tavLst>
                                    </p:anim>
                                    <p:anim calcmode="lin" valueType="num">
                                      <p:cBhvr>
                                        <p:cTn id="13" dur="5000" fill="hold"/>
                                        <p:tgtEl>
                                          <p:spTgt spid="35847"/>
                                        </p:tgtEl>
                                        <p:attrNameLst>
                                          <p:attrName>ppt_h</p:attrName>
                                        </p:attrNameLst>
                                      </p:cBhvr>
                                      <p:tavLst>
                                        <p:tav tm="0">
                                          <p:val>
                                            <p:fltVal val="0"/>
                                          </p:val>
                                        </p:tav>
                                        <p:tav tm="100000">
                                          <p:val>
                                            <p:strVal val="#ppt_h"/>
                                          </p:val>
                                        </p:tav>
                                      </p:tavLst>
                                    </p:anim>
                                    <p:animEffect transition="in" filter="fade">
                                      <p:cBhvr>
                                        <p:cTn id="14" dur="5000"/>
                                        <p:tgtEl>
                                          <p:spTgt spid="35847"/>
                                        </p:tgtEl>
                                      </p:cBhvr>
                                    </p:animEffect>
                                  </p:childTnLst>
                                </p:cTn>
                              </p:par>
                              <p:par>
                                <p:cTn id="15" presetID="53" presetClass="entr" presetSubtype="0" fill="hold" nodeType="withEffect">
                                  <p:stCondLst>
                                    <p:cond delay="0"/>
                                  </p:stCondLst>
                                  <p:childTnLst>
                                    <p:set>
                                      <p:cBhvr>
                                        <p:cTn id="16" dur="1" fill="hold">
                                          <p:stCondLst>
                                            <p:cond delay="0"/>
                                          </p:stCondLst>
                                        </p:cTn>
                                        <p:tgtEl>
                                          <p:spTgt spid="35844"/>
                                        </p:tgtEl>
                                        <p:attrNameLst>
                                          <p:attrName>style.visibility</p:attrName>
                                        </p:attrNameLst>
                                      </p:cBhvr>
                                      <p:to>
                                        <p:strVal val="visible"/>
                                      </p:to>
                                    </p:set>
                                    <p:anim calcmode="lin" valueType="num">
                                      <p:cBhvr>
                                        <p:cTn id="17" dur="5000" fill="hold"/>
                                        <p:tgtEl>
                                          <p:spTgt spid="35844"/>
                                        </p:tgtEl>
                                        <p:attrNameLst>
                                          <p:attrName>ppt_w</p:attrName>
                                        </p:attrNameLst>
                                      </p:cBhvr>
                                      <p:tavLst>
                                        <p:tav tm="0">
                                          <p:val>
                                            <p:fltVal val="0"/>
                                          </p:val>
                                        </p:tav>
                                        <p:tav tm="100000">
                                          <p:val>
                                            <p:strVal val="#ppt_w"/>
                                          </p:val>
                                        </p:tav>
                                      </p:tavLst>
                                    </p:anim>
                                    <p:anim calcmode="lin" valueType="num">
                                      <p:cBhvr>
                                        <p:cTn id="18" dur="5000" fill="hold"/>
                                        <p:tgtEl>
                                          <p:spTgt spid="35844"/>
                                        </p:tgtEl>
                                        <p:attrNameLst>
                                          <p:attrName>ppt_h</p:attrName>
                                        </p:attrNameLst>
                                      </p:cBhvr>
                                      <p:tavLst>
                                        <p:tav tm="0">
                                          <p:val>
                                            <p:fltVal val="0"/>
                                          </p:val>
                                        </p:tav>
                                        <p:tav tm="100000">
                                          <p:val>
                                            <p:strVal val="#ppt_h"/>
                                          </p:val>
                                        </p:tav>
                                      </p:tavLst>
                                    </p:anim>
                                    <p:animEffect transition="in" filter="fade">
                                      <p:cBhvr>
                                        <p:cTn id="19" dur="5000"/>
                                        <p:tgtEl>
                                          <p:spTgt spid="35844"/>
                                        </p:tgtEl>
                                      </p:cBhvr>
                                    </p:animEffect>
                                  </p:childTnLst>
                                </p:cTn>
                              </p:par>
                              <p:par>
                                <p:cTn id="20" presetID="53"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0" fill="hold"/>
                                        <p:tgtEl>
                                          <p:spTgt spid="2"/>
                                        </p:tgtEl>
                                        <p:attrNameLst>
                                          <p:attrName>ppt_w</p:attrName>
                                        </p:attrNameLst>
                                      </p:cBhvr>
                                      <p:tavLst>
                                        <p:tav tm="0">
                                          <p:val>
                                            <p:fltVal val="0"/>
                                          </p:val>
                                        </p:tav>
                                        <p:tav tm="100000">
                                          <p:val>
                                            <p:strVal val="#ppt_w"/>
                                          </p:val>
                                        </p:tav>
                                      </p:tavLst>
                                    </p:anim>
                                    <p:anim calcmode="lin" valueType="num">
                                      <p:cBhvr>
                                        <p:cTn id="23" dur="5000" fill="hold"/>
                                        <p:tgtEl>
                                          <p:spTgt spid="2"/>
                                        </p:tgtEl>
                                        <p:attrNameLst>
                                          <p:attrName>ppt_h</p:attrName>
                                        </p:attrNameLst>
                                      </p:cBhvr>
                                      <p:tavLst>
                                        <p:tav tm="0">
                                          <p:val>
                                            <p:fltVal val="0"/>
                                          </p:val>
                                        </p:tav>
                                        <p:tav tm="100000">
                                          <p:val>
                                            <p:strVal val="#ppt_h"/>
                                          </p:val>
                                        </p:tav>
                                      </p:tavLst>
                                    </p:anim>
                                    <p:animEffect transition="in" filter="fade">
                                      <p:cBhvr>
                                        <p:cTn id="24" dur="5000"/>
                                        <p:tgtEl>
                                          <p:spTgt spid="2"/>
                                        </p:tgtEl>
                                      </p:cBhvr>
                                    </p:animEffect>
                                  </p:childTnLst>
                                </p:cTn>
                              </p:par>
                              <p:par>
                                <p:cTn id="25" presetID="53"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0" fill="hold"/>
                                        <p:tgtEl>
                                          <p:spTgt spid="12"/>
                                        </p:tgtEl>
                                        <p:attrNameLst>
                                          <p:attrName>ppt_w</p:attrName>
                                        </p:attrNameLst>
                                      </p:cBhvr>
                                      <p:tavLst>
                                        <p:tav tm="0">
                                          <p:val>
                                            <p:fltVal val="0"/>
                                          </p:val>
                                        </p:tav>
                                        <p:tav tm="100000">
                                          <p:val>
                                            <p:strVal val="#ppt_w"/>
                                          </p:val>
                                        </p:tav>
                                      </p:tavLst>
                                    </p:anim>
                                    <p:anim calcmode="lin" valueType="num">
                                      <p:cBhvr>
                                        <p:cTn id="28" dur="5000" fill="hold"/>
                                        <p:tgtEl>
                                          <p:spTgt spid="12"/>
                                        </p:tgtEl>
                                        <p:attrNameLst>
                                          <p:attrName>ppt_h</p:attrName>
                                        </p:attrNameLst>
                                      </p:cBhvr>
                                      <p:tavLst>
                                        <p:tav tm="0">
                                          <p:val>
                                            <p:fltVal val="0"/>
                                          </p:val>
                                        </p:tav>
                                        <p:tav tm="100000">
                                          <p:val>
                                            <p:strVal val="#ppt_h"/>
                                          </p:val>
                                        </p:tav>
                                      </p:tavLst>
                                    </p:anim>
                                    <p:animEffect transition="in" filter="fade">
                                      <p:cBhvr>
                                        <p:cTn id="29" dur="5000"/>
                                        <p:tgtEl>
                                          <p:spTgt spid="12"/>
                                        </p:tgtEl>
                                      </p:cBhvr>
                                    </p:animEffect>
                                  </p:childTnLst>
                                </p:cTn>
                              </p:par>
                              <p:par>
                                <p:cTn id="30" presetID="53"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0" fill="hold"/>
                                        <p:tgtEl>
                                          <p:spTgt spid="10"/>
                                        </p:tgtEl>
                                        <p:attrNameLst>
                                          <p:attrName>ppt_w</p:attrName>
                                        </p:attrNameLst>
                                      </p:cBhvr>
                                      <p:tavLst>
                                        <p:tav tm="0">
                                          <p:val>
                                            <p:fltVal val="0"/>
                                          </p:val>
                                        </p:tav>
                                        <p:tav tm="100000">
                                          <p:val>
                                            <p:strVal val="#ppt_w"/>
                                          </p:val>
                                        </p:tav>
                                      </p:tavLst>
                                    </p:anim>
                                    <p:anim calcmode="lin" valueType="num">
                                      <p:cBhvr>
                                        <p:cTn id="33" dur="5000" fill="hold"/>
                                        <p:tgtEl>
                                          <p:spTgt spid="10"/>
                                        </p:tgtEl>
                                        <p:attrNameLst>
                                          <p:attrName>ppt_h</p:attrName>
                                        </p:attrNameLst>
                                      </p:cBhvr>
                                      <p:tavLst>
                                        <p:tav tm="0">
                                          <p:val>
                                            <p:fltVal val="0"/>
                                          </p:val>
                                        </p:tav>
                                        <p:tav tm="100000">
                                          <p:val>
                                            <p:strVal val="#ppt_h"/>
                                          </p:val>
                                        </p:tav>
                                      </p:tavLst>
                                    </p:anim>
                                    <p:animEffect transition="in" filter="fade">
                                      <p:cBhvr>
                                        <p:cTn id="34" dur="5000"/>
                                        <p:tgtEl>
                                          <p:spTgt spid="10"/>
                                        </p:tgtEl>
                                      </p:cBhvr>
                                    </p:animEffect>
                                  </p:childTnLst>
                                </p:cTn>
                              </p:par>
                              <p:par>
                                <p:cTn id="35" presetID="53"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0" fill="hold"/>
                                        <p:tgtEl>
                                          <p:spTgt spid="11"/>
                                        </p:tgtEl>
                                        <p:attrNameLst>
                                          <p:attrName>ppt_w</p:attrName>
                                        </p:attrNameLst>
                                      </p:cBhvr>
                                      <p:tavLst>
                                        <p:tav tm="0">
                                          <p:val>
                                            <p:fltVal val="0"/>
                                          </p:val>
                                        </p:tav>
                                        <p:tav tm="100000">
                                          <p:val>
                                            <p:strVal val="#ppt_w"/>
                                          </p:val>
                                        </p:tav>
                                      </p:tavLst>
                                    </p:anim>
                                    <p:anim calcmode="lin" valueType="num">
                                      <p:cBhvr>
                                        <p:cTn id="38" dur="5000" fill="hold"/>
                                        <p:tgtEl>
                                          <p:spTgt spid="11"/>
                                        </p:tgtEl>
                                        <p:attrNameLst>
                                          <p:attrName>ppt_h</p:attrName>
                                        </p:attrNameLst>
                                      </p:cBhvr>
                                      <p:tavLst>
                                        <p:tav tm="0">
                                          <p:val>
                                            <p:fltVal val="0"/>
                                          </p:val>
                                        </p:tav>
                                        <p:tav tm="100000">
                                          <p:val>
                                            <p:strVal val="#ppt_h"/>
                                          </p:val>
                                        </p:tav>
                                      </p:tavLst>
                                    </p:anim>
                                    <p:animEffect transition="in" filter="fade">
                                      <p:cBhvr>
                                        <p:cTn id="39" dur="5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srcRect/>
          <a:stretch>
            <a:fillRect/>
          </a:stretch>
        </p:blipFill>
        <p:spPr bwMode="auto">
          <a:xfrm>
            <a:off x="2071688" y="2000250"/>
            <a:ext cx="4286250" cy="2870200"/>
          </a:xfrm>
          <a:prstGeom prst="rect">
            <a:avLst/>
          </a:prstGeom>
          <a:noFill/>
          <a:ln w="9525">
            <a:noFill/>
            <a:miter lim="800000"/>
            <a:headEnd/>
            <a:tailEnd/>
          </a:ln>
        </p:spPr>
      </p:pic>
      <p:pic>
        <p:nvPicPr>
          <p:cNvPr id="12291" name="Picture 3"/>
          <p:cNvPicPr>
            <a:picLocks noChangeAspect="1" noChangeArrowheads="1"/>
          </p:cNvPicPr>
          <p:nvPr/>
        </p:nvPicPr>
        <p:blipFill>
          <a:blip r:embed="rId3"/>
          <a:srcRect/>
          <a:stretch>
            <a:fillRect/>
          </a:stretch>
        </p:blipFill>
        <p:spPr bwMode="auto">
          <a:xfrm>
            <a:off x="285750" y="285750"/>
            <a:ext cx="3019425" cy="2263775"/>
          </a:xfrm>
          <a:prstGeom prst="rect">
            <a:avLst/>
          </a:prstGeom>
          <a:noFill/>
          <a:ln w="9525">
            <a:noFill/>
            <a:miter lim="800000"/>
            <a:headEnd/>
            <a:tailEnd/>
          </a:ln>
        </p:spPr>
      </p:pic>
      <p:pic>
        <p:nvPicPr>
          <p:cNvPr id="12292" name="Picture 4"/>
          <p:cNvPicPr>
            <a:picLocks noChangeAspect="1" noChangeArrowheads="1"/>
          </p:cNvPicPr>
          <p:nvPr/>
        </p:nvPicPr>
        <p:blipFill>
          <a:blip r:embed="rId4"/>
          <a:srcRect/>
          <a:stretch>
            <a:fillRect/>
          </a:stretch>
        </p:blipFill>
        <p:spPr bwMode="auto">
          <a:xfrm>
            <a:off x="5429250" y="4071938"/>
            <a:ext cx="3429000" cy="2570162"/>
          </a:xfrm>
          <a:prstGeom prst="rect">
            <a:avLst/>
          </a:prstGeom>
          <a:noFill/>
          <a:ln w="9525">
            <a:noFill/>
            <a:miter lim="800000"/>
            <a:headEnd/>
            <a:tailEnd/>
          </a:ln>
        </p:spPr>
      </p:pic>
      <p:grpSp>
        <p:nvGrpSpPr>
          <p:cNvPr id="2" name="Группа 6"/>
          <p:cNvGrpSpPr>
            <a:grpSpLocks/>
          </p:cNvGrpSpPr>
          <p:nvPr/>
        </p:nvGrpSpPr>
        <p:grpSpPr bwMode="auto">
          <a:xfrm>
            <a:off x="4284663" y="-214313"/>
            <a:ext cx="4859337" cy="1619251"/>
            <a:chOff x="323528" y="0"/>
            <a:chExt cx="8565261" cy="1700808"/>
          </a:xfrm>
        </p:grpSpPr>
        <p:pic>
          <p:nvPicPr>
            <p:cNvPr id="7"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5"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8" name="Прямоугольник 7"/>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sp>
        <p:nvSpPr>
          <p:cNvPr id="9" name="Прямоугольник 8"/>
          <p:cNvSpPr/>
          <p:nvPr/>
        </p:nvSpPr>
        <p:spPr>
          <a:xfrm>
            <a:off x="4572000" y="1071546"/>
            <a:ext cx="4572000" cy="800219"/>
          </a:xfrm>
          <a:prstGeom prst="rect">
            <a:avLst/>
          </a:prstGeom>
        </p:spPr>
        <p:txBody>
          <a:bodyPr>
            <a:spAutoFit/>
          </a:bodyPr>
          <a:lstStyle/>
          <a:p>
            <a:pPr algn="ctr">
              <a:defRPr/>
            </a:pPr>
            <a:r>
              <a:rPr lang="ru-RU"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Страницы Великой Победы</a:t>
            </a:r>
          </a:p>
          <a:p>
            <a:pPr algn="ctr">
              <a:defRPr/>
            </a:pPr>
            <a:r>
              <a:rPr lang="ru-RU" sz="28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Москва прифронтовая</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p:val>
                                            <p:fltVal val="0"/>
                                          </p:val>
                                        </p:tav>
                                        <p:tav tm="100000">
                                          <p:val>
                                            <p:strVal val="#ppt_w"/>
                                          </p:val>
                                        </p:tav>
                                      </p:tavLst>
                                    </p:anim>
                                    <p:anim calcmode="lin" valueType="num">
                                      <p:cBhvr>
                                        <p:cTn id="8" dur="5000" fill="hold"/>
                                        <p:tgtEl>
                                          <p:spTgt spid="2"/>
                                        </p:tgtEl>
                                        <p:attrNameLst>
                                          <p:attrName>ppt_h</p:attrName>
                                        </p:attrNameLst>
                                      </p:cBhvr>
                                      <p:tavLst>
                                        <p:tav tm="0">
                                          <p:val>
                                            <p:fltVal val="0"/>
                                          </p:val>
                                        </p:tav>
                                        <p:tav tm="100000">
                                          <p:val>
                                            <p:strVal val="#ppt_h"/>
                                          </p:val>
                                        </p:tav>
                                      </p:tavLst>
                                    </p:anim>
                                    <p:animEffect transition="in" filter="fade">
                                      <p:cBhvr>
                                        <p:cTn id="9" dur="5000"/>
                                        <p:tgtEl>
                                          <p:spTgt spid="2"/>
                                        </p:tgtEl>
                                      </p:cBhvr>
                                    </p:animEffect>
                                  </p:childTnLst>
                                </p:cTn>
                              </p:par>
                              <p:par>
                                <p:cTn id="10" presetID="53"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0" fill="hold"/>
                                        <p:tgtEl>
                                          <p:spTgt spid="9"/>
                                        </p:tgtEl>
                                        <p:attrNameLst>
                                          <p:attrName>ppt_w</p:attrName>
                                        </p:attrNameLst>
                                      </p:cBhvr>
                                      <p:tavLst>
                                        <p:tav tm="0">
                                          <p:val>
                                            <p:fltVal val="0"/>
                                          </p:val>
                                        </p:tav>
                                        <p:tav tm="100000">
                                          <p:val>
                                            <p:strVal val="#ppt_w"/>
                                          </p:val>
                                        </p:tav>
                                      </p:tavLst>
                                    </p:anim>
                                    <p:anim calcmode="lin" valueType="num">
                                      <p:cBhvr>
                                        <p:cTn id="13" dur="5000" fill="hold"/>
                                        <p:tgtEl>
                                          <p:spTgt spid="9"/>
                                        </p:tgtEl>
                                        <p:attrNameLst>
                                          <p:attrName>ppt_h</p:attrName>
                                        </p:attrNameLst>
                                      </p:cBhvr>
                                      <p:tavLst>
                                        <p:tav tm="0">
                                          <p:val>
                                            <p:fltVal val="0"/>
                                          </p:val>
                                        </p:tav>
                                        <p:tav tm="100000">
                                          <p:val>
                                            <p:strVal val="#ppt_h"/>
                                          </p:val>
                                        </p:tav>
                                      </p:tavLst>
                                    </p:anim>
                                    <p:animEffect transition="in" filter="fade">
                                      <p:cBhvr>
                                        <p:cTn id="14" dur="5000"/>
                                        <p:tgtEl>
                                          <p:spTgt spid="9"/>
                                        </p:tgtEl>
                                      </p:cBhvr>
                                    </p:animEffect>
                                  </p:childTnLst>
                                </p:cTn>
                              </p:par>
                              <p:par>
                                <p:cTn id="15" presetID="53" presetClass="entr" presetSubtype="0" fill="hold" nodeType="withEffect">
                                  <p:stCondLst>
                                    <p:cond delay="0"/>
                                  </p:stCondLst>
                                  <p:childTnLst>
                                    <p:set>
                                      <p:cBhvr>
                                        <p:cTn id="16" dur="1" fill="hold">
                                          <p:stCondLst>
                                            <p:cond delay="0"/>
                                          </p:stCondLst>
                                        </p:cTn>
                                        <p:tgtEl>
                                          <p:spTgt spid="12291"/>
                                        </p:tgtEl>
                                        <p:attrNameLst>
                                          <p:attrName>style.visibility</p:attrName>
                                        </p:attrNameLst>
                                      </p:cBhvr>
                                      <p:to>
                                        <p:strVal val="visible"/>
                                      </p:to>
                                    </p:set>
                                    <p:anim calcmode="lin" valueType="num">
                                      <p:cBhvr>
                                        <p:cTn id="17" dur="5000" fill="hold"/>
                                        <p:tgtEl>
                                          <p:spTgt spid="12291"/>
                                        </p:tgtEl>
                                        <p:attrNameLst>
                                          <p:attrName>ppt_w</p:attrName>
                                        </p:attrNameLst>
                                      </p:cBhvr>
                                      <p:tavLst>
                                        <p:tav tm="0">
                                          <p:val>
                                            <p:fltVal val="0"/>
                                          </p:val>
                                        </p:tav>
                                        <p:tav tm="100000">
                                          <p:val>
                                            <p:strVal val="#ppt_w"/>
                                          </p:val>
                                        </p:tav>
                                      </p:tavLst>
                                    </p:anim>
                                    <p:anim calcmode="lin" valueType="num">
                                      <p:cBhvr>
                                        <p:cTn id="18" dur="5000" fill="hold"/>
                                        <p:tgtEl>
                                          <p:spTgt spid="12291"/>
                                        </p:tgtEl>
                                        <p:attrNameLst>
                                          <p:attrName>ppt_h</p:attrName>
                                        </p:attrNameLst>
                                      </p:cBhvr>
                                      <p:tavLst>
                                        <p:tav tm="0">
                                          <p:val>
                                            <p:fltVal val="0"/>
                                          </p:val>
                                        </p:tav>
                                        <p:tav tm="100000">
                                          <p:val>
                                            <p:strVal val="#ppt_h"/>
                                          </p:val>
                                        </p:tav>
                                      </p:tavLst>
                                    </p:anim>
                                    <p:animEffect transition="in" filter="fade">
                                      <p:cBhvr>
                                        <p:cTn id="19" dur="5000"/>
                                        <p:tgtEl>
                                          <p:spTgt spid="12291"/>
                                        </p:tgtEl>
                                      </p:cBhvr>
                                    </p:animEffect>
                                  </p:childTnLst>
                                </p:cTn>
                              </p:par>
                              <p:par>
                                <p:cTn id="20" presetID="53" presetClass="entr" presetSubtype="0" fill="hold" nodeType="withEffect">
                                  <p:stCondLst>
                                    <p:cond delay="0"/>
                                  </p:stCondLst>
                                  <p:childTnLst>
                                    <p:set>
                                      <p:cBhvr>
                                        <p:cTn id="21" dur="1" fill="hold">
                                          <p:stCondLst>
                                            <p:cond delay="0"/>
                                          </p:stCondLst>
                                        </p:cTn>
                                        <p:tgtEl>
                                          <p:spTgt spid="12290"/>
                                        </p:tgtEl>
                                        <p:attrNameLst>
                                          <p:attrName>style.visibility</p:attrName>
                                        </p:attrNameLst>
                                      </p:cBhvr>
                                      <p:to>
                                        <p:strVal val="visible"/>
                                      </p:to>
                                    </p:set>
                                    <p:anim calcmode="lin" valueType="num">
                                      <p:cBhvr>
                                        <p:cTn id="22" dur="5000" fill="hold"/>
                                        <p:tgtEl>
                                          <p:spTgt spid="12290"/>
                                        </p:tgtEl>
                                        <p:attrNameLst>
                                          <p:attrName>ppt_w</p:attrName>
                                        </p:attrNameLst>
                                      </p:cBhvr>
                                      <p:tavLst>
                                        <p:tav tm="0">
                                          <p:val>
                                            <p:fltVal val="0"/>
                                          </p:val>
                                        </p:tav>
                                        <p:tav tm="100000">
                                          <p:val>
                                            <p:strVal val="#ppt_w"/>
                                          </p:val>
                                        </p:tav>
                                      </p:tavLst>
                                    </p:anim>
                                    <p:anim calcmode="lin" valueType="num">
                                      <p:cBhvr>
                                        <p:cTn id="23" dur="5000" fill="hold"/>
                                        <p:tgtEl>
                                          <p:spTgt spid="12290"/>
                                        </p:tgtEl>
                                        <p:attrNameLst>
                                          <p:attrName>ppt_h</p:attrName>
                                        </p:attrNameLst>
                                      </p:cBhvr>
                                      <p:tavLst>
                                        <p:tav tm="0">
                                          <p:val>
                                            <p:fltVal val="0"/>
                                          </p:val>
                                        </p:tav>
                                        <p:tav tm="100000">
                                          <p:val>
                                            <p:strVal val="#ppt_h"/>
                                          </p:val>
                                        </p:tav>
                                      </p:tavLst>
                                    </p:anim>
                                    <p:animEffect transition="in" filter="fade">
                                      <p:cBhvr>
                                        <p:cTn id="24" dur="5000"/>
                                        <p:tgtEl>
                                          <p:spTgt spid="12290"/>
                                        </p:tgtEl>
                                      </p:cBhvr>
                                    </p:animEffect>
                                  </p:childTnLst>
                                </p:cTn>
                              </p:par>
                              <p:par>
                                <p:cTn id="25" presetID="53" presetClass="entr" presetSubtype="0" fill="hold" nodeType="withEffect">
                                  <p:stCondLst>
                                    <p:cond delay="0"/>
                                  </p:stCondLst>
                                  <p:childTnLst>
                                    <p:set>
                                      <p:cBhvr>
                                        <p:cTn id="26" dur="1" fill="hold">
                                          <p:stCondLst>
                                            <p:cond delay="0"/>
                                          </p:stCondLst>
                                        </p:cTn>
                                        <p:tgtEl>
                                          <p:spTgt spid="12292"/>
                                        </p:tgtEl>
                                        <p:attrNameLst>
                                          <p:attrName>style.visibility</p:attrName>
                                        </p:attrNameLst>
                                      </p:cBhvr>
                                      <p:to>
                                        <p:strVal val="visible"/>
                                      </p:to>
                                    </p:set>
                                    <p:anim calcmode="lin" valueType="num">
                                      <p:cBhvr>
                                        <p:cTn id="27" dur="5000" fill="hold"/>
                                        <p:tgtEl>
                                          <p:spTgt spid="12292"/>
                                        </p:tgtEl>
                                        <p:attrNameLst>
                                          <p:attrName>ppt_w</p:attrName>
                                        </p:attrNameLst>
                                      </p:cBhvr>
                                      <p:tavLst>
                                        <p:tav tm="0">
                                          <p:val>
                                            <p:fltVal val="0"/>
                                          </p:val>
                                        </p:tav>
                                        <p:tav tm="100000">
                                          <p:val>
                                            <p:strVal val="#ppt_w"/>
                                          </p:val>
                                        </p:tav>
                                      </p:tavLst>
                                    </p:anim>
                                    <p:anim calcmode="lin" valueType="num">
                                      <p:cBhvr>
                                        <p:cTn id="28" dur="5000" fill="hold"/>
                                        <p:tgtEl>
                                          <p:spTgt spid="12292"/>
                                        </p:tgtEl>
                                        <p:attrNameLst>
                                          <p:attrName>ppt_h</p:attrName>
                                        </p:attrNameLst>
                                      </p:cBhvr>
                                      <p:tavLst>
                                        <p:tav tm="0">
                                          <p:val>
                                            <p:fltVal val="0"/>
                                          </p:val>
                                        </p:tav>
                                        <p:tav tm="100000">
                                          <p:val>
                                            <p:strVal val="#ppt_h"/>
                                          </p:val>
                                        </p:tav>
                                      </p:tavLst>
                                    </p:anim>
                                    <p:animEffect transition="in" filter="fade">
                                      <p:cBhvr>
                                        <p:cTn id="29" dur="50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1" name="Picture 3" descr="Парад на кр пл ноябрь 1941 года"/>
          <p:cNvPicPr>
            <a:picLocks noGrp="1" noChangeAspect="1" noChangeArrowheads="1"/>
          </p:cNvPicPr>
          <p:nvPr>
            <p:ph idx="1"/>
          </p:nvPr>
        </p:nvPicPr>
        <p:blipFill>
          <a:blip r:embed="rId4">
            <a:lum bright="30000" contrast="20000"/>
          </a:blip>
          <a:srcRect/>
          <a:stretch>
            <a:fillRect/>
          </a:stretch>
        </p:blipFill>
        <p:spPr>
          <a:xfrm>
            <a:off x="357188" y="3071813"/>
            <a:ext cx="4660900" cy="3302000"/>
          </a:xfrm>
          <a:noFill/>
        </p:spPr>
      </p:pic>
      <p:grpSp>
        <p:nvGrpSpPr>
          <p:cNvPr id="2" name="Группа 5"/>
          <p:cNvGrpSpPr>
            <a:grpSpLocks/>
          </p:cNvGrpSpPr>
          <p:nvPr/>
        </p:nvGrpSpPr>
        <p:grpSpPr bwMode="auto">
          <a:xfrm>
            <a:off x="4284663" y="0"/>
            <a:ext cx="4859337" cy="1619250"/>
            <a:chOff x="323528" y="0"/>
            <a:chExt cx="8565261" cy="1700808"/>
          </a:xfrm>
        </p:grpSpPr>
        <p:pic>
          <p:nvPicPr>
            <p:cNvPr id="7"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5"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8" name="Прямоугольник 7"/>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sp>
        <p:nvSpPr>
          <p:cNvPr id="9" name="Прямоугольник 8"/>
          <p:cNvSpPr/>
          <p:nvPr/>
        </p:nvSpPr>
        <p:spPr>
          <a:xfrm>
            <a:off x="285750" y="214313"/>
            <a:ext cx="3357563" cy="2677656"/>
          </a:xfrm>
          <a:prstGeom prst="rect">
            <a:avLst/>
          </a:prstGeom>
        </p:spPr>
        <p:txBody>
          <a:bodyPr>
            <a:spAutoFit/>
          </a:bodyPr>
          <a:lstStyle/>
          <a:p>
            <a:pPr>
              <a:defRPr/>
            </a:pPr>
            <a: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t>В атаку, стальными рядами, </a:t>
            </a:r>
          </a:p>
          <a:p>
            <a:pPr>
              <a:defRPr/>
            </a:pPr>
            <a: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t>мы поступью твердой идем.</a:t>
            </a:r>
            <a:b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t>Родная столица за нами, </a:t>
            </a:r>
          </a:p>
          <a:p>
            <a:pPr>
              <a:defRPr/>
            </a:pPr>
            <a: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t>за нами родимый наш дом.</a:t>
            </a:r>
            <a:b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t>Мы не дрогнем в бою за столицу свою </a:t>
            </a:r>
          </a:p>
          <a:p>
            <a:pPr>
              <a:defRPr/>
            </a:pPr>
            <a: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t>Нам родная Москва дорога.</a:t>
            </a:r>
            <a:b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t>Нерушимой стеной обороны стальной</a:t>
            </a:r>
            <a:b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t>Разгромим, уничтожим врага.</a:t>
            </a:r>
            <a:b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t>Не смять богатырскую силу,</a:t>
            </a:r>
            <a:b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t>Не дрогнет рубеж огневой, </a:t>
            </a:r>
            <a:b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t>Захватчик найдет лишь могилу </a:t>
            </a:r>
            <a:b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400" b="1" dirty="0">
                <a:ln>
                  <a:solidFill>
                    <a:schemeClr val="tx2">
                      <a:lumMod val="25000"/>
                    </a:schemeClr>
                  </a:solidFill>
                </a:ln>
                <a:solidFill>
                  <a:schemeClr val="bg1">
                    <a:lumMod val="75000"/>
                    <a:lumOff val="25000"/>
                  </a:schemeClr>
                </a:solidFill>
                <a:effectLst>
                  <a:outerShdw blurRad="38100" dist="38100" dir="2700000" algn="tl">
                    <a:srgbClr val="000000">
                      <a:alpha val="43137"/>
                    </a:srgbClr>
                  </a:outerShdw>
                </a:effectLst>
                <a:latin typeface="Times New Roman" pitchFamily="18" charset="0"/>
                <a:cs typeface="Times New Roman" pitchFamily="18" charset="0"/>
              </a:rPr>
              <a:t>В туманных полях под Москвой.</a:t>
            </a:r>
          </a:p>
        </p:txBody>
      </p:sp>
      <p:pic>
        <p:nvPicPr>
          <p:cNvPr id="10" name="Москва осень 1941.avi">
            <a:hlinkClick r:id="" action="ppaction://media"/>
          </p:cNvPr>
          <p:cNvPicPr>
            <a:picLocks noRot="1" noChangeAspect="1"/>
          </p:cNvPicPr>
          <p:nvPr>
            <a:videoFile r:link="rId1"/>
          </p:nvPr>
        </p:nvPicPr>
        <p:blipFill>
          <a:blip r:embed="rId6"/>
          <a:srcRect/>
          <a:stretch>
            <a:fillRect/>
          </a:stretch>
        </p:blipFill>
        <p:spPr bwMode="auto">
          <a:xfrm>
            <a:off x="8501063" y="6383338"/>
            <a:ext cx="642937" cy="474662"/>
          </a:xfrm>
          <a:prstGeom prst="rect">
            <a:avLst/>
          </a:prstGeom>
          <a:noFill/>
          <a:ln w="9525">
            <a:noFill/>
            <a:miter lim="800000"/>
            <a:headEnd/>
            <a:tailEnd/>
          </a:ln>
        </p:spPr>
      </p:pic>
      <p:sp>
        <p:nvSpPr>
          <p:cNvPr id="11" name="Прямоугольник 10"/>
          <p:cNvSpPr/>
          <p:nvPr/>
        </p:nvSpPr>
        <p:spPr>
          <a:xfrm>
            <a:off x="4643406" y="1285860"/>
            <a:ext cx="4500594" cy="892552"/>
          </a:xfrm>
          <a:prstGeom prst="rect">
            <a:avLst/>
          </a:prstGeom>
        </p:spPr>
        <p:txBody>
          <a:bodyPr>
            <a:spAutoFit/>
          </a:bodyPr>
          <a:lstStyle/>
          <a:p>
            <a:pPr algn="ctr">
              <a:defRPr/>
            </a:pPr>
            <a:r>
              <a:rPr lang="ru-RU" sz="2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Страницы  Великой  Победы</a:t>
            </a:r>
          </a:p>
          <a:p>
            <a:pPr algn="ctr">
              <a:defRPr/>
            </a:pPr>
            <a:r>
              <a:rPr lang="ru-RU" sz="32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Москва прифронтовая</a:t>
            </a:r>
            <a:endParaRPr lang="ru-RU" sz="2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p:txBody>
      </p:sp>
      <p:pic>
        <p:nvPicPr>
          <p:cNvPr id="9226" name="Picture 10" descr="C:\Мои документы\Великая Отечественная\города герои\О Москве\фото\сталин.bmp"/>
          <p:cNvPicPr>
            <a:picLocks noChangeAspect="1" noChangeArrowheads="1"/>
          </p:cNvPicPr>
          <p:nvPr/>
        </p:nvPicPr>
        <p:blipFill>
          <a:blip r:embed="rId7">
            <a:lum bright="10000"/>
          </a:blip>
          <a:srcRect/>
          <a:stretch>
            <a:fillRect/>
          </a:stretch>
        </p:blipFill>
        <p:spPr bwMode="auto">
          <a:xfrm>
            <a:off x="3500438" y="1500188"/>
            <a:ext cx="1111250" cy="1409700"/>
          </a:xfrm>
          <a:prstGeom prst="rect">
            <a:avLst/>
          </a:prstGeom>
          <a:noFill/>
          <a:ln w="9525">
            <a:noFill/>
            <a:miter lim="800000"/>
            <a:headEnd/>
            <a:tailEnd/>
          </a:ln>
        </p:spPr>
      </p:pic>
      <p:sp>
        <p:nvSpPr>
          <p:cNvPr id="12" name="Прямоугольник 11"/>
          <p:cNvSpPr/>
          <p:nvPr/>
        </p:nvSpPr>
        <p:spPr>
          <a:xfrm>
            <a:off x="5286380" y="5072074"/>
            <a:ext cx="3571884" cy="1349087"/>
          </a:xfrm>
          <a:prstGeom prst="rect">
            <a:avLst/>
          </a:prstGeom>
        </p:spPr>
        <p:txBody>
          <a:bodyPr>
            <a:spAutoFit/>
          </a:bodyPr>
          <a:lstStyle/>
          <a:p>
            <a:pPr>
              <a:lnSpc>
                <a:spcPts val="1400"/>
              </a:lnSpc>
              <a:defRPr/>
            </a:pP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БУДЕННЫЙ Семен Михайлович [13(25) 1883, хутор </a:t>
            </a:r>
            <a:r>
              <a:rPr lang="ru-RU" sz="1400" b="1" dirty="0" err="1">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Козюрин</a:t>
            </a: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 </a:t>
            </a:r>
            <a:r>
              <a:rPr lang="ru-RU" sz="1400" b="1" dirty="0" err="1">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Сальского</a:t>
            </a: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 округа Донской области — 26 октября 1973, Москва], советский военный и государственный деятель; маршал Советского Союза (1935), трижды Герой Советского Союза (1958, 1963, 1968).</a:t>
            </a:r>
          </a:p>
        </p:txBody>
      </p:sp>
      <p:pic>
        <p:nvPicPr>
          <p:cNvPr id="9227" name="Picture 11" descr="C:\Мои документы\Великая Отечественная\города герои\О Москве\фото\Буденный.bmp"/>
          <p:cNvPicPr>
            <a:picLocks noChangeAspect="1" noChangeArrowheads="1"/>
          </p:cNvPicPr>
          <p:nvPr/>
        </p:nvPicPr>
        <p:blipFill>
          <a:blip r:embed="rId8">
            <a:lum contrast="10000"/>
          </a:blip>
          <a:srcRect/>
          <a:stretch>
            <a:fillRect/>
          </a:stretch>
        </p:blipFill>
        <p:spPr bwMode="auto">
          <a:xfrm>
            <a:off x="5286375" y="2286000"/>
            <a:ext cx="3381375" cy="2535238"/>
          </a:xfrm>
          <a:prstGeom prst="rect">
            <a:avLst/>
          </a:prstGeom>
          <a:noFill/>
          <a:ln w="9525">
            <a:noFill/>
            <a:miter lim="800000"/>
            <a:headEnd/>
            <a:tailEnd/>
          </a:ln>
        </p:spPr>
      </p:pic>
      <p:sp>
        <p:nvSpPr>
          <p:cNvPr id="13" name="Прямоугольник 12"/>
          <p:cNvSpPr/>
          <p:nvPr/>
        </p:nvSpPr>
        <p:spPr>
          <a:xfrm>
            <a:off x="785786" y="6488668"/>
            <a:ext cx="7358114" cy="369332"/>
          </a:xfrm>
          <a:prstGeom prst="rect">
            <a:avLst/>
          </a:prstGeom>
        </p:spPr>
        <p:txBody>
          <a:bodyPr>
            <a:spAutoFit/>
          </a:bodyPr>
          <a:lstStyle/>
          <a:p>
            <a:pPr algn="ctr">
              <a:defRPr/>
            </a:pPr>
            <a:r>
              <a:rPr lang="ru-RU" b="1" i="1" spc="300"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До Парада Победы оставалось 1325 дней…</a:t>
            </a:r>
            <a:endParaRPr lang="ru-RU" sz="1200" b="1" i="1" spc="300"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83970" name="Rectangle 2"/>
          <p:cNvSpPr>
            <a:spLocks noGrp="1" noChangeArrowheads="1"/>
          </p:cNvSpPr>
          <p:nvPr>
            <p:ph type="title"/>
          </p:nvPr>
        </p:nvSpPr>
        <p:spPr>
          <a:xfrm>
            <a:off x="285720" y="6072206"/>
            <a:ext cx="5000660" cy="285752"/>
          </a:xfrm>
        </p:spPr>
        <p:txBody>
          <a:bodyPr>
            <a:normAutofit fontScale="90000"/>
          </a:bodyPr>
          <a:lstStyle/>
          <a:p>
            <a:pPr eaLnBrk="1" fontAlgn="auto" hangingPunct="1">
              <a:spcAft>
                <a:spcPts val="0"/>
              </a:spcAft>
              <a:defRPr/>
            </a:pPr>
            <a:r>
              <a:rPr lang="ru-RU" sz="1400" dirty="0">
                <a:ln>
                  <a:noFill/>
                </a:ln>
                <a:solidFill>
                  <a:schemeClr val="bg1"/>
                </a:solidFill>
                <a:effectLst/>
                <a:latin typeface="+mn-lt"/>
              </a:rPr>
              <a:t>Парад на Красной площади в Москве, ноябрь 1941 года</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83971"/>
                                        </p:tgtEl>
                                        <p:attrNameLst>
                                          <p:attrName>style.visibility</p:attrName>
                                        </p:attrNameLst>
                                      </p:cBhvr>
                                      <p:to>
                                        <p:strVal val="visible"/>
                                      </p:to>
                                    </p:set>
                                    <p:anim calcmode="lin" valueType="num">
                                      <p:cBhvr>
                                        <p:cTn id="7" dur="5000" fill="hold"/>
                                        <p:tgtEl>
                                          <p:spTgt spid="83971"/>
                                        </p:tgtEl>
                                        <p:attrNameLst>
                                          <p:attrName>ppt_w</p:attrName>
                                        </p:attrNameLst>
                                      </p:cBhvr>
                                      <p:tavLst>
                                        <p:tav tm="0">
                                          <p:val>
                                            <p:fltVal val="0"/>
                                          </p:val>
                                        </p:tav>
                                        <p:tav tm="100000">
                                          <p:val>
                                            <p:strVal val="#ppt_w"/>
                                          </p:val>
                                        </p:tav>
                                      </p:tavLst>
                                    </p:anim>
                                    <p:anim calcmode="lin" valueType="num">
                                      <p:cBhvr>
                                        <p:cTn id="8" dur="5000" fill="hold"/>
                                        <p:tgtEl>
                                          <p:spTgt spid="83971"/>
                                        </p:tgtEl>
                                        <p:attrNameLst>
                                          <p:attrName>ppt_h</p:attrName>
                                        </p:attrNameLst>
                                      </p:cBhvr>
                                      <p:tavLst>
                                        <p:tav tm="0">
                                          <p:val>
                                            <p:fltVal val="0"/>
                                          </p:val>
                                        </p:tav>
                                        <p:tav tm="100000">
                                          <p:val>
                                            <p:strVal val="#ppt_h"/>
                                          </p:val>
                                        </p:tav>
                                      </p:tavLst>
                                    </p:anim>
                                    <p:animEffect transition="in" filter="fade">
                                      <p:cBhvr>
                                        <p:cTn id="9" dur="5000"/>
                                        <p:tgtEl>
                                          <p:spTgt spid="83971"/>
                                        </p:tgtEl>
                                      </p:cBhvr>
                                    </p:animEffect>
                                  </p:childTnLst>
                                </p:cTn>
                              </p:par>
                              <p:par>
                                <p:cTn id="10" presetID="53"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0" fill="hold"/>
                                        <p:tgtEl>
                                          <p:spTgt spid="2"/>
                                        </p:tgtEl>
                                        <p:attrNameLst>
                                          <p:attrName>ppt_w</p:attrName>
                                        </p:attrNameLst>
                                      </p:cBhvr>
                                      <p:tavLst>
                                        <p:tav tm="0">
                                          <p:val>
                                            <p:fltVal val="0"/>
                                          </p:val>
                                        </p:tav>
                                        <p:tav tm="100000">
                                          <p:val>
                                            <p:strVal val="#ppt_w"/>
                                          </p:val>
                                        </p:tav>
                                      </p:tavLst>
                                    </p:anim>
                                    <p:anim calcmode="lin" valueType="num">
                                      <p:cBhvr>
                                        <p:cTn id="13" dur="5000" fill="hold"/>
                                        <p:tgtEl>
                                          <p:spTgt spid="2"/>
                                        </p:tgtEl>
                                        <p:attrNameLst>
                                          <p:attrName>ppt_h</p:attrName>
                                        </p:attrNameLst>
                                      </p:cBhvr>
                                      <p:tavLst>
                                        <p:tav tm="0">
                                          <p:val>
                                            <p:fltVal val="0"/>
                                          </p:val>
                                        </p:tav>
                                        <p:tav tm="100000">
                                          <p:val>
                                            <p:strVal val="#ppt_h"/>
                                          </p:val>
                                        </p:tav>
                                      </p:tavLst>
                                    </p:anim>
                                    <p:animEffect transition="in" filter="fade">
                                      <p:cBhvr>
                                        <p:cTn id="14" dur="5000"/>
                                        <p:tgtEl>
                                          <p:spTgt spid="2"/>
                                        </p:tgtEl>
                                      </p:cBhvr>
                                    </p:animEffect>
                                  </p:childTnLst>
                                </p:cTn>
                              </p:par>
                              <p:par>
                                <p:cTn id="15" presetID="53" presetClass="entr" presetSubtype="0" fill="hold" nodeType="withEffect">
                                  <p:stCondLst>
                                    <p:cond delay="0"/>
                                  </p:stCondLst>
                                  <p:childTnLst>
                                    <p:set>
                                      <p:cBhvr>
                                        <p:cTn id="16" dur="1" fill="hold">
                                          <p:stCondLst>
                                            <p:cond delay="0"/>
                                          </p:stCondLst>
                                        </p:cTn>
                                        <p:tgtEl>
                                          <p:spTgt spid="83970"/>
                                        </p:tgtEl>
                                        <p:attrNameLst>
                                          <p:attrName>style.visibility</p:attrName>
                                        </p:attrNameLst>
                                      </p:cBhvr>
                                      <p:to>
                                        <p:strVal val="visible"/>
                                      </p:to>
                                    </p:set>
                                    <p:anim calcmode="lin" valueType="num">
                                      <p:cBhvr>
                                        <p:cTn id="17" dur="5000" fill="hold"/>
                                        <p:tgtEl>
                                          <p:spTgt spid="83970"/>
                                        </p:tgtEl>
                                        <p:attrNameLst>
                                          <p:attrName>ppt_w</p:attrName>
                                        </p:attrNameLst>
                                      </p:cBhvr>
                                      <p:tavLst>
                                        <p:tav tm="0">
                                          <p:val>
                                            <p:fltVal val="0"/>
                                          </p:val>
                                        </p:tav>
                                        <p:tav tm="100000">
                                          <p:val>
                                            <p:strVal val="#ppt_w"/>
                                          </p:val>
                                        </p:tav>
                                      </p:tavLst>
                                    </p:anim>
                                    <p:anim calcmode="lin" valueType="num">
                                      <p:cBhvr>
                                        <p:cTn id="18" dur="5000" fill="hold"/>
                                        <p:tgtEl>
                                          <p:spTgt spid="83970"/>
                                        </p:tgtEl>
                                        <p:attrNameLst>
                                          <p:attrName>ppt_h</p:attrName>
                                        </p:attrNameLst>
                                      </p:cBhvr>
                                      <p:tavLst>
                                        <p:tav tm="0">
                                          <p:val>
                                            <p:fltVal val="0"/>
                                          </p:val>
                                        </p:tav>
                                        <p:tav tm="100000">
                                          <p:val>
                                            <p:strVal val="#ppt_h"/>
                                          </p:val>
                                        </p:tav>
                                      </p:tavLst>
                                    </p:anim>
                                    <p:animEffect transition="in" filter="fade">
                                      <p:cBhvr>
                                        <p:cTn id="19" dur="5000"/>
                                        <p:tgtEl>
                                          <p:spTgt spid="83970"/>
                                        </p:tgtEl>
                                      </p:cBhvr>
                                    </p:animEffect>
                                  </p:childTnLst>
                                </p:cTn>
                              </p:par>
                              <p:par>
                                <p:cTn id="20" presetID="42" presetClass="entr" presetSubtype="0" fill="hold" nodeType="with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5000"/>
                                        <p:tgtEl>
                                          <p:spTgt spid="9">
                                            <p:txEl>
                                              <p:pRg st="0" end="0"/>
                                            </p:txEl>
                                          </p:spTgt>
                                        </p:tgtEl>
                                      </p:cBhvr>
                                    </p:animEffect>
                                    <p:anim calcmode="lin" valueType="num">
                                      <p:cBhvr>
                                        <p:cTn id="23" dur="5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4" dur="5000" fill="hold"/>
                                        <p:tgtEl>
                                          <p:spTgt spid="9">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fade">
                                      <p:cBhvr>
                                        <p:cTn id="27" dur="5000"/>
                                        <p:tgtEl>
                                          <p:spTgt spid="9">
                                            <p:txEl>
                                              <p:pRg st="1" end="1"/>
                                            </p:txEl>
                                          </p:spTgt>
                                        </p:tgtEl>
                                      </p:cBhvr>
                                    </p:animEffect>
                                    <p:anim calcmode="lin" valueType="num">
                                      <p:cBhvr>
                                        <p:cTn id="28" dur="5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9" dur="5000" fill="hold"/>
                                        <p:tgtEl>
                                          <p:spTgt spid="9">
                                            <p:txEl>
                                              <p:pRg st="1" end="1"/>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xEl>
                                              <p:pRg st="2" end="2"/>
                                            </p:txEl>
                                          </p:spTgt>
                                        </p:tgtEl>
                                        <p:attrNameLst>
                                          <p:attrName>style.visibility</p:attrName>
                                        </p:attrNameLst>
                                      </p:cBhvr>
                                      <p:to>
                                        <p:strVal val="visible"/>
                                      </p:to>
                                    </p:set>
                                    <p:animEffect transition="in" filter="fade">
                                      <p:cBhvr>
                                        <p:cTn id="32" dur="5000"/>
                                        <p:tgtEl>
                                          <p:spTgt spid="9">
                                            <p:txEl>
                                              <p:pRg st="2" end="2"/>
                                            </p:txEl>
                                          </p:spTgt>
                                        </p:tgtEl>
                                      </p:cBhvr>
                                    </p:animEffect>
                                    <p:anim calcmode="lin" valueType="num">
                                      <p:cBhvr>
                                        <p:cTn id="33" dur="5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34" dur="5000" fill="hold"/>
                                        <p:tgtEl>
                                          <p:spTgt spid="9">
                                            <p:txEl>
                                              <p:pRg st="2" end="2"/>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
                                            <p:txEl>
                                              <p:pRg st="3" end="3"/>
                                            </p:txEl>
                                          </p:spTgt>
                                        </p:tgtEl>
                                        <p:attrNameLst>
                                          <p:attrName>style.visibility</p:attrName>
                                        </p:attrNameLst>
                                      </p:cBhvr>
                                      <p:to>
                                        <p:strVal val="visible"/>
                                      </p:to>
                                    </p:set>
                                    <p:animEffect transition="in" filter="fade">
                                      <p:cBhvr>
                                        <p:cTn id="37" dur="5000"/>
                                        <p:tgtEl>
                                          <p:spTgt spid="9">
                                            <p:txEl>
                                              <p:pRg st="3" end="3"/>
                                            </p:txEl>
                                          </p:spTgt>
                                        </p:tgtEl>
                                      </p:cBhvr>
                                    </p:animEffect>
                                    <p:anim calcmode="lin" valueType="num">
                                      <p:cBhvr>
                                        <p:cTn id="38" dur="5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39" dur="5000" fill="hold"/>
                                        <p:tgtEl>
                                          <p:spTgt spid="9">
                                            <p:txEl>
                                              <p:pRg st="3" end="3"/>
                                            </p:txEl>
                                          </p:spTgt>
                                        </p:tgtEl>
                                        <p:attrNameLst>
                                          <p:attrName>ppt_y</p:attrName>
                                        </p:attrNameLst>
                                      </p:cBhvr>
                                      <p:tavLst>
                                        <p:tav tm="0">
                                          <p:val>
                                            <p:strVal val="#ppt_y+.1"/>
                                          </p:val>
                                        </p:tav>
                                        <p:tav tm="100000">
                                          <p:val>
                                            <p:strVal val="#ppt_y"/>
                                          </p:val>
                                        </p:tav>
                                      </p:tavLst>
                                    </p:anim>
                                  </p:childTnLst>
                                </p:cTn>
                              </p:par>
                              <p:par>
                                <p:cTn id="40" presetID="53" presetClass="entr" presetSubtype="0"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0" fill="hold"/>
                                        <p:tgtEl>
                                          <p:spTgt spid="11"/>
                                        </p:tgtEl>
                                        <p:attrNameLst>
                                          <p:attrName>ppt_w</p:attrName>
                                        </p:attrNameLst>
                                      </p:cBhvr>
                                      <p:tavLst>
                                        <p:tav tm="0">
                                          <p:val>
                                            <p:fltVal val="0"/>
                                          </p:val>
                                        </p:tav>
                                        <p:tav tm="100000">
                                          <p:val>
                                            <p:strVal val="#ppt_w"/>
                                          </p:val>
                                        </p:tav>
                                      </p:tavLst>
                                    </p:anim>
                                    <p:anim calcmode="lin" valueType="num">
                                      <p:cBhvr>
                                        <p:cTn id="43" dur="5000" fill="hold"/>
                                        <p:tgtEl>
                                          <p:spTgt spid="11"/>
                                        </p:tgtEl>
                                        <p:attrNameLst>
                                          <p:attrName>ppt_h</p:attrName>
                                        </p:attrNameLst>
                                      </p:cBhvr>
                                      <p:tavLst>
                                        <p:tav tm="0">
                                          <p:val>
                                            <p:fltVal val="0"/>
                                          </p:val>
                                        </p:tav>
                                        <p:tav tm="100000">
                                          <p:val>
                                            <p:strVal val="#ppt_h"/>
                                          </p:val>
                                        </p:tav>
                                      </p:tavLst>
                                    </p:anim>
                                    <p:animEffect transition="in" filter="fade">
                                      <p:cBhvr>
                                        <p:cTn id="44" dur="5000"/>
                                        <p:tgtEl>
                                          <p:spTgt spid="11"/>
                                        </p:tgtEl>
                                      </p:cBhvr>
                                    </p:animEffect>
                                  </p:childTnLst>
                                </p:cTn>
                              </p:par>
                              <p:par>
                                <p:cTn id="45" presetID="53" presetClass="entr" presetSubtype="0" fill="hold" nodeType="withEffect">
                                  <p:stCondLst>
                                    <p:cond delay="0"/>
                                  </p:stCondLst>
                                  <p:childTnLst>
                                    <p:set>
                                      <p:cBhvr>
                                        <p:cTn id="46" dur="1" fill="hold">
                                          <p:stCondLst>
                                            <p:cond delay="0"/>
                                          </p:stCondLst>
                                        </p:cTn>
                                        <p:tgtEl>
                                          <p:spTgt spid="9226"/>
                                        </p:tgtEl>
                                        <p:attrNameLst>
                                          <p:attrName>style.visibility</p:attrName>
                                        </p:attrNameLst>
                                      </p:cBhvr>
                                      <p:to>
                                        <p:strVal val="visible"/>
                                      </p:to>
                                    </p:set>
                                    <p:anim calcmode="lin" valueType="num">
                                      <p:cBhvr>
                                        <p:cTn id="47" dur="5000" fill="hold"/>
                                        <p:tgtEl>
                                          <p:spTgt spid="9226"/>
                                        </p:tgtEl>
                                        <p:attrNameLst>
                                          <p:attrName>ppt_w</p:attrName>
                                        </p:attrNameLst>
                                      </p:cBhvr>
                                      <p:tavLst>
                                        <p:tav tm="0">
                                          <p:val>
                                            <p:fltVal val="0"/>
                                          </p:val>
                                        </p:tav>
                                        <p:tav tm="100000">
                                          <p:val>
                                            <p:strVal val="#ppt_w"/>
                                          </p:val>
                                        </p:tav>
                                      </p:tavLst>
                                    </p:anim>
                                    <p:anim calcmode="lin" valueType="num">
                                      <p:cBhvr>
                                        <p:cTn id="48" dur="5000" fill="hold"/>
                                        <p:tgtEl>
                                          <p:spTgt spid="9226"/>
                                        </p:tgtEl>
                                        <p:attrNameLst>
                                          <p:attrName>ppt_h</p:attrName>
                                        </p:attrNameLst>
                                      </p:cBhvr>
                                      <p:tavLst>
                                        <p:tav tm="0">
                                          <p:val>
                                            <p:fltVal val="0"/>
                                          </p:val>
                                        </p:tav>
                                        <p:tav tm="100000">
                                          <p:val>
                                            <p:strVal val="#ppt_h"/>
                                          </p:val>
                                        </p:tav>
                                      </p:tavLst>
                                    </p:anim>
                                    <p:animEffect transition="in" filter="fade">
                                      <p:cBhvr>
                                        <p:cTn id="49" dur="5000"/>
                                        <p:tgtEl>
                                          <p:spTgt spid="9226"/>
                                        </p:tgtEl>
                                      </p:cBhvr>
                                    </p:animEffect>
                                  </p:childTnLst>
                                </p:cTn>
                              </p:par>
                              <p:par>
                                <p:cTn id="50" presetID="53" presetClass="entr" presetSubtype="0" fill="hold" nodeType="withEffect">
                                  <p:stCondLst>
                                    <p:cond delay="0"/>
                                  </p:stCondLst>
                                  <p:childTnLst>
                                    <p:set>
                                      <p:cBhvr>
                                        <p:cTn id="51" dur="1" fill="hold">
                                          <p:stCondLst>
                                            <p:cond delay="0"/>
                                          </p:stCondLst>
                                        </p:cTn>
                                        <p:tgtEl>
                                          <p:spTgt spid="9227"/>
                                        </p:tgtEl>
                                        <p:attrNameLst>
                                          <p:attrName>style.visibility</p:attrName>
                                        </p:attrNameLst>
                                      </p:cBhvr>
                                      <p:to>
                                        <p:strVal val="visible"/>
                                      </p:to>
                                    </p:set>
                                    <p:anim calcmode="lin" valueType="num">
                                      <p:cBhvr>
                                        <p:cTn id="52" dur="5000" fill="hold"/>
                                        <p:tgtEl>
                                          <p:spTgt spid="9227"/>
                                        </p:tgtEl>
                                        <p:attrNameLst>
                                          <p:attrName>ppt_w</p:attrName>
                                        </p:attrNameLst>
                                      </p:cBhvr>
                                      <p:tavLst>
                                        <p:tav tm="0">
                                          <p:val>
                                            <p:fltVal val="0"/>
                                          </p:val>
                                        </p:tav>
                                        <p:tav tm="100000">
                                          <p:val>
                                            <p:strVal val="#ppt_w"/>
                                          </p:val>
                                        </p:tav>
                                      </p:tavLst>
                                    </p:anim>
                                    <p:anim calcmode="lin" valueType="num">
                                      <p:cBhvr>
                                        <p:cTn id="53" dur="5000" fill="hold"/>
                                        <p:tgtEl>
                                          <p:spTgt spid="9227"/>
                                        </p:tgtEl>
                                        <p:attrNameLst>
                                          <p:attrName>ppt_h</p:attrName>
                                        </p:attrNameLst>
                                      </p:cBhvr>
                                      <p:tavLst>
                                        <p:tav tm="0">
                                          <p:val>
                                            <p:fltVal val="0"/>
                                          </p:val>
                                        </p:tav>
                                        <p:tav tm="100000">
                                          <p:val>
                                            <p:strVal val="#ppt_h"/>
                                          </p:val>
                                        </p:tav>
                                      </p:tavLst>
                                    </p:anim>
                                    <p:animEffect transition="in" filter="fade">
                                      <p:cBhvr>
                                        <p:cTn id="54" dur="5000"/>
                                        <p:tgtEl>
                                          <p:spTgt spid="9227"/>
                                        </p:tgtEl>
                                      </p:cBhvr>
                                    </p:animEffect>
                                  </p:childTnLst>
                                </p:cTn>
                              </p:par>
                              <p:par>
                                <p:cTn id="55" presetID="53"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0" fill="hold"/>
                                        <p:tgtEl>
                                          <p:spTgt spid="12"/>
                                        </p:tgtEl>
                                        <p:attrNameLst>
                                          <p:attrName>ppt_w</p:attrName>
                                        </p:attrNameLst>
                                      </p:cBhvr>
                                      <p:tavLst>
                                        <p:tav tm="0">
                                          <p:val>
                                            <p:fltVal val="0"/>
                                          </p:val>
                                        </p:tav>
                                        <p:tav tm="100000">
                                          <p:val>
                                            <p:strVal val="#ppt_w"/>
                                          </p:val>
                                        </p:tav>
                                      </p:tavLst>
                                    </p:anim>
                                    <p:anim calcmode="lin" valueType="num">
                                      <p:cBhvr>
                                        <p:cTn id="58" dur="5000" fill="hold"/>
                                        <p:tgtEl>
                                          <p:spTgt spid="12"/>
                                        </p:tgtEl>
                                        <p:attrNameLst>
                                          <p:attrName>ppt_h</p:attrName>
                                        </p:attrNameLst>
                                      </p:cBhvr>
                                      <p:tavLst>
                                        <p:tav tm="0">
                                          <p:val>
                                            <p:fltVal val="0"/>
                                          </p:val>
                                        </p:tav>
                                        <p:tav tm="100000">
                                          <p:val>
                                            <p:strVal val="#ppt_h"/>
                                          </p:val>
                                        </p:tav>
                                      </p:tavLst>
                                    </p:anim>
                                    <p:animEffect transition="in" filter="fade">
                                      <p:cBhvr>
                                        <p:cTn id="59" dur="5000"/>
                                        <p:tgtEl>
                                          <p:spTgt spid="12"/>
                                        </p:tgtEl>
                                      </p:cBhvr>
                                    </p:animEffect>
                                  </p:childTnLst>
                                </p:cTn>
                              </p:par>
                              <p:par>
                                <p:cTn id="60" presetID="53" presetClass="entr" presetSubtype="0"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0" fill="hold"/>
                                        <p:tgtEl>
                                          <p:spTgt spid="10"/>
                                        </p:tgtEl>
                                        <p:attrNameLst>
                                          <p:attrName>ppt_w</p:attrName>
                                        </p:attrNameLst>
                                      </p:cBhvr>
                                      <p:tavLst>
                                        <p:tav tm="0">
                                          <p:val>
                                            <p:fltVal val="0"/>
                                          </p:val>
                                        </p:tav>
                                        <p:tav tm="100000">
                                          <p:val>
                                            <p:strVal val="#ppt_w"/>
                                          </p:val>
                                        </p:tav>
                                      </p:tavLst>
                                    </p:anim>
                                    <p:anim calcmode="lin" valueType="num">
                                      <p:cBhvr>
                                        <p:cTn id="63" dur="5000" fill="hold"/>
                                        <p:tgtEl>
                                          <p:spTgt spid="10"/>
                                        </p:tgtEl>
                                        <p:attrNameLst>
                                          <p:attrName>ppt_h</p:attrName>
                                        </p:attrNameLst>
                                      </p:cBhvr>
                                      <p:tavLst>
                                        <p:tav tm="0">
                                          <p:val>
                                            <p:fltVal val="0"/>
                                          </p:val>
                                        </p:tav>
                                        <p:tav tm="100000">
                                          <p:val>
                                            <p:strVal val="#ppt_h"/>
                                          </p:val>
                                        </p:tav>
                                      </p:tavLst>
                                    </p:anim>
                                    <p:animEffect transition="in" filter="fade">
                                      <p:cBhvr>
                                        <p:cTn id="64" dur="5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5" restart="whenNotActive" fill="hold" evtFilter="cancelBubble" nodeType="interactiveSeq">
                <p:stCondLst>
                  <p:cond evt="onClick" delay="0">
                    <p:tgtEl>
                      <p:spTgt spid="10"/>
                    </p:tgtEl>
                  </p:cond>
                </p:stCondLst>
                <p:endSync evt="end" delay="0">
                  <p:rtn val="all"/>
                </p:endSync>
                <p:childTnLst>
                  <p:par>
                    <p:cTn id="66" fill="hold">
                      <p:stCondLst>
                        <p:cond delay="0"/>
                      </p:stCondLst>
                      <p:childTnLst>
                        <p:par>
                          <p:cTn id="67" fill="hold">
                            <p:stCondLst>
                              <p:cond delay="0"/>
                            </p:stCondLst>
                            <p:childTnLst>
                              <p:par>
                                <p:cTn id="68" presetID="2" presetClass="mediacall" presetSubtype="0" fill="hold" nodeType="clickEffect">
                                  <p:stCondLst>
                                    <p:cond delay="0"/>
                                  </p:stCondLst>
                                  <p:childTnLst>
                                    <p:cmd type="call" cmd="togglePause">
                                      <p:cBhvr>
                                        <p:cTn id="69" dur="1" fill="hold"/>
                                        <p:tgtEl>
                                          <p:spTgt spid="10"/>
                                        </p:tgtEl>
                                      </p:cBhvr>
                                    </p:cmd>
                                  </p:childTnLst>
                                </p:cTn>
                              </p:par>
                            </p:childTnLst>
                          </p:cTn>
                        </p:par>
                      </p:childTnLst>
                    </p:cTn>
                  </p:par>
                </p:childTnLst>
              </p:cTn>
              <p:nextCondLst>
                <p:cond evt="onClick" delay="0">
                  <p:tgtEl>
                    <p:spTgt spid="10"/>
                  </p:tgtEl>
                </p:cond>
              </p:nextCondLst>
            </p:seq>
            <p:video fullScrn="1">
              <p:cMediaNode>
                <p:cTn id="70" fill="hold" display="0">
                  <p:stCondLst>
                    <p:cond delay="indefinite"/>
                  </p:stCondLst>
                  <p:endCondLst>
                    <p:cond evt="onNext" delay="0">
                      <p:tgtEl>
                        <p:sldTgt/>
                      </p:tgtEl>
                    </p:cond>
                    <p:cond evt="onPrev" delay="0">
                      <p:tgtEl>
                        <p:sldTgt/>
                      </p:tgtEl>
                    </p:cond>
                  </p:endCondLst>
                </p:cTn>
                <p:tgtEl>
                  <p:spTgt spid="10"/>
                </p:tgtEl>
              </p:cMediaNode>
            </p:video>
          </p:childTnLst>
        </p:cTn>
      </p:par>
    </p:tnLst>
    <p:bldLst>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Россия за нами"/>
          <p:cNvPicPr>
            <a:picLocks noChangeAspect="1" noChangeArrowheads="1"/>
          </p:cNvPicPr>
          <p:nvPr/>
        </p:nvPicPr>
        <p:blipFill>
          <a:blip r:embed="rId4">
            <a:lum bright="10000" contrast="30000"/>
          </a:blip>
          <a:srcRect/>
          <a:stretch>
            <a:fillRect/>
          </a:stretch>
        </p:blipFill>
        <p:spPr bwMode="auto">
          <a:xfrm>
            <a:off x="285750" y="1857375"/>
            <a:ext cx="3714750" cy="2303463"/>
          </a:xfrm>
          <a:prstGeom prst="rect">
            <a:avLst/>
          </a:prstGeom>
          <a:noFill/>
          <a:ln w="9525">
            <a:noFill/>
            <a:miter lim="800000"/>
            <a:headEnd/>
            <a:tailEnd/>
          </a:ln>
        </p:spPr>
      </p:pic>
      <p:pic>
        <p:nvPicPr>
          <p:cNvPr id="37895" name="Picture 7" descr="В атаку 1941"/>
          <p:cNvPicPr>
            <a:picLocks noGrp="1" noChangeAspect="1" noChangeArrowheads="1"/>
          </p:cNvPicPr>
          <p:nvPr>
            <p:ph sz="half" idx="1"/>
          </p:nvPr>
        </p:nvPicPr>
        <p:blipFill>
          <a:blip r:embed="rId5">
            <a:lum bright="10000" contrast="20000"/>
          </a:blip>
          <a:srcRect b="10725"/>
          <a:stretch>
            <a:fillRect/>
          </a:stretch>
        </p:blipFill>
        <p:spPr>
          <a:xfrm>
            <a:off x="4572000" y="2125663"/>
            <a:ext cx="3929063" cy="2732087"/>
          </a:xfrm>
          <a:noFill/>
        </p:spPr>
      </p:pic>
      <p:pic>
        <p:nvPicPr>
          <p:cNvPr id="37896" name="Picture 8" descr="На прорыв"/>
          <p:cNvPicPr>
            <a:picLocks noGrp="1" noChangeAspect="1" noChangeArrowheads="1"/>
          </p:cNvPicPr>
          <p:nvPr>
            <p:ph sz="half" idx="2"/>
          </p:nvPr>
        </p:nvPicPr>
        <p:blipFill>
          <a:blip r:embed="rId6">
            <a:lum bright="10000" contrast="20000"/>
          </a:blip>
          <a:srcRect l="3632"/>
          <a:stretch>
            <a:fillRect/>
          </a:stretch>
        </p:blipFill>
        <p:spPr>
          <a:xfrm>
            <a:off x="285750" y="4357688"/>
            <a:ext cx="3714750" cy="2286000"/>
          </a:xfrm>
          <a:noFill/>
        </p:spPr>
      </p:pic>
      <p:grpSp>
        <p:nvGrpSpPr>
          <p:cNvPr id="2" name="Группа 5"/>
          <p:cNvGrpSpPr>
            <a:grpSpLocks/>
          </p:cNvGrpSpPr>
          <p:nvPr/>
        </p:nvGrpSpPr>
        <p:grpSpPr bwMode="auto">
          <a:xfrm>
            <a:off x="4500563" y="-242888"/>
            <a:ext cx="4859337" cy="1619251"/>
            <a:chOff x="323528" y="0"/>
            <a:chExt cx="8565261" cy="1700808"/>
          </a:xfrm>
        </p:grpSpPr>
        <p:pic>
          <p:nvPicPr>
            <p:cNvPr id="7"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7"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8" name="Прямоугольник 7"/>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pic>
        <p:nvPicPr>
          <p:cNvPr id="10" name="Picture 2" descr="C:\Мои документы\Великая Отечественная\Великая Отечественная война\Города-герои\рис10002.jpg"/>
          <p:cNvPicPr>
            <a:picLocks noChangeAspect="1" noChangeArrowheads="1"/>
          </p:cNvPicPr>
          <p:nvPr/>
        </p:nvPicPr>
        <p:blipFill>
          <a:blip r:embed="rId8" cstate="print">
            <a:duotone>
              <a:prstClr val="black"/>
              <a:schemeClr val="accent5">
                <a:tint val="45000"/>
                <a:satMod val="400000"/>
              </a:schemeClr>
            </a:duotone>
            <a:lum bright="-40000" contrast="30000"/>
          </a:blip>
          <a:srcRect l="6353" t="51417" r="62013" b="33953"/>
          <a:stretch>
            <a:fillRect/>
          </a:stretch>
        </p:blipFill>
        <p:spPr bwMode="auto">
          <a:xfrm>
            <a:off x="5286380" y="4913971"/>
            <a:ext cx="3050992" cy="1944029"/>
          </a:xfrm>
          <a:prstGeom prst="rect">
            <a:avLst/>
          </a:prstGeom>
          <a:noFill/>
          <a:effectLst>
            <a:softEdge rad="127000"/>
          </a:effectLst>
        </p:spPr>
      </p:pic>
      <p:pic>
        <p:nvPicPr>
          <p:cNvPr id="13319" name="Picture 2" descr="C:\Мои документы\Великая Отечественная\Великая Отечественная война\Города-герои\рис10002.jpg"/>
          <p:cNvPicPr>
            <a:picLocks noChangeAspect="1" noChangeArrowheads="1"/>
          </p:cNvPicPr>
          <p:nvPr/>
        </p:nvPicPr>
        <p:blipFill>
          <a:blip r:embed="rId8">
            <a:duotone>
              <a:prstClr val="black"/>
              <a:schemeClr val="accent5">
                <a:tint val="45000"/>
                <a:satMod val="400000"/>
              </a:schemeClr>
            </a:duotone>
            <a:lum bright="-40000" contrast="30000"/>
          </a:blip>
          <a:srcRect l="5501" t="40704" r="49377" b="49654"/>
          <a:stretch>
            <a:fillRect/>
          </a:stretch>
        </p:blipFill>
        <p:spPr bwMode="auto">
          <a:xfrm>
            <a:off x="0" y="214290"/>
            <a:ext cx="4481082" cy="1428760"/>
          </a:xfrm>
          <a:prstGeom prst="rect">
            <a:avLst/>
          </a:prstGeom>
          <a:noFill/>
          <a:ln w="9525">
            <a:noFill/>
            <a:miter lim="800000"/>
            <a:headEnd/>
            <a:tailEnd/>
          </a:ln>
          <a:effectLst>
            <a:softEdge rad="127000"/>
          </a:effectLst>
        </p:spPr>
      </p:pic>
      <p:sp>
        <p:nvSpPr>
          <p:cNvPr id="11" name="Прямоугольник 10"/>
          <p:cNvSpPr/>
          <p:nvPr/>
        </p:nvSpPr>
        <p:spPr>
          <a:xfrm>
            <a:off x="4000496" y="1000108"/>
            <a:ext cx="4572000" cy="892552"/>
          </a:xfrm>
          <a:prstGeom prst="rect">
            <a:avLst/>
          </a:prstGeom>
        </p:spPr>
        <p:txBody>
          <a:bodyPr>
            <a:spAutoFit/>
          </a:bodyPr>
          <a:lstStyle/>
          <a:p>
            <a:pPr algn="ctr">
              <a:defRPr/>
            </a:pPr>
            <a:r>
              <a:rPr lang="ru-RU" sz="2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Страницы  Великой  Победы</a:t>
            </a:r>
          </a:p>
          <a:p>
            <a:pPr algn="ctr">
              <a:defRPr/>
            </a:pPr>
            <a:r>
              <a:rPr lang="ru-RU" sz="32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Защитники Москвы</a:t>
            </a:r>
          </a:p>
        </p:txBody>
      </p:sp>
      <p:pic>
        <p:nvPicPr>
          <p:cNvPr id="12" name="Москва в годы ВОв.avi">
            <a:hlinkClick r:id="" action="ppaction://media"/>
          </p:cNvPr>
          <p:cNvPicPr>
            <a:picLocks noRot="1" noChangeAspect="1"/>
          </p:cNvPicPr>
          <p:nvPr>
            <a:videoFile r:link="rId1"/>
          </p:nvPr>
        </p:nvPicPr>
        <p:blipFill>
          <a:blip r:embed="rId9"/>
          <a:srcRect/>
          <a:stretch>
            <a:fillRect/>
          </a:stretch>
        </p:blipFill>
        <p:spPr bwMode="auto">
          <a:xfrm>
            <a:off x="8429625" y="6429375"/>
            <a:ext cx="571500" cy="428625"/>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0" fill="hold"/>
                                        <p:tgtEl>
                                          <p:spTgt spid="9"/>
                                        </p:tgtEl>
                                        <p:attrNameLst>
                                          <p:attrName>ppt_w</p:attrName>
                                        </p:attrNameLst>
                                      </p:cBhvr>
                                      <p:tavLst>
                                        <p:tav tm="0">
                                          <p:val>
                                            <p:fltVal val="0"/>
                                          </p:val>
                                        </p:tav>
                                        <p:tav tm="100000">
                                          <p:val>
                                            <p:strVal val="#ppt_w"/>
                                          </p:val>
                                        </p:tav>
                                      </p:tavLst>
                                    </p:anim>
                                    <p:anim calcmode="lin" valueType="num">
                                      <p:cBhvr>
                                        <p:cTn id="8" dur="5000" fill="hold"/>
                                        <p:tgtEl>
                                          <p:spTgt spid="9"/>
                                        </p:tgtEl>
                                        <p:attrNameLst>
                                          <p:attrName>ppt_h</p:attrName>
                                        </p:attrNameLst>
                                      </p:cBhvr>
                                      <p:tavLst>
                                        <p:tav tm="0">
                                          <p:val>
                                            <p:fltVal val="0"/>
                                          </p:val>
                                        </p:tav>
                                        <p:tav tm="100000">
                                          <p:val>
                                            <p:strVal val="#ppt_h"/>
                                          </p:val>
                                        </p:tav>
                                      </p:tavLst>
                                    </p:anim>
                                    <p:animEffect transition="in" filter="fade">
                                      <p:cBhvr>
                                        <p:cTn id="9" dur="5000"/>
                                        <p:tgtEl>
                                          <p:spTgt spid="9"/>
                                        </p:tgtEl>
                                      </p:cBhvr>
                                    </p:animEffect>
                                  </p:childTnLst>
                                </p:cTn>
                              </p:par>
                              <p:par>
                                <p:cTn id="10" presetID="53" presetClass="entr" presetSubtype="0" fill="hold" nodeType="withEffect">
                                  <p:stCondLst>
                                    <p:cond delay="0"/>
                                  </p:stCondLst>
                                  <p:childTnLst>
                                    <p:set>
                                      <p:cBhvr>
                                        <p:cTn id="11" dur="1" fill="hold">
                                          <p:stCondLst>
                                            <p:cond delay="0"/>
                                          </p:stCondLst>
                                        </p:cTn>
                                        <p:tgtEl>
                                          <p:spTgt spid="37895"/>
                                        </p:tgtEl>
                                        <p:attrNameLst>
                                          <p:attrName>style.visibility</p:attrName>
                                        </p:attrNameLst>
                                      </p:cBhvr>
                                      <p:to>
                                        <p:strVal val="visible"/>
                                      </p:to>
                                    </p:set>
                                    <p:anim calcmode="lin" valueType="num">
                                      <p:cBhvr>
                                        <p:cTn id="12" dur="5000" fill="hold"/>
                                        <p:tgtEl>
                                          <p:spTgt spid="37895"/>
                                        </p:tgtEl>
                                        <p:attrNameLst>
                                          <p:attrName>ppt_w</p:attrName>
                                        </p:attrNameLst>
                                      </p:cBhvr>
                                      <p:tavLst>
                                        <p:tav tm="0">
                                          <p:val>
                                            <p:fltVal val="0"/>
                                          </p:val>
                                        </p:tav>
                                        <p:tav tm="100000">
                                          <p:val>
                                            <p:strVal val="#ppt_w"/>
                                          </p:val>
                                        </p:tav>
                                      </p:tavLst>
                                    </p:anim>
                                    <p:anim calcmode="lin" valueType="num">
                                      <p:cBhvr>
                                        <p:cTn id="13" dur="5000" fill="hold"/>
                                        <p:tgtEl>
                                          <p:spTgt spid="37895"/>
                                        </p:tgtEl>
                                        <p:attrNameLst>
                                          <p:attrName>ppt_h</p:attrName>
                                        </p:attrNameLst>
                                      </p:cBhvr>
                                      <p:tavLst>
                                        <p:tav tm="0">
                                          <p:val>
                                            <p:fltVal val="0"/>
                                          </p:val>
                                        </p:tav>
                                        <p:tav tm="100000">
                                          <p:val>
                                            <p:strVal val="#ppt_h"/>
                                          </p:val>
                                        </p:tav>
                                      </p:tavLst>
                                    </p:anim>
                                    <p:animEffect transition="in" filter="fade">
                                      <p:cBhvr>
                                        <p:cTn id="14" dur="5000"/>
                                        <p:tgtEl>
                                          <p:spTgt spid="37895"/>
                                        </p:tgtEl>
                                      </p:cBhvr>
                                    </p:animEffect>
                                  </p:childTnLst>
                                </p:cTn>
                              </p:par>
                              <p:par>
                                <p:cTn id="15" presetID="53" presetClass="entr" presetSubtype="0" fill="hold" nodeType="withEffect">
                                  <p:stCondLst>
                                    <p:cond delay="0"/>
                                  </p:stCondLst>
                                  <p:childTnLst>
                                    <p:set>
                                      <p:cBhvr>
                                        <p:cTn id="16" dur="1" fill="hold">
                                          <p:stCondLst>
                                            <p:cond delay="0"/>
                                          </p:stCondLst>
                                        </p:cTn>
                                        <p:tgtEl>
                                          <p:spTgt spid="37896"/>
                                        </p:tgtEl>
                                        <p:attrNameLst>
                                          <p:attrName>style.visibility</p:attrName>
                                        </p:attrNameLst>
                                      </p:cBhvr>
                                      <p:to>
                                        <p:strVal val="visible"/>
                                      </p:to>
                                    </p:set>
                                    <p:anim calcmode="lin" valueType="num">
                                      <p:cBhvr>
                                        <p:cTn id="17" dur="5000" fill="hold"/>
                                        <p:tgtEl>
                                          <p:spTgt spid="37896"/>
                                        </p:tgtEl>
                                        <p:attrNameLst>
                                          <p:attrName>ppt_w</p:attrName>
                                        </p:attrNameLst>
                                      </p:cBhvr>
                                      <p:tavLst>
                                        <p:tav tm="0">
                                          <p:val>
                                            <p:fltVal val="0"/>
                                          </p:val>
                                        </p:tav>
                                        <p:tav tm="100000">
                                          <p:val>
                                            <p:strVal val="#ppt_w"/>
                                          </p:val>
                                        </p:tav>
                                      </p:tavLst>
                                    </p:anim>
                                    <p:anim calcmode="lin" valueType="num">
                                      <p:cBhvr>
                                        <p:cTn id="18" dur="5000" fill="hold"/>
                                        <p:tgtEl>
                                          <p:spTgt spid="37896"/>
                                        </p:tgtEl>
                                        <p:attrNameLst>
                                          <p:attrName>ppt_h</p:attrName>
                                        </p:attrNameLst>
                                      </p:cBhvr>
                                      <p:tavLst>
                                        <p:tav tm="0">
                                          <p:val>
                                            <p:fltVal val="0"/>
                                          </p:val>
                                        </p:tav>
                                        <p:tav tm="100000">
                                          <p:val>
                                            <p:strVal val="#ppt_h"/>
                                          </p:val>
                                        </p:tav>
                                      </p:tavLst>
                                    </p:anim>
                                    <p:animEffect transition="in" filter="fade">
                                      <p:cBhvr>
                                        <p:cTn id="19" dur="5000"/>
                                        <p:tgtEl>
                                          <p:spTgt spid="37896"/>
                                        </p:tgtEl>
                                      </p:cBhvr>
                                    </p:animEffect>
                                  </p:childTnLst>
                                </p:cTn>
                              </p:par>
                              <p:par>
                                <p:cTn id="20" presetID="53"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0" fill="hold"/>
                                        <p:tgtEl>
                                          <p:spTgt spid="10"/>
                                        </p:tgtEl>
                                        <p:attrNameLst>
                                          <p:attrName>ppt_w</p:attrName>
                                        </p:attrNameLst>
                                      </p:cBhvr>
                                      <p:tavLst>
                                        <p:tav tm="0">
                                          <p:val>
                                            <p:fltVal val="0"/>
                                          </p:val>
                                        </p:tav>
                                        <p:tav tm="100000">
                                          <p:val>
                                            <p:strVal val="#ppt_w"/>
                                          </p:val>
                                        </p:tav>
                                      </p:tavLst>
                                    </p:anim>
                                    <p:anim calcmode="lin" valueType="num">
                                      <p:cBhvr>
                                        <p:cTn id="23" dur="5000" fill="hold"/>
                                        <p:tgtEl>
                                          <p:spTgt spid="10"/>
                                        </p:tgtEl>
                                        <p:attrNameLst>
                                          <p:attrName>ppt_h</p:attrName>
                                        </p:attrNameLst>
                                      </p:cBhvr>
                                      <p:tavLst>
                                        <p:tav tm="0">
                                          <p:val>
                                            <p:fltVal val="0"/>
                                          </p:val>
                                        </p:tav>
                                        <p:tav tm="100000">
                                          <p:val>
                                            <p:strVal val="#ppt_h"/>
                                          </p:val>
                                        </p:tav>
                                      </p:tavLst>
                                    </p:anim>
                                    <p:animEffect transition="in" filter="fade">
                                      <p:cBhvr>
                                        <p:cTn id="24" dur="5000"/>
                                        <p:tgtEl>
                                          <p:spTgt spid="10"/>
                                        </p:tgtEl>
                                      </p:cBhvr>
                                    </p:animEffect>
                                  </p:childTnLst>
                                </p:cTn>
                              </p:par>
                              <p:par>
                                <p:cTn id="25" presetID="53" presetClass="entr" presetSubtype="0" fill="hold" nodeType="withEffect">
                                  <p:stCondLst>
                                    <p:cond delay="0"/>
                                  </p:stCondLst>
                                  <p:childTnLst>
                                    <p:set>
                                      <p:cBhvr>
                                        <p:cTn id="26" dur="1" fill="hold">
                                          <p:stCondLst>
                                            <p:cond delay="0"/>
                                          </p:stCondLst>
                                        </p:cTn>
                                        <p:tgtEl>
                                          <p:spTgt spid="13319"/>
                                        </p:tgtEl>
                                        <p:attrNameLst>
                                          <p:attrName>style.visibility</p:attrName>
                                        </p:attrNameLst>
                                      </p:cBhvr>
                                      <p:to>
                                        <p:strVal val="visible"/>
                                      </p:to>
                                    </p:set>
                                    <p:anim calcmode="lin" valueType="num">
                                      <p:cBhvr>
                                        <p:cTn id="27" dur="5000" fill="hold"/>
                                        <p:tgtEl>
                                          <p:spTgt spid="13319"/>
                                        </p:tgtEl>
                                        <p:attrNameLst>
                                          <p:attrName>ppt_w</p:attrName>
                                        </p:attrNameLst>
                                      </p:cBhvr>
                                      <p:tavLst>
                                        <p:tav tm="0">
                                          <p:val>
                                            <p:fltVal val="0"/>
                                          </p:val>
                                        </p:tav>
                                        <p:tav tm="100000">
                                          <p:val>
                                            <p:strVal val="#ppt_w"/>
                                          </p:val>
                                        </p:tav>
                                      </p:tavLst>
                                    </p:anim>
                                    <p:anim calcmode="lin" valueType="num">
                                      <p:cBhvr>
                                        <p:cTn id="28" dur="5000" fill="hold"/>
                                        <p:tgtEl>
                                          <p:spTgt spid="13319"/>
                                        </p:tgtEl>
                                        <p:attrNameLst>
                                          <p:attrName>ppt_h</p:attrName>
                                        </p:attrNameLst>
                                      </p:cBhvr>
                                      <p:tavLst>
                                        <p:tav tm="0">
                                          <p:val>
                                            <p:fltVal val="0"/>
                                          </p:val>
                                        </p:tav>
                                        <p:tav tm="100000">
                                          <p:val>
                                            <p:strVal val="#ppt_h"/>
                                          </p:val>
                                        </p:tav>
                                      </p:tavLst>
                                    </p:anim>
                                    <p:animEffect transition="in" filter="fade">
                                      <p:cBhvr>
                                        <p:cTn id="29" dur="5000"/>
                                        <p:tgtEl>
                                          <p:spTgt spid="13319"/>
                                        </p:tgtEl>
                                      </p:cBhvr>
                                    </p:animEffect>
                                  </p:childTnLst>
                                </p:cTn>
                              </p:par>
                              <p:par>
                                <p:cTn id="30" presetID="53"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0" fill="hold"/>
                                        <p:tgtEl>
                                          <p:spTgt spid="11"/>
                                        </p:tgtEl>
                                        <p:attrNameLst>
                                          <p:attrName>ppt_w</p:attrName>
                                        </p:attrNameLst>
                                      </p:cBhvr>
                                      <p:tavLst>
                                        <p:tav tm="0">
                                          <p:val>
                                            <p:fltVal val="0"/>
                                          </p:val>
                                        </p:tav>
                                        <p:tav tm="100000">
                                          <p:val>
                                            <p:strVal val="#ppt_w"/>
                                          </p:val>
                                        </p:tav>
                                      </p:tavLst>
                                    </p:anim>
                                    <p:anim calcmode="lin" valueType="num">
                                      <p:cBhvr>
                                        <p:cTn id="33" dur="5000" fill="hold"/>
                                        <p:tgtEl>
                                          <p:spTgt spid="11"/>
                                        </p:tgtEl>
                                        <p:attrNameLst>
                                          <p:attrName>ppt_h</p:attrName>
                                        </p:attrNameLst>
                                      </p:cBhvr>
                                      <p:tavLst>
                                        <p:tav tm="0">
                                          <p:val>
                                            <p:fltVal val="0"/>
                                          </p:val>
                                        </p:tav>
                                        <p:tav tm="100000">
                                          <p:val>
                                            <p:strVal val="#ppt_h"/>
                                          </p:val>
                                        </p:tav>
                                      </p:tavLst>
                                    </p:anim>
                                    <p:animEffect transition="in" filter="fade">
                                      <p:cBhvr>
                                        <p:cTn id="34" dur="5000"/>
                                        <p:tgtEl>
                                          <p:spTgt spid="11"/>
                                        </p:tgtEl>
                                      </p:cBhvr>
                                    </p:animEffect>
                                  </p:childTnLst>
                                </p:cTn>
                              </p:par>
                              <p:par>
                                <p:cTn id="35" presetID="53" presetClass="entr" presetSubtype="0"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5000" fill="hold"/>
                                        <p:tgtEl>
                                          <p:spTgt spid="2"/>
                                        </p:tgtEl>
                                        <p:attrNameLst>
                                          <p:attrName>ppt_w</p:attrName>
                                        </p:attrNameLst>
                                      </p:cBhvr>
                                      <p:tavLst>
                                        <p:tav tm="0">
                                          <p:val>
                                            <p:fltVal val="0"/>
                                          </p:val>
                                        </p:tav>
                                        <p:tav tm="100000">
                                          <p:val>
                                            <p:strVal val="#ppt_w"/>
                                          </p:val>
                                        </p:tav>
                                      </p:tavLst>
                                    </p:anim>
                                    <p:anim calcmode="lin" valueType="num">
                                      <p:cBhvr>
                                        <p:cTn id="38" dur="5000" fill="hold"/>
                                        <p:tgtEl>
                                          <p:spTgt spid="2"/>
                                        </p:tgtEl>
                                        <p:attrNameLst>
                                          <p:attrName>ppt_h</p:attrName>
                                        </p:attrNameLst>
                                      </p:cBhvr>
                                      <p:tavLst>
                                        <p:tav tm="0">
                                          <p:val>
                                            <p:fltVal val="0"/>
                                          </p:val>
                                        </p:tav>
                                        <p:tav tm="100000">
                                          <p:val>
                                            <p:strVal val="#ppt_h"/>
                                          </p:val>
                                        </p:tav>
                                      </p:tavLst>
                                    </p:anim>
                                    <p:animEffect transition="in" filter="fade">
                                      <p:cBhvr>
                                        <p:cTn id="39" dur="5000"/>
                                        <p:tgtEl>
                                          <p:spTgt spid="2"/>
                                        </p:tgtEl>
                                      </p:cBhvr>
                                    </p:animEffect>
                                  </p:childTnLst>
                                </p:cTn>
                              </p:par>
                              <p:par>
                                <p:cTn id="40" presetID="53" presetClass="entr" presetSubtype="0"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0" fill="hold"/>
                                        <p:tgtEl>
                                          <p:spTgt spid="12"/>
                                        </p:tgtEl>
                                        <p:attrNameLst>
                                          <p:attrName>ppt_w</p:attrName>
                                        </p:attrNameLst>
                                      </p:cBhvr>
                                      <p:tavLst>
                                        <p:tav tm="0">
                                          <p:val>
                                            <p:fltVal val="0"/>
                                          </p:val>
                                        </p:tav>
                                        <p:tav tm="100000">
                                          <p:val>
                                            <p:strVal val="#ppt_w"/>
                                          </p:val>
                                        </p:tav>
                                      </p:tavLst>
                                    </p:anim>
                                    <p:anim calcmode="lin" valueType="num">
                                      <p:cBhvr>
                                        <p:cTn id="43" dur="5000" fill="hold"/>
                                        <p:tgtEl>
                                          <p:spTgt spid="12"/>
                                        </p:tgtEl>
                                        <p:attrNameLst>
                                          <p:attrName>ppt_h</p:attrName>
                                        </p:attrNameLst>
                                      </p:cBhvr>
                                      <p:tavLst>
                                        <p:tav tm="0">
                                          <p:val>
                                            <p:fltVal val="0"/>
                                          </p:val>
                                        </p:tav>
                                        <p:tav tm="100000">
                                          <p:val>
                                            <p:strVal val="#ppt_h"/>
                                          </p:val>
                                        </p:tav>
                                      </p:tavLst>
                                    </p:anim>
                                    <p:animEffect transition="in" filter="fade">
                                      <p:cBhvr>
                                        <p:cTn id="44" dur="5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p:cTn id="45" fill="hold" display="0">
                  <p:stCondLst>
                    <p:cond delay="indefinite"/>
                  </p:stCondLst>
                  <p:endCondLst>
                    <p:cond evt="onNext" delay="0">
                      <p:tgtEl>
                        <p:sldTgt/>
                      </p:tgtEl>
                    </p:cond>
                    <p:cond evt="onPrev" delay="0">
                      <p:tgtEl>
                        <p:sldTgt/>
                      </p:tgtEl>
                    </p:cond>
                  </p:endCondLst>
                </p:cTn>
                <p:tgtEl>
                  <p:spTgt spid="1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5"/>
          <p:cNvGrpSpPr>
            <a:grpSpLocks/>
          </p:cNvGrpSpPr>
          <p:nvPr/>
        </p:nvGrpSpPr>
        <p:grpSpPr bwMode="auto">
          <a:xfrm>
            <a:off x="4284663" y="0"/>
            <a:ext cx="4859337" cy="1628775"/>
            <a:chOff x="323528" y="0"/>
            <a:chExt cx="8565261" cy="1700808"/>
          </a:xfrm>
        </p:grpSpPr>
        <p:pic>
          <p:nvPicPr>
            <p:cNvPr id="7"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4"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8" name="Прямоугольник 7"/>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pic>
        <p:nvPicPr>
          <p:cNvPr id="8200" name="Picture 8"/>
          <p:cNvPicPr>
            <a:picLocks noChangeAspect="1" noChangeArrowheads="1"/>
          </p:cNvPicPr>
          <p:nvPr/>
        </p:nvPicPr>
        <p:blipFill>
          <a:blip r:embed="rId5"/>
          <a:srcRect/>
          <a:stretch>
            <a:fillRect/>
          </a:stretch>
        </p:blipFill>
        <p:spPr bwMode="auto">
          <a:xfrm>
            <a:off x="285750" y="3465513"/>
            <a:ext cx="4000500" cy="2963862"/>
          </a:xfrm>
          <a:prstGeom prst="rect">
            <a:avLst/>
          </a:prstGeom>
          <a:noFill/>
          <a:ln w="9525">
            <a:noFill/>
            <a:miter lim="800000"/>
            <a:headEnd/>
            <a:tailEnd/>
          </a:ln>
        </p:spPr>
      </p:pic>
      <p:sp>
        <p:nvSpPr>
          <p:cNvPr id="9" name="Прямоугольник 8"/>
          <p:cNvSpPr/>
          <p:nvPr/>
        </p:nvSpPr>
        <p:spPr>
          <a:xfrm>
            <a:off x="285720" y="6457890"/>
            <a:ext cx="4286250" cy="400110"/>
          </a:xfrm>
          <a:prstGeom prst="rect">
            <a:avLst/>
          </a:prstGeom>
        </p:spPr>
        <p:txBody>
          <a:bodyPr>
            <a:spAutoFit/>
          </a:bodyPr>
          <a:lstStyle/>
          <a:p>
            <a:pPr algn="ctr">
              <a:lnSpc>
                <a:spcPts val="1200"/>
              </a:lnSpc>
              <a:defRPr/>
            </a:pPr>
            <a:r>
              <a:rPr lang="ru-RU" sz="1200" b="1" dirty="0">
                <a:ln w="6350">
                  <a:solidFill>
                    <a:schemeClr val="tx2">
                      <a:lumMod val="25000"/>
                    </a:schemeClr>
                  </a:solidFill>
                </a:ln>
                <a:solidFill>
                  <a:schemeClr val="tx2">
                    <a:lumMod val="10000"/>
                  </a:schemeClr>
                </a:solidFill>
                <a:latin typeface="Times New Roman" pitchFamily="18" charset="0"/>
                <a:ea typeface="+mj-ea"/>
                <a:cs typeface="Times New Roman" pitchFamily="18" charset="0"/>
              </a:rPr>
              <a:t>Колонна мотоциклистов батальона особого назначения отправляется на фронт. Москва. 1941 год.</a:t>
            </a:r>
            <a:endParaRPr lang="ru-RU" sz="1200" dirty="0">
              <a:ln w="6350">
                <a:solidFill>
                  <a:schemeClr val="tx2">
                    <a:lumMod val="25000"/>
                  </a:schemeClr>
                </a:solidFill>
              </a:ln>
              <a:solidFill>
                <a:schemeClr val="tx2">
                  <a:lumMod val="10000"/>
                </a:schemeClr>
              </a:solidFill>
            </a:endParaRPr>
          </a:p>
        </p:txBody>
      </p:sp>
      <p:sp>
        <p:nvSpPr>
          <p:cNvPr id="11" name="Прямоугольник 10"/>
          <p:cNvSpPr/>
          <p:nvPr/>
        </p:nvSpPr>
        <p:spPr>
          <a:xfrm>
            <a:off x="4429124" y="1214422"/>
            <a:ext cx="4500578" cy="892552"/>
          </a:xfrm>
          <a:prstGeom prst="rect">
            <a:avLst/>
          </a:prstGeom>
        </p:spPr>
        <p:txBody>
          <a:bodyPr>
            <a:spAutoFit/>
          </a:bodyPr>
          <a:lstStyle/>
          <a:p>
            <a:pPr algn="ctr">
              <a:defRPr/>
            </a:pPr>
            <a:r>
              <a:rPr lang="ru-RU" sz="2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Страницы  Великой  Победы</a:t>
            </a:r>
          </a:p>
          <a:p>
            <a:pPr algn="ctr">
              <a:defRPr/>
            </a:pPr>
            <a:r>
              <a:rPr lang="ru-RU" sz="32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Защитники Москвы</a:t>
            </a:r>
          </a:p>
        </p:txBody>
      </p:sp>
      <p:pic>
        <p:nvPicPr>
          <p:cNvPr id="12" name="Picture 2"/>
          <p:cNvPicPr>
            <a:picLocks noChangeAspect="1" noChangeArrowheads="1"/>
          </p:cNvPicPr>
          <p:nvPr/>
        </p:nvPicPr>
        <p:blipFill>
          <a:blip r:embed="rId6"/>
          <a:srcRect/>
          <a:stretch>
            <a:fillRect/>
          </a:stretch>
        </p:blipFill>
        <p:spPr bwMode="auto">
          <a:xfrm>
            <a:off x="5072063" y="4214813"/>
            <a:ext cx="3571875" cy="2487612"/>
          </a:xfrm>
          <a:prstGeom prst="rect">
            <a:avLst/>
          </a:prstGeom>
          <a:noFill/>
          <a:ln w="9525">
            <a:noFill/>
            <a:miter lim="800000"/>
            <a:headEnd/>
            <a:tailEnd/>
          </a:ln>
        </p:spPr>
      </p:pic>
      <p:pic>
        <p:nvPicPr>
          <p:cNvPr id="10249" name="Picture 11"/>
          <p:cNvPicPr>
            <a:picLocks noChangeAspect="1" noChangeArrowheads="1"/>
          </p:cNvPicPr>
          <p:nvPr/>
        </p:nvPicPr>
        <p:blipFill>
          <a:blip r:embed="rId7">
            <a:lum contrast="20000"/>
          </a:blip>
          <a:srcRect t="5000" r="15889"/>
          <a:stretch>
            <a:fillRect/>
          </a:stretch>
        </p:blipFill>
        <p:spPr bwMode="auto">
          <a:xfrm>
            <a:off x="285750" y="285750"/>
            <a:ext cx="3929063" cy="2871788"/>
          </a:xfrm>
          <a:prstGeom prst="rect">
            <a:avLst/>
          </a:prstGeom>
          <a:noFill/>
          <a:ln w="9525">
            <a:noFill/>
            <a:miter lim="800000"/>
            <a:headEnd/>
            <a:tailEnd/>
          </a:ln>
        </p:spPr>
      </p:pic>
      <p:sp>
        <p:nvSpPr>
          <p:cNvPr id="10" name="Прямоугольник 9"/>
          <p:cNvSpPr/>
          <p:nvPr/>
        </p:nvSpPr>
        <p:spPr>
          <a:xfrm>
            <a:off x="4714876" y="2071678"/>
            <a:ext cx="3000396" cy="2093330"/>
          </a:xfrm>
          <a:prstGeom prst="rect">
            <a:avLst/>
          </a:prstGeom>
        </p:spPr>
        <p:txBody>
          <a:bodyPr>
            <a:spAutoFit/>
            <a:scene3d>
              <a:camera prst="orthographicFront"/>
              <a:lightRig rig="balanced" dir="t">
                <a:rot lat="0" lon="0" rev="2100000"/>
              </a:lightRig>
            </a:scene3d>
            <a:sp3d extrusionH="57150" prstMaterial="metal">
              <a:bevelT w="38100" h="25400"/>
              <a:contourClr>
                <a:schemeClr val="bg2"/>
              </a:contourClr>
            </a:sp3d>
          </a:bodyPr>
          <a:lstStyle/>
          <a:p>
            <a:pPr>
              <a:lnSpc>
                <a:spcPts val="1300"/>
              </a:lnSpc>
              <a:defRPr/>
            </a:pP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Москва, моя родная мать, </a:t>
            </a:r>
            <a:b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b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Люблю тебя всем сердцем, свято. </a:t>
            </a:r>
            <a:b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b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Тебя иду я защищать </a:t>
            </a:r>
            <a:b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b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По долгу сына и солдата. </a:t>
            </a:r>
            <a:b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b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Честь и красу твою храня, </a:t>
            </a:r>
            <a:b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b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Тебя спасу я от огня.</a:t>
            </a:r>
            <a:b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b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Москва, священный город мой, </a:t>
            </a:r>
            <a:b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b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Мы связаны одной судьбой. </a:t>
            </a:r>
            <a:b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b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Мы за тебя уходим в бой, </a:t>
            </a:r>
            <a:b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b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Чтобы прикрыть тебя собой. </a:t>
            </a:r>
            <a:b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b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Чтоб ты могла вовеки жить -</a:t>
            </a:r>
            <a:b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b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Не страшно голову сложить!</a:t>
            </a:r>
          </a:p>
        </p:txBody>
      </p:sp>
      <p:pic>
        <p:nvPicPr>
          <p:cNvPr id="13" name="Москва в годы ВОв.avi">
            <a:hlinkClick r:id="" action="ppaction://media"/>
          </p:cNvPr>
          <p:cNvPicPr>
            <a:picLocks noRot="1" noChangeAspect="1"/>
          </p:cNvPicPr>
          <p:nvPr>
            <a:videoFile r:link="rId1"/>
          </p:nvPr>
        </p:nvPicPr>
        <p:blipFill>
          <a:blip r:embed="rId8"/>
          <a:srcRect/>
          <a:stretch>
            <a:fillRect/>
          </a:stretch>
        </p:blipFill>
        <p:spPr bwMode="auto">
          <a:xfrm>
            <a:off x="8215313" y="6269038"/>
            <a:ext cx="785812" cy="588962"/>
          </a:xfrm>
          <a:prstGeom prst="rect">
            <a:avLst/>
          </a:prstGeom>
          <a:noFill/>
          <a:ln w="9525">
            <a:noFill/>
            <a:miter lim="800000"/>
            <a:headEnd/>
            <a:tailEnd/>
          </a:ln>
        </p:spPr>
      </p:pic>
      <p:pic>
        <p:nvPicPr>
          <p:cNvPr id="14" name="Picture 9"/>
          <p:cNvPicPr>
            <a:picLocks noChangeAspect="1" noChangeArrowheads="1"/>
          </p:cNvPicPr>
          <p:nvPr/>
        </p:nvPicPr>
        <p:blipFill>
          <a:blip r:embed="rId9">
            <a:lum bright="10000" contrast="20000"/>
          </a:blip>
          <a:srcRect/>
          <a:stretch>
            <a:fillRect/>
          </a:stretch>
        </p:blipFill>
        <p:spPr bwMode="auto">
          <a:xfrm>
            <a:off x="7715250" y="2143125"/>
            <a:ext cx="1235075" cy="1785938"/>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0" fill="hold"/>
                                        <p:tgtEl>
                                          <p:spTgt spid="10"/>
                                        </p:tgtEl>
                                        <p:attrNameLst>
                                          <p:attrName>ppt_w</p:attrName>
                                        </p:attrNameLst>
                                      </p:cBhvr>
                                      <p:tavLst>
                                        <p:tav tm="0">
                                          <p:val>
                                            <p:fltVal val="0"/>
                                          </p:val>
                                        </p:tav>
                                        <p:tav tm="100000">
                                          <p:val>
                                            <p:strVal val="#ppt_w"/>
                                          </p:val>
                                        </p:tav>
                                      </p:tavLst>
                                    </p:anim>
                                    <p:anim calcmode="lin" valueType="num">
                                      <p:cBhvr>
                                        <p:cTn id="8" dur="5000" fill="hold"/>
                                        <p:tgtEl>
                                          <p:spTgt spid="10"/>
                                        </p:tgtEl>
                                        <p:attrNameLst>
                                          <p:attrName>ppt_h</p:attrName>
                                        </p:attrNameLst>
                                      </p:cBhvr>
                                      <p:tavLst>
                                        <p:tav tm="0">
                                          <p:val>
                                            <p:fltVal val="0"/>
                                          </p:val>
                                        </p:tav>
                                        <p:tav tm="100000">
                                          <p:val>
                                            <p:strVal val="#ppt_h"/>
                                          </p:val>
                                        </p:tav>
                                      </p:tavLst>
                                    </p:anim>
                                    <p:animEffect transition="in" filter="fade">
                                      <p:cBhvr>
                                        <p:cTn id="9" dur="5000"/>
                                        <p:tgtEl>
                                          <p:spTgt spid="10"/>
                                        </p:tgtEl>
                                      </p:cBhvr>
                                    </p:animEffect>
                                  </p:childTnLst>
                                </p:cTn>
                              </p:par>
                              <p:par>
                                <p:cTn id="10" presetID="53" presetClass="entr" presetSubtype="0" fill="hold" nodeType="withEffect">
                                  <p:stCondLst>
                                    <p:cond delay="0"/>
                                  </p:stCondLst>
                                  <p:childTnLst>
                                    <p:set>
                                      <p:cBhvr>
                                        <p:cTn id="11" dur="1" fill="hold">
                                          <p:stCondLst>
                                            <p:cond delay="0"/>
                                          </p:stCondLst>
                                        </p:cTn>
                                        <p:tgtEl>
                                          <p:spTgt spid="8200"/>
                                        </p:tgtEl>
                                        <p:attrNameLst>
                                          <p:attrName>style.visibility</p:attrName>
                                        </p:attrNameLst>
                                      </p:cBhvr>
                                      <p:to>
                                        <p:strVal val="visible"/>
                                      </p:to>
                                    </p:set>
                                    <p:anim calcmode="lin" valueType="num">
                                      <p:cBhvr>
                                        <p:cTn id="12" dur="5000" fill="hold"/>
                                        <p:tgtEl>
                                          <p:spTgt spid="8200"/>
                                        </p:tgtEl>
                                        <p:attrNameLst>
                                          <p:attrName>ppt_w</p:attrName>
                                        </p:attrNameLst>
                                      </p:cBhvr>
                                      <p:tavLst>
                                        <p:tav tm="0">
                                          <p:val>
                                            <p:fltVal val="0"/>
                                          </p:val>
                                        </p:tav>
                                        <p:tav tm="100000">
                                          <p:val>
                                            <p:strVal val="#ppt_w"/>
                                          </p:val>
                                        </p:tav>
                                      </p:tavLst>
                                    </p:anim>
                                    <p:anim calcmode="lin" valueType="num">
                                      <p:cBhvr>
                                        <p:cTn id="13" dur="5000" fill="hold"/>
                                        <p:tgtEl>
                                          <p:spTgt spid="8200"/>
                                        </p:tgtEl>
                                        <p:attrNameLst>
                                          <p:attrName>ppt_h</p:attrName>
                                        </p:attrNameLst>
                                      </p:cBhvr>
                                      <p:tavLst>
                                        <p:tav tm="0">
                                          <p:val>
                                            <p:fltVal val="0"/>
                                          </p:val>
                                        </p:tav>
                                        <p:tav tm="100000">
                                          <p:val>
                                            <p:strVal val="#ppt_h"/>
                                          </p:val>
                                        </p:tav>
                                      </p:tavLst>
                                    </p:anim>
                                    <p:animEffect transition="in" filter="fade">
                                      <p:cBhvr>
                                        <p:cTn id="14" dur="5000"/>
                                        <p:tgtEl>
                                          <p:spTgt spid="8200"/>
                                        </p:tgtEl>
                                      </p:cBhvr>
                                    </p:animEffect>
                                  </p:childTnLst>
                                </p:cTn>
                              </p:par>
                              <p:par>
                                <p:cTn id="15" presetID="53"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0" fill="hold"/>
                                        <p:tgtEl>
                                          <p:spTgt spid="9"/>
                                        </p:tgtEl>
                                        <p:attrNameLst>
                                          <p:attrName>ppt_w</p:attrName>
                                        </p:attrNameLst>
                                      </p:cBhvr>
                                      <p:tavLst>
                                        <p:tav tm="0">
                                          <p:val>
                                            <p:fltVal val="0"/>
                                          </p:val>
                                        </p:tav>
                                        <p:tav tm="100000">
                                          <p:val>
                                            <p:strVal val="#ppt_w"/>
                                          </p:val>
                                        </p:tav>
                                      </p:tavLst>
                                    </p:anim>
                                    <p:anim calcmode="lin" valueType="num">
                                      <p:cBhvr>
                                        <p:cTn id="18" dur="5000" fill="hold"/>
                                        <p:tgtEl>
                                          <p:spTgt spid="9"/>
                                        </p:tgtEl>
                                        <p:attrNameLst>
                                          <p:attrName>ppt_h</p:attrName>
                                        </p:attrNameLst>
                                      </p:cBhvr>
                                      <p:tavLst>
                                        <p:tav tm="0">
                                          <p:val>
                                            <p:fltVal val="0"/>
                                          </p:val>
                                        </p:tav>
                                        <p:tav tm="100000">
                                          <p:val>
                                            <p:strVal val="#ppt_h"/>
                                          </p:val>
                                        </p:tav>
                                      </p:tavLst>
                                    </p:anim>
                                    <p:animEffect transition="in" filter="fade">
                                      <p:cBhvr>
                                        <p:cTn id="19" dur="5000"/>
                                        <p:tgtEl>
                                          <p:spTgt spid="9"/>
                                        </p:tgtEl>
                                      </p:cBhvr>
                                    </p:animEffect>
                                  </p:childTnLst>
                                </p:cTn>
                              </p:par>
                              <p:par>
                                <p:cTn id="20" presetID="53"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0" fill="hold"/>
                                        <p:tgtEl>
                                          <p:spTgt spid="2"/>
                                        </p:tgtEl>
                                        <p:attrNameLst>
                                          <p:attrName>ppt_w</p:attrName>
                                        </p:attrNameLst>
                                      </p:cBhvr>
                                      <p:tavLst>
                                        <p:tav tm="0">
                                          <p:val>
                                            <p:fltVal val="0"/>
                                          </p:val>
                                        </p:tav>
                                        <p:tav tm="100000">
                                          <p:val>
                                            <p:strVal val="#ppt_w"/>
                                          </p:val>
                                        </p:tav>
                                      </p:tavLst>
                                    </p:anim>
                                    <p:anim calcmode="lin" valueType="num">
                                      <p:cBhvr>
                                        <p:cTn id="23" dur="5000" fill="hold"/>
                                        <p:tgtEl>
                                          <p:spTgt spid="2"/>
                                        </p:tgtEl>
                                        <p:attrNameLst>
                                          <p:attrName>ppt_h</p:attrName>
                                        </p:attrNameLst>
                                      </p:cBhvr>
                                      <p:tavLst>
                                        <p:tav tm="0">
                                          <p:val>
                                            <p:fltVal val="0"/>
                                          </p:val>
                                        </p:tav>
                                        <p:tav tm="100000">
                                          <p:val>
                                            <p:strVal val="#ppt_h"/>
                                          </p:val>
                                        </p:tav>
                                      </p:tavLst>
                                    </p:anim>
                                    <p:animEffect transition="in" filter="fade">
                                      <p:cBhvr>
                                        <p:cTn id="24" dur="5000"/>
                                        <p:tgtEl>
                                          <p:spTgt spid="2"/>
                                        </p:tgtEl>
                                      </p:cBhvr>
                                    </p:animEffect>
                                  </p:childTnLst>
                                </p:cTn>
                              </p:par>
                              <p:par>
                                <p:cTn id="25" presetID="53" presetClass="entr" presetSubtype="0" fill="hold" nodeType="withEffect">
                                  <p:stCondLst>
                                    <p:cond delay="0"/>
                                  </p:stCondLst>
                                  <p:childTnLst>
                                    <p:set>
                                      <p:cBhvr>
                                        <p:cTn id="26" dur="1" fill="hold">
                                          <p:stCondLst>
                                            <p:cond delay="0"/>
                                          </p:stCondLst>
                                        </p:cTn>
                                        <p:tgtEl>
                                          <p:spTgt spid="10249"/>
                                        </p:tgtEl>
                                        <p:attrNameLst>
                                          <p:attrName>style.visibility</p:attrName>
                                        </p:attrNameLst>
                                      </p:cBhvr>
                                      <p:to>
                                        <p:strVal val="visible"/>
                                      </p:to>
                                    </p:set>
                                    <p:anim calcmode="lin" valueType="num">
                                      <p:cBhvr>
                                        <p:cTn id="27" dur="5000" fill="hold"/>
                                        <p:tgtEl>
                                          <p:spTgt spid="10249"/>
                                        </p:tgtEl>
                                        <p:attrNameLst>
                                          <p:attrName>ppt_w</p:attrName>
                                        </p:attrNameLst>
                                      </p:cBhvr>
                                      <p:tavLst>
                                        <p:tav tm="0">
                                          <p:val>
                                            <p:fltVal val="0"/>
                                          </p:val>
                                        </p:tav>
                                        <p:tav tm="100000">
                                          <p:val>
                                            <p:strVal val="#ppt_w"/>
                                          </p:val>
                                        </p:tav>
                                      </p:tavLst>
                                    </p:anim>
                                    <p:anim calcmode="lin" valueType="num">
                                      <p:cBhvr>
                                        <p:cTn id="28" dur="5000" fill="hold"/>
                                        <p:tgtEl>
                                          <p:spTgt spid="10249"/>
                                        </p:tgtEl>
                                        <p:attrNameLst>
                                          <p:attrName>ppt_h</p:attrName>
                                        </p:attrNameLst>
                                      </p:cBhvr>
                                      <p:tavLst>
                                        <p:tav tm="0">
                                          <p:val>
                                            <p:fltVal val="0"/>
                                          </p:val>
                                        </p:tav>
                                        <p:tav tm="100000">
                                          <p:val>
                                            <p:strVal val="#ppt_h"/>
                                          </p:val>
                                        </p:tav>
                                      </p:tavLst>
                                    </p:anim>
                                    <p:animEffect transition="in" filter="fade">
                                      <p:cBhvr>
                                        <p:cTn id="29" dur="5000"/>
                                        <p:tgtEl>
                                          <p:spTgt spid="10249"/>
                                        </p:tgtEl>
                                      </p:cBhvr>
                                    </p:animEffect>
                                  </p:childTnLst>
                                </p:cTn>
                              </p:par>
                              <p:par>
                                <p:cTn id="30" presetID="53"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0" fill="hold"/>
                                        <p:tgtEl>
                                          <p:spTgt spid="11"/>
                                        </p:tgtEl>
                                        <p:attrNameLst>
                                          <p:attrName>ppt_w</p:attrName>
                                        </p:attrNameLst>
                                      </p:cBhvr>
                                      <p:tavLst>
                                        <p:tav tm="0">
                                          <p:val>
                                            <p:fltVal val="0"/>
                                          </p:val>
                                        </p:tav>
                                        <p:tav tm="100000">
                                          <p:val>
                                            <p:strVal val="#ppt_w"/>
                                          </p:val>
                                        </p:tav>
                                      </p:tavLst>
                                    </p:anim>
                                    <p:anim calcmode="lin" valueType="num">
                                      <p:cBhvr>
                                        <p:cTn id="33" dur="5000" fill="hold"/>
                                        <p:tgtEl>
                                          <p:spTgt spid="11"/>
                                        </p:tgtEl>
                                        <p:attrNameLst>
                                          <p:attrName>ppt_h</p:attrName>
                                        </p:attrNameLst>
                                      </p:cBhvr>
                                      <p:tavLst>
                                        <p:tav tm="0">
                                          <p:val>
                                            <p:fltVal val="0"/>
                                          </p:val>
                                        </p:tav>
                                        <p:tav tm="100000">
                                          <p:val>
                                            <p:strVal val="#ppt_h"/>
                                          </p:val>
                                        </p:tav>
                                      </p:tavLst>
                                    </p:anim>
                                    <p:animEffect transition="in" filter="fade">
                                      <p:cBhvr>
                                        <p:cTn id="34" dur="5000"/>
                                        <p:tgtEl>
                                          <p:spTgt spid="11"/>
                                        </p:tgtEl>
                                      </p:cBhvr>
                                    </p:animEffect>
                                  </p:childTnLst>
                                </p:cTn>
                              </p:par>
                              <p:par>
                                <p:cTn id="35" presetID="53"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0" fill="hold"/>
                                        <p:tgtEl>
                                          <p:spTgt spid="12"/>
                                        </p:tgtEl>
                                        <p:attrNameLst>
                                          <p:attrName>ppt_w</p:attrName>
                                        </p:attrNameLst>
                                      </p:cBhvr>
                                      <p:tavLst>
                                        <p:tav tm="0">
                                          <p:val>
                                            <p:fltVal val="0"/>
                                          </p:val>
                                        </p:tav>
                                        <p:tav tm="100000">
                                          <p:val>
                                            <p:strVal val="#ppt_w"/>
                                          </p:val>
                                        </p:tav>
                                      </p:tavLst>
                                    </p:anim>
                                    <p:anim calcmode="lin" valueType="num">
                                      <p:cBhvr>
                                        <p:cTn id="38" dur="5000" fill="hold"/>
                                        <p:tgtEl>
                                          <p:spTgt spid="12"/>
                                        </p:tgtEl>
                                        <p:attrNameLst>
                                          <p:attrName>ppt_h</p:attrName>
                                        </p:attrNameLst>
                                      </p:cBhvr>
                                      <p:tavLst>
                                        <p:tav tm="0">
                                          <p:val>
                                            <p:fltVal val="0"/>
                                          </p:val>
                                        </p:tav>
                                        <p:tav tm="100000">
                                          <p:val>
                                            <p:strVal val="#ppt_h"/>
                                          </p:val>
                                        </p:tav>
                                      </p:tavLst>
                                    </p:anim>
                                    <p:animEffect transition="in" filter="fade">
                                      <p:cBhvr>
                                        <p:cTn id="39" dur="5000"/>
                                        <p:tgtEl>
                                          <p:spTgt spid="12"/>
                                        </p:tgtEl>
                                      </p:cBhvr>
                                    </p:animEffect>
                                  </p:childTnLst>
                                </p:cTn>
                              </p:par>
                              <p:par>
                                <p:cTn id="40" presetID="53"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0" fill="hold"/>
                                        <p:tgtEl>
                                          <p:spTgt spid="13"/>
                                        </p:tgtEl>
                                        <p:attrNameLst>
                                          <p:attrName>ppt_w</p:attrName>
                                        </p:attrNameLst>
                                      </p:cBhvr>
                                      <p:tavLst>
                                        <p:tav tm="0">
                                          <p:val>
                                            <p:fltVal val="0"/>
                                          </p:val>
                                        </p:tav>
                                        <p:tav tm="100000">
                                          <p:val>
                                            <p:strVal val="#ppt_w"/>
                                          </p:val>
                                        </p:tav>
                                      </p:tavLst>
                                    </p:anim>
                                    <p:anim calcmode="lin" valueType="num">
                                      <p:cBhvr>
                                        <p:cTn id="43" dur="5000" fill="hold"/>
                                        <p:tgtEl>
                                          <p:spTgt spid="13"/>
                                        </p:tgtEl>
                                        <p:attrNameLst>
                                          <p:attrName>ppt_h</p:attrName>
                                        </p:attrNameLst>
                                      </p:cBhvr>
                                      <p:tavLst>
                                        <p:tav tm="0">
                                          <p:val>
                                            <p:fltVal val="0"/>
                                          </p:val>
                                        </p:tav>
                                        <p:tav tm="100000">
                                          <p:val>
                                            <p:strVal val="#ppt_h"/>
                                          </p:val>
                                        </p:tav>
                                      </p:tavLst>
                                    </p:anim>
                                    <p:animEffect transition="in" filter="fade">
                                      <p:cBhvr>
                                        <p:cTn id="44" dur="5000"/>
                                        <p:tgtEl>
                                          <p:spTgt spid="13"/>
                                        </p:tgtEl>
                                      </p:cBhvr>
                                    </p:animEffect>
                                  </p:childTnLst>
                                </p:cTn>
                              </p:par>
                              <p:par>
                                <p:cTn id="45" presetID="53" presetClass="entr" presetSubtype="0"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0" fill="hold"/>
                                        <p:tgtEl>
                                          <p:spTgt spid="14"/>
                                        </p:tgtEl>
                                        <p:attrNameLst>
                                          <p:attrName>ppt_w</p:attrName>
                                        </p:attrNameLst>
                                      </p:cBhvr>
                                      <p:tavLst>
                                        <p:tav tm="0">
                                          <p:val>
                                            <p:fltVal val="0"/>
                                          </p:val>
                                        </p:tav>
                                        <p:tav tm="100000">
                                          <p:val>
                                            <p:strVal val="#ppt_w"/>
                                          </p:val>
                                        </p:tav>
                                      </p:tavLst>
                                    </p:anim>
                                    <p:anim calcmode="lin" valueType="num">
                                      <p:cBhvr>
                                        <p:cTn id="48" dur="5000" fill="hold"/>
                                        <p:tgtEl>
                                          <p:spTgt spid="14"/>
                                        </p:tgtEl>
                                        <p:attrNameLst>
                                          <p:attrName>ppt_h</p:attrName>
                                        </p:attrNameLst>
                                      </p:cBhvr>
                                      <p:tavLst>
                                        <p:tav tm="0">
                                          <p:val>
                                            <p:fltVal val="0"/>
                                          </p:val>
                                        </p:tav>
                                        <p:tav tm="100000">
                                          <p:val>
                                            <p:strVal val="#ppt_h"/>
                                          </p:val>
                                        </p:tav>
                                      </p:tavLst>
                                    </p:anim>
                                    <p:animEffect transition="in" filter="fade">
                                      <p:cBhvr>
                                        <p:cTn id="49" dur="5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p:cTn id="50" fill="hold" display="0">
                  <p:stCondLst>
                    <p:cond delay="indefinite"/>
                  </p:stCondLst>
                  <p:endCondLst>
                    <p:cond evt="onNext" delay="0">
                      <p:tgtEl>
                        <p:sldTgt/>
                      </p:tgtEl>
                    </p:cond>
                    <p:cond evt="onPrev" delay="0">
                      <p:tgtEl>
                        <p:sldTgt/>
                      </p:tgtEl>
                    </p:cond>
                  </p:endCondLst>
                </p:cTn>
                <p:tgtEl>
                  <p:spTgt spid="1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3963988" cy="1292225"/>
          </a:xfrm>
          <a:prstGeom prst="rect">
            <a:avLst/>
          </a:prstGeom>
        </p:spPr>
        <p:txBody>
          <a:bodyPr>
            <a:spAutoFit/>
          </a:bodyPr>
          <a:lstStyle/>
          <a:p>
            <a:pPr>
              <a:defRPr/>
            </a:pPr>
            <a:r>
              <a:rPr lang="ru-RU" b="1" dirty="0">
                <a:solidFill>
                  <a:schemeClr val="tx2">
                    <a:lumMod val="50000"/>
                  </a:schemeClr>
                </a:solidFill>
                <a:latin typeface="Times New Roman" pitchFamily="18" charset="0"/>
                <a:cs typeface="Times New Roman" pitchFamily="18" charset="0"/>
              </a:rPr>
              <a:t>Москва, до последних патронов,</a:t>
            </a:r>
            <a:br>
              <a:rPr lang="ru-RU" b="1" dirty="0">
                <a:solidFill>
                  <a:schemeClr val="tx2">
                    <a:lumMod val="50000"/>
                  </a:schemeClr>
                </a:solidFill>
                <a:latin typeface="Times New Roman" pitchFamily="18" charset="0"/>
                <a:cs typeface="Times New Roman" pitchFamily="18" charset="0"/>
              </a:rPr>
            </a:br>
            <a:r>
              <a:rPr lang="ru-RU" b="1" dirty="0">
                <a:solidFill>
                  <a:schemeClr val="tx2">
                    <a:lumMod val="50000"/>
                  </a:schemeClr>
                </a:solidFill>
                <a:latin typeface="Times New Roman" pitchFamily="18" charset="0"/>
                <a:cs typeface="Times New Roman" pitchFamily="18" charset="0"/>
              </a:rPr>
              <a:t>До капли последней свинца</a:t>
            </a:r>
            <a:br>
              <a:rPr lang="ru-RU" b="1" dirty="0">
                <a:solidFill>
                  <a:schemeClr val="tx2">
                    <a:lumMod val="50000"/>
                  </a:schemeClr>
                </a:solidFill>
                <a:latin typeface="Times New Roman" pitchFamily="18" charset="0"/>
                <a:cs typeface="Times New Roman" pitchFamily="18" charset="0"/>
              </a:rPr>
            </a:br>
            <a:r>
              <a:rPr lang="ru-RU" b="1" dirty="0">
                <a:solidFill>
                  <a:schemeClr val="tx2">
                    <a:lumMod val="50000"/>
                  </a:schemeClr>
                </a:solidFill>
                <a:latin typeface="Times New Roman" pitchFamily="18" charset="0"/>
                <a:cs typeface="Times New Roman" pitchFamily="18" charset="0"/>
              </a:rPr>
              <a:t>Мы в битвах, твоя оборона</a:t>
            </a:r>
            <a:br>
              <a:rPr lang="ru-RU" b="1" dirty="0">
                <a:solidFill>
                  <a:schemeClr val="tx2">
                    <a:lumMod val="50000"/>
                  </a:schemeClr>
                </a:solidFill>
                <a:latin typeface="Times New Roman" pitchFamily="18" charset="0"/>
                <a:cs typeface="Times New Roman" pitchFamily="18" charset="0"/>
              </a:rPr>
            </a:br>
            <a:r>
              <a:rPr lang="ru-RU" b="1" dirty="0">
                <a:solidFill>
                  <a:schemeClr val="tx2">
                    <a:lumMod val="50000"/>
                  </a:schemeClr>
                </a:solidFill>
                <a:latin typeface="Times New Roman" pitchFamily="18" charset="0"/>
                <a:cs typeface="Times New Roman" pitchFamily="18" charset="0"/>
              </a:rPr>
              <a:t>Идет через наши сердца.</a:t>
            </a:r>
            <a:endParaRPr lang="ru-RU" sz="2400" b="1" dirty="0">
              <a:solidFill>
                <a:schemeClr val="tx2">
                  <a:lumMod val="50000"/>
                </a:schemeClr>
              </a:solidFill>
              <a:latin typeface="Times New Roman" pitchFamily="18" charset="0"/>
              <a:cs typeface="Times New Roman" pitchFamily="18" charset="0"/>
            </a:endParaRPr>
          </a:p>
        </p:txBody>
      </p:sp>
      <p:grpSp>
        <p:nvGrpSpPr>
          <p:cNvPr id="3" name="Группа 2"/>
          <p:cNvGrpSpPr>
            <a:grpSpLocks/>
          </p:cNvGrpSpPr>
          <p:nvPr/>
        </p:nvGrpSpPr>
        <p:grpSpPr bwMode="auto">
          <a:xfrm>
            <a:off x="4500563" y="-242888"/>
            <a:ext cx="4859337" cy="1619251"/>
            <a:chOff x="323528" y="0"/>
            <a:chExt cx="8565261" cy="1700808"/>
          </a:xfrm>
        </p:grpSpPr>
        <p:pic>
          <p:nvPicPr>
            <p:cNvPr id="4"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4"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5" name="Прямоугольник 4"/>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sp>
        <p:nvSpPr>
          <p:cNvPr id="6" name="Прямоугольник 5"/>
          <p:cNvSpPr/>
          <p:nvPr/>
        </p:nvSpPr>
        <p:spPr>
          <a:xfrm>
            <a:off x="214282" y="4214818"/>
            <a:ext cx="3143272" cy="1384995"/>
          </a:xfrm>
          <a:prstGeom prst="rect">
            <a:avLst/>
          </a:prstGeom>
        </p:spPr>
        <p:txBody>
          <a:bodyPr>
            <a:spAutoFit/>
          </a:bodyPr>
          <a:lstStyle/>
          <a:p>
            <a:pPr>
              <a:defRPr/>
            </a:pP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ЖУКОВ Георгий Константинович (1896-1974), советский военачальник, маршал Советского Союза (1943), четырежды Герой Советского Союза (1939, 1944, 1945, 1956). </a:t>
            </a:r>
          </a:p>
        </p:txBody>
      </p:sp>
      <p:pic>
        <p:nvPicPr>
          <p:cNvPr id="14341" name="Picture 6" descr="C:\Мои документы\Великая Отечественная\города герои\О Москве\фото\Жуков.bmp"/>
          <p:cNvPicPr>
            <a:picLocks noChangeAspect="1" noChangeArrowheads="1"/>
          </p:cNvPicPr>
          <p:nvPr/>
        </p:nvPicPr>
        <p:blipFill>
          <a:blip r:embed="rId5"/>
          <a:srcRect/>
          <a:stretch>
            <a:fillRect/>
          </a:stretch>
        </p:blipFill>
        <p:spPr bwMode="auto">
          <a:xfrm>
            <a:off x="214313" y="214313"/>
            <a:ext cx="2820987" cy="3786187"/>
          </a:xfrm>
          <a:prstGeom prst="rect">
            <a:avLst/>
          </a:prstGeom>
          <a:noFill/>
          <a:ln w="9525">
            <a:noFill/>
            <a:miter lim="800000"/>
            <a:headEnd/>
            <a:tailEnd/>
          </a:ln>
        </p:spPr>
      </p:pic>
      <p:sp>
        <p:nvSpPr>
          <p:cNvPr id="8" name="Прямоугольник 7"/>
          <p:cNvSpPr/>
          <p:nvPr/>
        </p:nvSpPr>
        <p:spPr>
          <a:xfrm>
            <a:off x="5929322" y="2071678"/>
            <a:ext cx="3214678" cy="1169551"/>
          </a:xfrm>
          <a:prstGeom prst="rect">
            <a:avLst/>
          </a:prstGeom>
        </p:spPr>
        <p:txBody>
          <a:bodyPr>
            <a:spAutoFit/>
          </a:bodyPr>
          <a:lstStyle/>
          <a:p>
            <a:pPr>
              <a:defRPr/>
            </a:pPr>
            <a:r>
              <a:rPr lang="ru-RU" sz="1400" b="1" dirty="0">
                <a:ln>
                  <a:solidFill>
                    <a:schemeClr val="tx2">
                      <a:lumMod val="25000"/>
                    </a:schemeClr>
                  </a:solidFill>
                </a:ln>
                <a:solidFill>
                  <a:srgbClr val="000000"/>
                </a:solidFill>
                <a:effectLst>
                  <a:outerShdw blurRad="38100" dist="38100" dir="2700000" algn="tl">
                    <a:srgbClr val="000000">
                      <a:alpha val="43137"/>
                    </a:srgbClr>
                  </a:outerShdw>
                </a:effectLst>
                <a:latin typeface="+mn-lt"/>
              </a:rPr>
              <a:t>КОНЕВ Иван Степанович (1897-1973), советский военачальник, маршал Советского Союза (1944), дважды Герой Советского Союза (1944, 1945). </a:t>
            </a:r>
          </a:p>
        </p:txBody>
      </p:sp>
      <p:pic>
        <p:nvPicPr>
          <p:cNvPr id="14343" name="Picture 7" descr="C:\Мои документы\Великая Отечественная\города герои\О Москве\фото\Конев.bmp"/>
          <p:cNvPicPr>
            <a:picLocks noChangeAspect="1" noChangeArrowheads="1"/>
          </p:cNvPicPr>
          <p:nvPr/>
        </p:nvPicPr>
        <p:blipFill>
          <a:blip r:embed="rId6"/>
          <a:srcRect/>
          <a:stretch>
            <a:fillRect/>
          </a:stretch>
        </p:blipFill>
        <p:spPr bwMode="auto">
          <a:xfrm>
            <a:off x="3286125" y="2000250"/>
            <a:ext cx="2457450" cy="2871788"/>
          </a:xfrm>
          <a:prstGeom prst="rect">
            <a:avLst/>
          </a:prstGeom>
          <a:noFill/>
          <a:ln w="9525">
            <a:noFill/>
            <a:miter lim="800000"/>
            <a:headEnd/>
            <a:tailEnd/>
          </a:ln>
        </p:spPr>
      </p:pic>
      <p:sp>
        <p:nvSpPr>
          <p:cNvPr id="13" name="Прямоугольник 12"/>
          <p:cNvSpPr/>
          <p:nvPr/>
        </p:nvSpPr>
        <p:spPr>
          <a:xfrm>
            <a:off x="4572000" y="1000108"/>
            <a:ext cx="4572000" cy="1015663"/>
          </a:xfrm>
          <a:prstGeom prst="rect">
            <a:avLst/>
          </a:prstGeom>
        </p:spPr>
        <p:txBody>
          <a:bodyPr>
            <a:spAutoFit/>
          </a:bodyPr>
          <a:lstStyle/>
          <a:p>
            <a:pPr algn="ctr">
              <a:defRPr/>
            </a:pPr>
            <a:r>
              <a:rPr lang="ru-RU" sz="24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Страницы  Великой  Победы</a:t>
            </a:r>
            <a:r>
              <a:rPr lang="ru-RU" sz="2400" b="1" i="1" dirty="0">
                <a:solidFill>
                  <a:srgbClr val="C00000"/>
                </a:solidFill>
                <a:effectLst>
                  <a:outerShdw blurRad="38100" dist="38100" dir="2700000" algn="tl">
                    <a:srgbClr val="000000">
                      <a:alpha val="43137"/>
                    </a:srgbClr>
                  </a:outerShdw>
                </a:effectLst>
                <a:latin typeface="Times New Roman"/>
              </a:rPr>
              <a:t> </a:t>
            </a:r>
            <a:r>
              <a:rPr lang="ru-RU" sz="3600" b="1" i="1" dirty="0">
                <a:solidFill>
                  <a:srgbClr val="FF0000"/>
                </a:solidFill>
                <a:effectLst>
                  <a:outerShdw blurRad="38100" dist="38100" dir="2700000" algn="tl">
                    <a:srgbClr val="000000">
                      <a:alpha val="43137"/>
                    </a:srgbClr>
                  </a:outerShdw>
                </a:effectLst>
                <a:latin typeface="Times New Roman"/>
              </a:rPr>
              <a:t>Защитники Москвы </a:t>
            </a:r>
            <a:endParaRPr lang="ru-RU" sz="36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p:txBody>
      </p:sp>
      <p:pic>
        <p:nvPicPr>
          <p:cNvPr id="14350" name="Picture 14" descr="C:\Мои документы\Великая Отечественная\города герои\О Москве\фото\рокос.bmp"/>
          <p:cNvPicPr>
            <a:picLocks noChangeAspect="1" noChangeArrowheads="1"/>
          </p:cNvPicPr>
          <p:nvPr/>
        </p:nvPicPr>
        <p:blipFill>
          <a:blip r:embed="rId7"/>
          <a:srcRect/>
          <a:stretch>
            <a:fillRect/>
          </a:stretch>
        </p:blipFill>
        <p:spPr bwMode="auto">
          <a:xfrm>
            <a:off x="6273800" y="3214688"/>
            <a:ext cx="2309813" cy="2571750"/>
          </a:xfrm>
          <a:prstGeom prst="rect">
            <a:avLst/>
          </a:prstGeom>
          <a:noFill/>
          <a:ln w="9525">
            <a:noFill/>
            <a:miter lim="800000"/>
            <a:headEnd/>
            <a:tailEnd/>
          </a:ln>
        </p:spPr>
      </p:pic>
      <p:pic>
        <p:nvPicPr>
          <p:cNvPr id="15" name="rocossov.avi">
            <a:hlinkClick r:id="" action="ppaction://media"/>
          </p:cNvPr>
          <p:cNvPicPr>
            <a:picLocks noRot="1" noChangeAspect="1"/>
          </p:cNvPicPr>
          <p:nvPr>
            <a:videoFile r:link="rId1"/>
          </p:nvPr>
        </p:nvPicPr>
        <p:blipFill>
          <a:blip r:embed="rId8"/>
          <a:srcRect/>
          <a:stretch>
            <a:fillRect/>
          </a:stretch>
        </p:blipFill>
        <p:spPr bwMode="auto">
          <a:xfrm>
            <a:off x="2714625" y="6000750"/>
            <a:ext cx="881063" cy="660400"/>
          </a:xfrm>
          <a:prstGeom prst="rect">
            <a:avLst/>
          </a:prstGeom>
          <a:noFill/>
          <a:ln w="9525">
            <a:noFill/>
            <a:miter lim="800000"/>
            <a:headEnd/>
            <a:tailEnd/>
          </a:ln>
        </p:spPr>
      </p:pic>
      <p:sp>
        <p:nvSpPr>
          <p:cNvPr id="16" name="Прямоугольник 15"/>
          <p:cNvSpPr/>
          <p:nvPr/>
        </p:nvSpPr>
        <p:spPr>
          <a:xfrm>
            <a:off x="3857620" y="5657671"/>
            <a:ext cx="5286380" cy="1200329"/>
          </a:xfrm>
          <a:prstGeom prst="rect">
            <a:avLst/>
          </a:prstGeom>
        </p:spPr>
        <p:txBody>
          <a:bodyPr>
            <a:spAutoFit/>
          </a:bodyPr>
          <a:lstStyle/>
          <a:p>
            <a:pPr>
              <a:defRPr/>
            </a:pPr>
            <a:r>
              <a:rPr lang="ru-RU" sz="12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РОКОССОВСКИЙ Константин Константинович (1896-1968), советский военачальник, маршал Советского Союза (1944), дважды Герой Советского Союза (1944, 1945). В Великую Отечественную войну командовал армией в Московской битве, Брянским, Донским (в Сталинградской битве), Центральным, Белорусским, 1-м и 2-м Белорусским (в </a:t>
            </a:r>
            <a:r>
              <a:rPr lang="ru-RU" sz="1200" b="1" dirty="0" err="1">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Висло-Одерской</a:t>
            </a:r>
            <a:r>
              <a:rPr lang="ru-RU" sz="12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 и Берлинской операциях) фронтами. </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0" fill="hold"/>
                                        <p:tgtEl>
                                          <p:spTgt spid="3"/>
                                        </p:tgtEl>
                                        <p:attrNameLst>
                                          <p:attrName>ppt_w</p:attrName>
                                        </p:attrNameLst>
                                      </p:cBhvr>
                                      <p:tavLst>
                                        <p:tav tm="0">
                                          <p:val>
                                            <p:fltVal val="0"/>
                                          </p:val>
                                        </p:tav>
                                        <p:tav tm="100000">
                                          <p:val>
                                            <p:strVal val="#ppt_w"/>
                                          </p:val>
                                        </p:tav>
                                      </p:tavLst>
                                    </p:anim>
                                    <p:anim calcmode="lin" valueType="num">
                                      <p:cBhvr>
                                        <p:cTn id="8" dur="5000" fill="hold"/>
                                        <p:tgtEl>
                                          <p:spTgt spid="3"/>
                                        </p:tgtEl>
                                        <p:attrNameLst>
                                          <p:attrName>ppt_h</p:attrName>
                                        </p:attrNameLst>
                                      </p:cBhvr>
                                      <p:tavLst>
                                        <p:tav tm="0">
                                          <p:val>
                                            <p:fltVal val="0"/>
                                          </p:val>
                                        </p:tav>
                                        <p:tav tm="100000">
                                          <p:val>
                                            <p:strVal val="#ppt_h"/>
                                          </p:val>
                                        </p:tav>
                                      </p:tavLst>
                                    </p:anim>
                                    <p:animEffect transition="in" filter="fade">
                                      <p:cBhvr>
                                        <p:cTn id="9" dur="5000"/>
                                        <p:tgtEl>
                                          <p:spTgt spid="3"/>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0" fill="hold"/>
                                        <p:tgtEl>
                                          <p:spTgt spid="13"/>
                                        </p:tgtEl>
                                        <p:attrNameLst>
                                          <p:attrName>ppt_w</p:attrName>
                                        </p:attrNameLst>
                                      </p:cBhvr>
                                      <p:tavLst>
                                        <p:tav tm="0">
                                          <p:val>
                                            <p:fltVal val="0"/>
                                          </p:val>
                                        </p:tav>
                                        <p:tav tm="100000">
                                          <p:val>
                                            <p:strVal val="#ppt_w"/>
                                          </p:val>
                                        </p:tav>
                                      </p:tavLst>
                                    </p:anim>
                                    <p:anim calcmode="lin" valueType="num">
                                      <p:cBhvr>
                                        <p:cTn id="13" dur="5000" fill="hold"/>
                                        <p:tgtEl>
                                          <p:spTgt spid="13"/>
                                        </p:tgtEl>
                                        <p:attrNameLst>
                                          <p:attrName>ppt_h</p:attrName>
                                        </p:attrNameLst>
                                      </p:cBhvr>
                                      <p:tavLst>
                                        <p:tav tm="0">
                                          <p:val>
                                            <p:fltVal val="0"/>
                                          </p:val>
                                        </p:tav>
                                        <p:tav tm="100000">
                                          <p:val>
                                            <p:strVal val="#ppt_h"/>
                                          </p:val>
                                        </p:tav>
                                      </p:tavLst>
                                    </p:anim>
                                    <p:animEffect transition="in" filter="fade">
                                      <p:cBhvr>
                                        <p:cTn id="14" dur="5000"/>
                                        <p:tgtEl>
                                          <p:spTgt spid="13"/>
                                        </p:tgtEl>
                                      </p:cBhvr>
                                    </p:animEffect>
                                  </p:childTnLst>
                                </p:cTn>
                              </p:par>
                              <p:par>
                                <p:cTn id="15" presetID="53" presetClass="entr" presetSubtype="0" fill="hold" nodeType="withEffect">
                                  <p:stCondLst>
                                    <p:cond delay="0"/>
                                  </p:stCondLst>
                                  <p:childTnLst>
                                    <p:set>
                                      <p:cBhvr>
                                        <p:cTn id="16" dur="1" fill="hold">
                                          <p:stCondLst>
                                            <p:cond delay="0"/>
                                          </p:stCondLst>
                                        </p:cTn>
                                        <p:tgtEl>
                                          <p:spTgt spid="14341"/>
                                        </p:tgtEl>
                                        <p:attrNameLst>
                                          <p:attrName>style.visibility</p:attrName>
                                        </p:attrNameLst>
                                      </p:cBhvr>
                                      <p:to>
                                        <p:strVal val="visible"/>
                                      </p:to>
                                    </p:set>
                                    <p:anim calcmode="lin" valueType="num">
                                      <p:cBhvr>
                                        <p:cTn id="17" dur="5000" fill="hold"/>
                                        <p:tgtEl>
                                          <p:spTgt spid="14341"/>
                                        </p:tgtEl>
                                        <p:attrNameLst>
                                          <p:attrName>ppt_w</p:attrName>
                                        </p:attrNameLst>
                                      </p:cBhvr>
                                      <p:tavLst>
                                        <p:tav tm="0">
                                          <p:val>
                                            <p:fltVal val="0"/>
                                          </p:val>
                                        </p:tav>
                                        <p:tav tm="100000">
                                          <p:val>
                                            <p:strVal val="#ppt_w"/>
                                          </p:val>
                                        </p:tav>
                                      </p:tavLst>
                                    </p:anim>
                                    <p:anim calcmode="lin" valueType="num">
                                      <p:cBhvr>
                                        <p:cTn id="18" dur="5000" fill="hold"/>
                                        <p:tgtEl>
                                          <p:spTgt spid="14341"/>
                                        </p:tgtEl>
                                        <p:attrNameLst>
                                          <p:attrName>ppt_h</p:attrName>
                                        </p:attrNameLst>
                                      </p:cBhvr>
                                      <p:tavLst>
                                        <p:tav tm="0">
                                          <p:val>
                                            <p:fltVal val="0"/>
                                          </p:val>
                                        </p:tav>
                                        <p:tav tm="100000">
                                          <p:val>
                                            <p:strVal val="#ppt_h"/>
                                          </p:val>
                                        </p:tav>
                                      </p:tavLst>
                                    </p:anim>
                                    <p:animEffect transition="in" filter="fade">
                                      <p:cBhvr>
                                        <p:cTn id="19" dur="5000"/>
                                        <p:tgtEl>
                                          <p:spTgt spid="14341"/>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0" fill="hold"/>
                                        <p:tgtEl>
                                          <p:spTgt spid="6"/>
                                        </p:tgtEl>
                                        <p:attrNameLst>
                                          <p:attrName>ppt_w</p:attrName>
                                        </p:attrNameLst>
                                      </p:cBhvr>
                                      <p:tavLst>
                                        <p:tav tm="0">
                                          <p:val>
                                            <p:fltVal val="0"/>
                                          </p:val>
                                        </p:tav>
                                        <p:tav tm="100000">
                                          <p:val>
                                            <p:strVal val="#ppt_w"/>
                                          </p:val>
                                        </p:tav>
                                      </p:tavLst>
                                    </p:anim>
                                    <p:anim calcmode="lin" valueType="num">
                                      <p:cBhvr>
                                        <p:cTn id="23" dur="5000" fill="hold"/>
                                        <p:tgtEl>
                                          <p:spTgt spid="6"/>
                                        </p:tgtEl>
                                        <p:attrNameLst>
                                          <p:attrName>ppt_h</p:attrName>
                                        </p:attrNameLst>
                                      </p:cBhvr>
                                      <p:tavLst>
                                        <p:tav tm="0">
                                          <p:val>
                                            <p:fltVal val="0"/>
                                          </p:val>
                                        </p:tav>
                                        <p:tav tm="100000">
                                          <p:val>
                                            <p:strVal val="#ppt_h"/>
                                          </p:val>
                                        </p:tav>
                                      </p:tavLst>
                                    </p:anim>
                                    <p:animEffect transition="in" filter="fade">
                                      <p:cBhvr>
                                        <p:cTn id="24" dur="5000"/>
                                        <p:tgtEl>
                                          <p:spTgt spid="6"/>
                                        </p:tgtEl>
                                      </p:cBhvr>
                                    </p:animEffect>
                                  </p:childTnLst>
                                </p:cTn>
                              </p:par>
                              <p:par>
                                <p:cTn id="25" presetID="53" presetClass="entr" presetSubtype="0" fill="hold" nodeType="withEffect">
                                  <p:stCondLst>
                                    <p:cond delay="0"/>
                                  </p:stCondLst>
                                  <p:childTnLst>
                                    <p:set>
                                      <p:cBhvr>
                                        <p:cTn id="26" dur="1" fill="hold">
                                          <p:stCondLst>
                                            <p:cond delay="0"/>
                                          </p:stCondLst>
                                        </p:cTn>
                                        <p:tgtEl>
                                          <p:spTgt spid="14343"/>
                                        </p:tgtEl>
                                        <p:attrNameLst>
                                          <p:attrName>style.visibility</p:attrName>
                                        </p:attrNameLst>
                                      </p:cBhvr>
                                      <p:to>
                                        <p:strVal val="visible"/>
                                      </p:to>
                                    </p:set>
                                    <p:anim calcmode="lin" valueType="num">
                                      <p:cBhvr>
                                        <p:cTn id="27" dur="5000" fill="hold"/>
                                        <p:tgtEl>
                                          <p:spTgt spid="14343"/>
                                        </p:tgtEl>
                                        <p:attrNameLst>
                                          <p:attrName>ppt_w</p:attrName>
                                        </p:attrNameLst>
                                      </p:cBhvr>
                                      <p:tavLst>
                                        <p:tav tm="0">
                                          <p:val>
                                            <p:fltVal val="0"/>
                                          </p:val>
                                        </p:tav>
                                        <p:tav tm="100000">
                                          <p:val>
                                            <p:strVal val="#ppt_w"/>
                                          </p:val>
                                        </p:tav>
                                      </p:tavLst>
                                    </p:anim>
                                    <p:anim calcmode="lin" valueType="num">
                                      <p:cBhvr>
                                        <p:cTn id="28" dur="5000" fill="hold"/>
                                        <p:tgtEl>
                                          <p:spTgt spid="14343"/>
                                        </p:tgtEl>
                                        <p:attrNameLst>
                                          <p:attrName>ppt_h</p:attrName>
                                        </p:attrNameLst>
                                      </p:cBhvr>
                                      <p:tavLst>
                                        <p:tav tm="0">
                                          <p:val>
                                            <p:fltVal val="0"/>
                                          </p:val>
                                        </p:tav>
                                        <p:tav tm="100000">
                                          <p:val>
                                            <p:strVal val="#ppt_h"/>
                                          </p:val>
                                        </p:tav>
                                      </p:tavLst>
                                    </p:anim>
                                    <p:animEffect transition="in" filter="fade">
                                      <p:cBhvr>
                                        <p:cTn id="29" dur="5000"/>
                                        <p:tgtEl>
                                          <p:spTgt spid="14343"/>
                                        </p:tgtEl>
                                      </p:cBhvr>
                                    </p:animEffect>
                                  </p:childTnLst>
                                </p:cTn>
                              </p:par>
                              <p:par>
                                <p:cTn id="30" presetID="53" presetClass="entr" presetSubtype="0" fill="hold" nodeType="with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 calcmode="lin" valueType="num">
                                      <p:cBhvr>
                                        <p:cTn id="32" dur="5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33" dur="50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34" dur="5000"/>
                                        <p:tgtEl>
                                          <p:spTgt spid="8">
                                            <p:txEl>
                                              <p:pRg st="0" end="0"/>
                                            </p:txEl>
                                          </p:spTgt>
                                        </p:tgtEl>
                                      </p:cBhvr>
                                    </p:animEffect>
                                  </p:childTnLst>
                                </p:cTn>
                              </p:par>
                              <p:par>
                                <p:cTn id="35" presetID="53" presetClass="entr" presetSubtype="0" fill="hold" nodeType="withEffect">
                                  <p:stCondLst>
                                    <p:cond delay="0"/>
                                  </p:stCondLst>
                                  <p:childTnLst>
                                    <p:set>
                                      <p:cBhvr>
                                        <p:cTn id="36" dur="1" fill="hold">
                                          <p:stCondLst>
                                            <p:cond delay="0"/>
                                          </p:stCondLst>
                                        </p:cTn>
                                        <p:tgtEl>
                                          <p:spTgt spid="14350"/>
                                        </p:tgtEl>
                                        <p:attrNameLst>
                                          <p:attrName>style.visibility</p:attrName>
                                        </p:attrNameLst>
                                      </p:cBhvr>
                                      <p:to>
                                        <p:strVal val="visible"/>
                                      </p:to>
                                    </p:set>
                                    <p:anim calcmode="lin" valueType="num">
                                      <p:cBhvr>
                                        <p:cTn id="37" dur="5000" fill="hold"/>
                                        <p:tgtEl>
                                          <p:spTgt spid="14350"/>
                                        </p:tgtEl>
                                        <p:attrNameLst>
                                          <p:attrName>ppt_w</p:attrName>
                                        </p:attrNameLst>
                                      </p:cBhvr>
                                      <p:tavLst>
                                        <p:tav tm="0">
                                          <p:val>
                                            <p:fltVal val="0"/>
                                          </p:val>
                                        </p:tav>
                                        <p:tav tm="100000">
                                          <p:val>
                                            <p:strVal val="#ppt_w"/>
                                          </p:val>
                                        </p:tav>
                                      </p:tavLst>
                                    </p:anim>
                                    <p:anim calcmode="lin" valueType="num">
                                      <p:cBhvr>
                                        <p:cTn id="38" dur="5000" fill="hold"/>
                                        <p:tgtEl>
                                          <p:spTgt spid="14350"/>
                                        </p:tgtEl>
                                        <p:attrNameLst>
                                          <p:attrName>ppt_h</p:attrName>
                                        </p:attrNameLst>
                                      </p:cBhvr>
                                      <p:tavLst>
                                        <p:tav tm="0">
                                          <p:val>
                                            <p:fltVal val="0"/>
                                          </p:val>
                                        </p:tav>
                                        <p:tav tm="100000">
                                          <p:val>
                                            <p:strVal val="#ppt_h"/>
                                          </p:val>
                                        </p:tav>
                                      </p:tavLst>
                                    </p:anim>
                                    <p:animEffect transition="in" filter="fade">
                                      <p:cBhvr>
                                        <p:cTn id="39" dur="5000"/>
                                        <p:tgtEl>
                                          <p:spTgt spid="14350"/>
                                        </p:tgtEl>
                                      </p:cBhvr>
                                    </p:animEffect>
                                  </p:childTnLst>
                                </p:cTn>
                              </p:par>
                              <p:par>
                                <p:cTn id="40" presetID="53"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0" fill="hold"/>
                                        <p:tgtEl>
                                          <p:spTgt spid="16"/>
                                        </p:tgtEl>
                                        <p:attrNameLst>
                                          <p:attrName>ppt_w</p:attrName>
                                        </p:attrNameLst>
                                      </p:cBhvr>
                                      <p:tavLst>
                                        <p:tav tm="0">
                                          <p:val>
                                            <p:fltVal val="0"/>
                                          </p:val>
                                        </p:tav>
                                        <p:tav tm="100000">
                                          <p:val>
                                            <p:strVal val="#ppt_w"/>
                                          </p:val>
                                        </p:tav>
                                      </p:tavLst>
                                    </p:anim>
                                    <p:anim calcmode="lin" valueType="num">
                                      <p:cBhvr>
                                        <p:cTn id="43" dur="5000" fill="hold"/>
                                        <p:tgtEl>
                                          <p:spTgt spid="16"/>
                                        </p:tgtEl>
                                        <p:attrNameLst>
                                          <p:attrName>ppt_h</p:attrName>
                                        </p:attrNameLst>
                                      </p:cBhvr>
                                      <p:tavLst>
                                        <p:tav tm="0">
                                          <p:val>
                                            <p:fltVal val="0"/>
                                          </p:val>
                                        </p:tav>
                                        <p:tav tm="100000">
                                          <p:val>
                                            <p:strVal val="#ppt_h"/>
                                          </p:val>
                                        </p:tav>
                                      </p:tavLst>
                                    </p:anim>
                                    <p:animEffect transition="in" filter="fade">
                                      <p:cBhvr>
                                        <p:cTn id="44" dur="5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15"/>
                    </p:tgtEl>
                  </p:cond>
                </p:stCondLst>
                <p:endSync evt="end" delay="0">
                  <p:rtn val="all"/>
                </p:endSync>
                <p:childTnLst>
                  <p:par>
                    <p:cTn id="46" fill="hold">
                      <p:stCondLst>
                        <p:cond delay="0"/>
                      </p:stCondLst>
                      <p:childTnLst>
                        <p:par>
                          <p:cTn id="47" fill="hold">
                            <p:stCondLst>
                              <p:cond delay="0"/>
                            </p:stCondLst>
                            <p:childTnLst>
                              <p:par>
                                <p:cTn id="48" presetID="2" presetClass="mediacall" presetSubtype="0" fill="hold" nodeType="clickEffect">
                                  <p:stCondLst>
                                    <p:cond delay="0"/>
                                  </p:stCondLst>
                                  <p:childTnLst>
                                    <p:cmd type="call" cmd="togglePause">
                                      <p:cBhvr>
                                        <p:cTn id="49" dur="1" fill="hold"/>
                                        <p:tgtEl>
                                          <p:spTgt spid="15"/>
                                        </p:tgtEl>
                                      </p:cBhvr>
                                    </p:cmd>
                                  </p:childTnLst>
                                </p:cTn>
                              </p:par>
                            </p:childTnLst>
                          </p:cTn>
                        </p:par>
                      </p:childTnLst>
                    </p:cTn>
                  </p:par>
                </p:childTnLst>
              </p:cTn>
              <p:nextCondLst>
                <p:cond evt="onClick" delay="0">
                  <p:tgtEl>
                    <p:spTgt spid="15"/>
                  </p:tgtEl>
                </p:cond>
              </p:nextCondLst>
            </p:seq>
            <p:video fullScrn="1">
              <p:cMediaNode>
                <p:cTn id="50" fill="hold" display="0">
                  <p:stCondLst>
                    <p:cond delay="indefinite"/>
                  </p:stCondLst>
                  <p:endCondLst>
                    <p:cond evt="onNext" delay="0">
                      <p:tgtEl>
                        <p:sldTgt/>
                      </p:tgtEl>
                    </p:cond>
                    <p:cond evt="onPrev" delay="0">
                      <p:tgtEl>
                        <p:sldTgt/>
                      </p:tgtEl>
                    </p:cond>
                  </p:endCondLst>
                </p:cTn>
                <p:tgtEl>
                  <p:spTgt spid="15"/>
                </p:tgtEl>
              </p:cMediaNode>
            </p:video>
          </p:childTnLst>
        </p:cTn>
      </p:par>
    </p:tnLst>
    <p:bldLst>
      <p:bldP spid="6" grpId="0"/>
      <p:bldP spid="13"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a:srcRect/>
          <a:stretch>
            <a:fillRect/>
          </a:stretch>
        </p:blipFill>
        <p:spPr bwMode="auto">
          <a:xfrm>
            <a:off x="214313" y="4000500"/>
            <a:ext cx="4572000" cy="2662238"/>
          </a:xfrm>
          <a:prstGeom prst="rect">
            <a:avLst/>
          </a:prstGeom>
          <a:noFill/>
          <a:ln w="9525">
            <a:noFill/>
            <a:miter lim="800000"/>
            <a:headEnd/>
            <a:tailEnd/>
          </a:ln>
        </p:spPr>
      </p:pic>
      <p:grpSp>
        <p:nvGrpSpPr>
          <p:cNvPr id="2" name="Группа 2"/>
          <p:cNvGrpSpPr>
            <a:grpSpLocks/>
          </p:cNvGrpSpPr>
          <p:nvPr/>
        </p:nvGrpSpPr>
        <p:grpSpPr bwMode="auto">
          <a:xfrm>
            <a:off x="4500563" y="-242888"/>
            <a:ext cx="4859337" cy="1619251"/>
            <a:chOff x="323528" y="0"/>
            <a:chExt cx="8565261" cy="1700808"/>
          </a:xfrm>
        </p:grpSpPr>
        <p:pic>
          <p:nvPicPr>
            <p:cNvPr id="4"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4"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5" name="Прямоугольник 4"/>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sp>
        <p:nvSpPr>
          <p:cNvPr id="6" name="Прямоугольник 5"/>
          <p:cNvSpPr/>
          <p:nvPr/>
        </p:nvSpPr>
        <p:spPr>
          <a:xfrm>
            <a:off x="4714875" y="1357313"/>
            <a:ext cx="4197350" cy="1077912"/>
          </a:xfrm>
          <a:prstGeom prst="rect">
            <a:avLst/>
          </a:prstGeom>
        </p:spPr>
        <p:txBody>
          <a:bodyPr wrap="none">
            <a:spAutoFit/>
          </a:bodyPr>
          <a:lstStyle/>
          <a:p>
            <a:pPr algn="ctr">
              <a:defRPr/>
            </a:pPr>
            <a:r>
              <a:rPr lang="ru-RU" sz="3200" b="1" dirty="0">
                <a:solidFill>
                  <a:srgbClr val="C00000"/>
                </a:solidFill>
                <a:effectLst>
                  <a:outerShdw blurRad="38100" dist="38100" dir="2700000" algn="tl">
                    <a:srgbClr val="000000">
                      <a:alpha val="43137"/>
                    </a:srgbClr>
                  </a:outerShdw>
                </a:effectLst>
                <a:latin typeface="Times New Roman"/>
              </a:rPr>
              <a:t>Защитники Москвы. </a:t>
            </a:r>
          </a:p>
          <a:p>
            <a:pPr algn="ctr">
              <a:defRPr/>
            </a:pPr>
            <a:r>
              <a:rPr lang="ru-RU" sz="3200" b="1" dirty="0">
                <a:solidFill>
                  <a:srgbClr val="C00000"/>
                </a:solidFill>
                <a:effectLst>
                  <a:outerShdw blurRad="38100" dist="38100" dir="2700000" algn="tl">
                    <a:srgbClr val="000000">
                      <a:alpha val="43137"/>
                    </a:srgbClr>
                  </a:outerShdw>
                </a:effectLst>
                <a:latin typeface="Times New Roman"/>
              </a:rPr>
              <a:t>Виктор Талалихин</a:t>
            </a:r>
          </a:p>
        </p:txBody>
      </p:sp>
      <p:sp>
        <p:nvSpPr>
          <p:cNvPr id="7" name="Прямоугольник 6"/>
          <p:cNvSpPr/>
          <p:nvPr/>
        </p:nvSpPr>
        <p:spPr>
          <a:xfrm>
            <a:off x="5072066" y="5508913"/>
            <a:ext cx="4071934" cy="1349087"/>
          </a:xfrm>
          <a:prstGeom prst="rect">
            <a:avLst/>
          </a:prstGeom>
        </p:spPr>
        <p:txBody>
          <a:bodyPr>
            <a:spAutoFit/>
          </a:bodyPr>
          <a:lstStyle/>
          <a:p>
            <a:pPr>
              <a:lnSpc>
                <a:spcPts val="1400"/>
              </a:lnSpc>
              <a:defRPr/>
            </a:pP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        ТАЛАЛИХИН Виктор Васильевич (1918-41), летчик, Герой Советского Союза (1941), младший лейтенант (1938). В Великую Отечественную войну в истребительном авиационном полку. 7.8.1941 одним из первых применил ночной таран. Сбил 6 самолетов. Погиб в бою под Москвой.</a:t>
            </a:r>
          </a:p>
        </p:txBody>
      </p:sp>
      <p:pic>
        <p:nvPicPr>
          <p:cNvPr id="47107" name="Picture 3" descr="C:\Мои документы\Великая Отечественная\города герои\О Москве\фото\Талалихин в самолете.bmp"/>
          <p:cNvPicPr>
            <a:picLocks noChangeAspect="1" noChangeArrowheads="1"/>
          </p:cNvPicPr>
          <p:nvPr/>
        </p:nvPicPr>
        <p:blipFill>
          <a:blip r:embed="rId5">
            <a:lum contrast="40000"/>
          </a:blip>
          <a:srcRect/>
          <a:stretch>
            <a:fillRect/>
          </a:stretch>
        </p:blipFill>
        <p:spPr bwMode="auto">
          <a:xfrm>
            <a:off x="6143625" y="2500313"/>
            <a:ext cx="2214563" cy="2916237"/>
          </a:xfrm>
          <a:prstGeom prst="rect">
            <a:avLst/>
          </a:prstGeom>
          <a:noFill/>
          <a:ln w="9525">
            <a:noFill/>
            <a:miter lim="800000"/>
            <a:headEnd/>
            <a:tailEnd/>
          </a:ln>
        </p:spPr>
      </p:pic>
      <p:sp>
        <p:nvSpPr>
          <p:cNvPr id="10" name="Прямоугольник 9"/>
          <p:cNvSpPr/>
          <p:nvPr/>
        </p:nvSpPr>
        <p:spPr>
          <a:xfrm>
            <a:off x="4572000" y="1000108"/>
            <a:ext cx="4572000" cy="400110"/>
          </a:xfrm>
          <a:prstGeom prst="rect">
            <a:avLst/>
          </a:prstGeom>
        </p:spPr>
        <p:txBody>
          <a:bodyPr>
            <a:spAutoFit/>
          </a:bodyPr>
          <a:lstStyle/>
          <a:p>
            <a:pPr algn="ctr">
              <a:defRPr/>
            </a:pPr>
            <a:r>
              <a:rPr lang="ru-RU" sz="2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Страницы  Великой  Победы</a:t>
            </a:r>
          </a:p>
        </p:txBody>
      </p:sp>
      <p:pic>
        <p:nvPicPr>
          <p:cNvPr id="11" name="Picture 7"/>
          <p:cNvPicPr>
            <a:picLocks noChangeAspect="1" noChangeArrowheads="1"/>
          </p:cNvPicPr>
          <p:nvPr/>
        </p:nvPicPr>
        <p:blipFill>
          <a:blip r:embed="rId6"/>
          <a:srcRect/>
          <a:stretch>
            <a:fillRect/>
          </a:stretch>
        </p:blipFill>
        <p:spPr bwMode="auto">
          <a:xfrm>
            <a:off x="214313" y="214313"/>
            <a:ext cx="4486275" cy="3071812"/>
          </a:xfrm>
          <a:prstGeom prst="rect">
            <a:avLst/>
          </a:prstGeom>
          <a:noFill/>
          <a:ln w="9525">
            <a:noFill/>
            <a:miter lim="800000"/>
            <a:headEnd/>
            <a:tailEnd/>
          </a:ln>
        </p:spPr>
      </p:pic>
      <p:sp>
        <p:nvSpPr>
          <p:cNvPr id="12" name="Прямоугольник 11"/>
          <p:cNvSpPr/>
          <p:nvPr/>
        </p:nvSpPr>
        <p:spPr>
          <a:xfrm>
            <a:off x="928688" y="3357563"/>
            <a:ext cx="3071812" cy="584200"/>
          </a:xfrm>
          <a:prstGeom prst="rect">
            <a:avLst/>
          </a:prstGeom>
        </p:spPr>
        <p:txBody>
          <a:bodyPr>
            <a:spAutoFit/>
          </a:bodyPr>
          <a:lstStyle/>
          <a:p>
            <a:pPr algn="ctr">
              <a:defRPr/>
            </a:pPr>
            <a:r>
              <a:rPr lang="ru-RU" sz="1600" b="1" dirty="0">
                <a:solidFill>
                  <a:srgbClr val="EAEBDE">
                    <a:lumMod val="10000"/>
                  </a:srgbClr>
                </a:solidFill>
                <a:effectLst>
                  <a:outerShdw blurRad="38100" dist="38100" dir="2700000" algn="tl">
                    <a:srgbClr val="000000">
                      <a:alpha val="43137"/>
                    </a:srgbClr>
                  </a:outerShdw>
                </a:effectLst>
                <a:latin typeface="Times New Roman"/>
              </a:rPr>
              <a:t>Звукоуловители Московской зоны ПВО на позиции.</a:t>
            </a:r>
          </a:p>
        </p:txBody>
      </p:sp>
      <p:pic>
        <p:nvPicPr>
          <p:cNvPr id="47108" name="Picture 4" descr="C:\Мои документы\Великая Отечественная\города герои\О Москве\фото\Талалихин.bmp"/>
          <p:cNvPicPr>
            <a:picLocks noChangeAspect="1" noChangeArrowheads="1"/>
          </p:cNvPicPr>
          <p:nvPr/>
        </p:nvPicPr>
        <p:blipFill>
          <a:blip r:embed="rId7">
            <a:lum contrast="20000"/>
          </a:blip>
          <a:srcRect/>
          <a:stretch>
            <a:fillRect/>
          </a:stretch>
        </p:blipFill>
        <p:spPr bwMode="auto">
          <a:xfrm>
            <a:off x="4443588" y="2855533"/>
            <a:ext cx="1414296" cy="1573599"/>
          </a:xfrm>
          <a:prstGeom prst="rect">
            <a:avLst/>
          </a:prstGeom>
          <a:noFill/>
          <a:ln w="9525">
            <a:noFill/>
            <a:miter lim="800000"/>
            <a:headEnd/>
            <a:tailEnd/>
          </a:ln>
          <a:effectLst>
            <a:softEdge rad="127000"/>
          </a:effectLst>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0" fill="hold"/>
                                        <p:tgtEl>
                                          <p:spTgt spid="6"/>
                                        </p:tgtEl>
                                        <p:attrNameLst>
                                          <p:attrName>ppt_w</p:attrName>
                                        </p:attrNameLst>
                                      </p:cBhvr>
                                      <p:tavLst>
                                        <p:tav tm="0">
                                          <p:val>
                                            <p:fltVal val="0"/>
                                          </p:val>
                                        </p:tav>
                                        <p:tav tm="100000">
                                          <p:val>
                                            <p:strVal val="#ppt_w"/>
                                          </p:val>
                                        </p:tav>
                                      </p:tavLst>
                                    </p:anim>
                                    <p:anim calcmode="lin" valueType="num">
                                      <p:cBhvr>
                                        <p:cTn id="8" dur="5000" fill="hold"/>
                                        <p:tgtEl>
                                          <p:spTgt spid="6"/>
                                        </p:tgtEl>
                                        <p:attrNameLst>
                                          <p:attrName>ppt_h</p:attrName>
                                        </p:attrNameLst>
                                      </p:cBhvr>
                                      <p:tavLst>
                                        <p:tav tm="0">
                                          <p:val>
                                            <p:fltVal val="0"/>
                                          </p:val>
                                        </p:tav>
                                        <p:tav tm="100000">
                                          <p:val>
                                            <p:strVal val="#ppt_h"/>
                                          </p:val>
                                        </p:tav>
                                      </p:tavLst>
                                    </p:anim>
                                    <p:animEffect transition="in" filter="fade">
                                      <p:cBhvr>
                                        <p:cTn id="9" dur="5000"/>
                                        <p:tgtEl>
                                          <p:spTgt spid="6"/>
                                        </p:tgtEl>
                                      </p:cBhvr>
                                    </p:animEffect>
                                  </p:childTnLst>
                                </p:cTn>
                              </p:par>
                              <p:par>
                                <p:cTn id="10" presetID="53"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0" fill="hold"/>
                                        <p:tgtEl>
                                          <p:spTgt spid="7"/>
                                        </p:tgtEl>
                                        <p:attrNameLst>
                                          <p:attrName>ppt_w</p:attrName>
                                        </p:attrNameLst>
                                      </p:cBhvr>
                                      <p:tavLst>
                                        <p:tav tm="0">
                                          <p:val>
                                            <p:fltVal val="0"/>
                                          </p:val>
                                        </p:tav>
                                        <p:tav tm="100000">
                                          <p:val>
                                            <p:strVal val="#ppt_w"/>
                                          </p:val>
                                        </p:tav>
                                      </p:tavLst>
                                    </p:anim>
                                    <p:anim calcmode="lin" valueType="num">
                                      <p:cBhvr>
                                        <p:cTn id="13" dur="5000" fill="hold"/>
                                        <p:tgtEl>
                                          <p:spTgt spid="7"/>
                                        </p:tgtEl>
                                        <p:attrNameLst>
                                          <p:attrName>ppt_h</p:attrName>
                                        </p:attrNameLst>
                                      </p:cBhvr>
                                      <p:tavLst>
                                        <p:tav tm="0">
                                          <p:val>
                                            <p:fltVal val="0"/>
                                          </p:val>
                                        </p:tav>
                                        <p:tav tm="100000">
                                          <p:val>
                                            <p:strVal val="#ppt_h"/>
                                          </p:val>
                                        </p:tav>
                                      </p:tavLst>
                                    </p:anim>
                                    <p:animEffect transition="in" filter="fade">
                                      <p:cBhvr>
                                        <p:cTn id="14" dur="5000"/>
                                        <p:tgtEl>
                                          <p:spTgt spid="7"/>
                                        </p:tgtEl>
                                      </p:cBhvr>
                                    </p:animEffect>
                                  </p:childTnLst>
                                </p:cTn>
                              </p:par>
                              <p:par>
                                <p:cTn id="15" presetID="53" presetClass="entr" presetSubtype="0" fill="hold" nodeType="withEffect">
                                  <p:stCondLst>
                                    <p:cond delay="0"/>
                                  </p:stCondLst>
                                  <p:childTnLst>
                                    <p:set>
                                      <p:cBhvr>
                                        <p:cTn id="16" dur="1" fill="hold">
                                          <p:stCondLst>
                                            <p:cond delay="0"/>
                                          </p:stCondLst>
                                        </p:cTn>
                                        <p:tgtEl>
                                          <p:spTgt spid="47107"/>
                                        </p:tgtEl>
                                        <p:attrNameLst>
                                          <p:attrName>style.visibility</p:attrName>
                                        </p:attrNameLst>
                                      </p:cBhvr>
                                      <p:to>
                                        <p:strVal val="visible"/>
                                      </p:to>
                                    </p:set>
                                    <p:anim calcmode="lin" valueType="num">
                                      <p:cBhvr>
                                        <p:cTn id="17" dur="5000" fill="hold"/>
                                        <p:tgtEl>
                                          <p:spTgt spid="47107"/>
                                        </p:tgtEl>
                                        <p:attrNameLst>
                                          <p:attrName>ppt_w</p:attrName>
                                        </p:attrNameLst>
                                      </p:cBhvr>
                                      <p:tavLst>
                                        <p:tav tm="0">
                                          <p:val>
                                            <p:fltVal val="0"/>
                                          </p:val>
                                        </p:tav>
                                        <p:tav tm="100000">
                                          <p:val>
                                            <p:strVal val="#ppt_w"/>
                                          </p:val>
                                        </p:tav>
                                      </p:tavLst>
                                    </p:anim>
                                    <p:anim calcmode="lin" valueType="num">
                                      <p:cBhvr>
                                        <p:cTn id="18" dur="5000" fill="hold"/>
                                        <p:tgtEl>
                                          <p:spTgt spid="47107"/>
                                        </p:tgtEl>
                                        <p:attrNameLst>
                                          <p:attrName>ppt_h</p:attrName>
                                        </p:attrNameLst>
                                      </p:cBhvr>
                                      <p:tavLst>
                                        <p:tav tm="0">
                                          <p:val>
                                            <p:fltVal val="0"/>
                                          </p:val>
                                        </p:tav>
                                        <p:tav tm="100000">
                                          <p:val>
                                            <p:strVal val="#ppt_h"/>
                                          </p:val>
                                        </p:tav>
                                      </p:tavLst>
                                    </p:anim>
                                    <p:animEffect transition="in" filter="fade">
                                      <p:cBhvr>
                                        <p:cTn id="19" dur="5000"/>
                                        <p:tgtEl>
                                          <p:spTgt spid="47107"/>
                                        </p:tgtEl>
                                      </p:cBhvr>
                                    </p:animEffect>
                                  </p:childTnLst>
                                </p:cTn>
                              </p:par>
                              <p:par>
                                <p:cTn id="20" presetID="53" presetClass="entr" presetSubtype="0" fill="hold" nodeType="withEffect">
                                  <p:stCondLst>
                                    <p:cond delay="0"/>
                                  </p:stCondLst>
                                  <p:childTnLst>
                                    <p:set>
                                      <p:cBhvr>
                                        <p:cTn id="21" dur="1" fill="hold">
                                          <p:stCondLst>
                                            <p:cond delay="0"/>
                                          </p:stCondLst>
                                        </p:cTn>
                                        <p:tgtEl>
                                          <p:spTgt spid="14338"/>
                                        </p:tgtEl>
                                        <p:attrNameLst>
                                          <p:attrName>style.visibility</p:attrName>
                                        </p:attrNameLst>
                                      </p:cBhvr>
                                      <p:to>
                                        <p:strVal val="visible"/>
                                      </p:to>
                                    </p:set>
                                    <p:anim calcmode="lin" valueType="num">
                                      <p:cBhvr>
                                        <p:cTn id="22" dur="5000" fill="hold"/>
                                        <p:tgtEl>
                                          <p:spTgt spid="14338"/>
                                        </p:tgtEl>
                                        <p:attrNameLst>
                                          <p:attrName>ppt_w</p:attrName>
                                        </p:attrNameLst>
                                      </p:cBhvr>
                                      <p:tavLst>
                                        <p:tav tm="0">
                                          <p:val>
                                            <p:fltVal val="0"/>
                                          </p:val>
                                        </p:tav>
                                        <p:tav tm="100000">
                                          <p:val>
                                            <p:strVal val="#ppt_w"/>
                                          </p:val>
                                        </p:tav>
                                      </p:tavLst>
                                    </p:anim>
                                    <p:anim calcmode="lin" valueType="num">
                                      <p:cBhvr>
                                        <p:cTn id="23" dur="5000" fill="hold"/>
                                        <p:tgtEl>
                                          <p:spTgt spid="14338"/>
                                        </p:tgtEl>
                                        <p:attrNameLst>
                                          <p:attrName>ppt_h</p:attrName>
                                        </p:attrNameLst>
                                      </p:cBhvr>
                                      <p:tavLst>
                                        <p:tav tm="0">
                                          <p:val>
                                            <p:fltVal val="0"/>
                                          </p:val>
                                        </p:tav>
                                        <p:tav tm="100000">
                                          <p:val>
                                            <p:strVal val="#ppt_h"/>
                                          </p:val>
                                        </p:tav>
                                      </p:tavLst>
                                    </p:anim>
                                    <p:animEffect transition="in" filter="fade">
                                      <p:cBhvr>
                                        <p:cTn id="24" dur="5000"/>
                                        <p:tgtEl>
                                          <p:spTgt spid="14338"/>
                                        </p:tgtEl>
                                      </p:cBhvr>
                                    </p:animEffect>
                                  </p:childTnLst>
                                </p:cTn>
                              </p:par>
                              <p:par>
                                <p:cTn id="25" presetID="53"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0" fill="hold"/>
                                        <p:tgtEl>
                                          <p:spTgt spid="11"/>
                                        </p:tgtEl>
                                        <p:attrNameLst>
                                          <p:attrName>ppt_w</p:attrName>
                                        </p:attrNameLst>
                                      </p:cBhvr>
                                      <p:tavLst>
                                        <p:tav tm="0">
                                          <p:val>
                                            <p:fltVal val="0"/>
                                          </p:val>
                                        </p:tav>
                                        <p:tav tm="100000">
                                          <p:val>
                                            <p:strVal val="#ppt_w"/>
                                          </p:val>
                                        </p:tav>
                                      </p:tavLst>
                                    </p:anim>
                                    <p:anim calcmode="lin" valueType="num">
                                      <p:cBhvr>
                                        <p:cTn id="28" dur="5000" fill="hold"/>
                                        <p:tgtEl>
                                          <p:spTgt spid="11"/>
                                        </p:tgtEl>
                                        <p:attrNameLst>
                                          <p:attrName>ppt_h</p:attrName>
                                        </p:attrNameLst>
                                      </p:cBhvr>
                                      <p:tavLst>
                                        <p:tav tm="0">
                                          <p:val>
                                            <p:fltVal val="0"/>
                                          </p:val>
                                        </p:tav>
                                        <p:tav tm="100000">
                                          <p:val>
                                            <p:strVal val="#ppt_h"/>
                                          </p:val>
                                        </p:tav>
                                      </p:tavLst>
                                    </p:anim>
                                    <p:animEffect transition="in" filter="fade">
                                      <p:cBhvr>
                                        <p:cTn id="29" dur="5000"/>
                                        <p:tgtEl>
                                          <p:spTgt spid="11"/>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0" fill="hold"/>
                                        <p:tgtEl>
                                          <p:spTgt spid="12"/>
                                        </p:tgtEl>
                                        <p:attrNameLst>
                                          <p:attrName>ppt_w</p:attrName>
                                        </p:attrNameLst>
                                      </p:cBhvr>
                                      <p:tavLst>
                                        <p:tav tm="0">
                                          <p:val>
                                            <p:fltVal val="0"/>
                                          </p:val>
                                        </p:tav>
                                        <p:tav tm="100000">
                                          <p:val>
                                            <p:strVal val="#ppt_w"/>
                                          </p:val>
                                        </p:tav>
                                      </p:tavLst>
                                    </p:anim>
                                    <p:anim calcmode="lin" valueType="num">
                                      <p:cBhvr>
                                        <p:cTn id="33" dur="5000" fill="hold"/>
                                        <p:tgtEl>
                                          <p:spTgt spid="12"/>
                                        </p:tgtEl>
                                        <p:attrNameLst>
                                          <p:attrName>ppt_h</p:attrName>
                                        </p:attrNameLst>
                                      </p:cBhvr>
                                      <p:tavLst>
                                        <p:tav tm="0">
                                          <p:val>
                                            <p:fltVal val="0"/>
                                          </p:val>
                                        </p:tav>
                                        <p:tav tm="100000">
                                          <p:val>
                                            <p:strVal val="#ppt_h"/>
                                          </p:val>
                                        </p:tav>
                                      </p:tavLst>
                                    </p:anim>
                                    <p:animEffect transition="in" filter="fade">
                                      <p:cBhvr>
                                        <p:cTn id="34" dur="5000"/>
                                        <p:tgtEl>
                                          <p:spTgt spid="12"/>
                                        </p:tgtEl>
                                      </p:cBhvr>
                                    </p:animEffect>
                                  </p:childTnLst>
                                </p:cTn>
                              </p:par>
                              <p:par>
                                <p:cTn id="35" presetID="53" presetClass="entr" presetSubtype="0"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p:cTn id="37" dur="5000" fill="hold"/>
                                        <p:tgtEl>
                                          <p:spTgt spid="2"/>
                                        </p:tgtEl>
                                        <p:attrNameLst>
                                          <p:attrName>ppt_w</p:attrName>
                                        </p:attrNameLst>
                                      </p:cBhvr>
                                      <p:tavLst>
                                        <p:tav tm="0">
                                          <p:val>
                                            <p:fltVal val="0"/>
                                          </p:val>
                                        </p:tav>
                                        <p:tav tm="100000">
                                          <p:val>
                                            <p:strVal val="#ppt_w"/>
                                          </p:val>
                                        </p:tav>
                                      </p:tavLst>
                                    </p:anim>
                                    <p:anim calcmode="lin" valueType="num">
                                      <p:cBhvr>
                                        <p:cTn id="38" dur="5000" fill="hold"/>
                                        <p:tgtEl>
                                          <p:spTgt spid="2"/>
                                        </p:tgtEl>
                                        <p:attrNameLst>
                                          <p:attrName>ppt_h</p:attrName>
                                        </p:attrNameLst>
                                      </p:cBhvr>
                                      <p:tavLst>
                                        <p:tav tm="0">
                                          <p:val>
                                            <p:fltVal val="0"/>
                                          </p:val>
                                        </p:tav>
                                        <p:tav tm="100000">
                                          <p:val>
                                            <p:strVal val="#ppt_h"/>
                                          </p:val>
                                        </p:tav>
                                      </p:tavLst>
                                    </p:anim>
                                    <p:animEffect transition="in" filter="fade">
                                      <p:cBhvr>
                                        <p:cTn id="39" dur="5000"/>
                                        <p:tgtEl>
                                          <p:spTgt spid="2"/>
                                        </p:tgtEl>
                                      </p:cBhvr>
                                    </p:animEffect>
                                  </p:childTnLst>
                                </p:cTn>
                              </p:par>
                              <p:par>
                                <p:cTn id="40" presetID="53" presetClass="entr" presetSubtype="0"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0" fill="hold"/>
                                        <p:tgtEl>
                                          <p:spTgt spid="10"/>
                                        </p:tgtEl>
                                        <p:attrNameLst>
                                          <p:attrName>ppt_w</p:attrName>
                                        </p:attrNameLst>
                                      </p:cBhvr>
                                      <p:tavLst>
                                        <p:tav tm="0">
                                          <p:val>
                                            <p:fltVal val="0"/>
                                          </p:val>
                                        </p:tav>
                                        <p:tav tm="100000">
                                          <p:val>
                                            <p:strVal val="#ppt_w"/>
                                          </p:val>
                                        </p:tav>
                                      </p:tavLst>
                                    </p:anim>
                                    <p:anim calcmode="lin" valueType="num">
                                      <p:cBhvr>
                                        <p:cTn id="43" dur="5000" fill="hold"/>
                                        <p:tgtEl>
                                          <p:spTgt spid="10"/>
                                        </p:tgtEl>
                                        <p:attrNameLst>
                                          <p:attrName>ppt_h</p:attrName>
                                        </p:attrNameLst>
                                      </p:cBhvr>
                                      <p:tavLst>
                                        <p:tav tm="0">
                                          <p:val>
                                            <p:fltVal val="0"/>
                                          </p:val>
                                        </p:tav>
                                        <p:tav tm="100000">
                                          <p:val>
                                            <p:strVal val="#ppt_h"/>
                                          </p:val>
                                        </p:tav>
                                      </p:tavLst>
                                    </p:anim>
                                    <p:animEffect transition="in" filter="fade">
                                      <p:cBhvr>
                                        <p:cTn id="44" dur="5000"/>
                                        <p:tgtEl>
                                          <p:spTgt spid="10"/>
                                        </p:tgtEl>
                                      </p:cBhvr>
                                    </p:animEffect>
                                  </p:childTnLst>
                                </p:cTn>
                              </p:par>
                            </p:childTnLst>
                          </p:cTn>
                        </p:par>
                        <p:par>
                          <p:cTn id="45" fill="hold">
                            <p:stCondLst>
                              <p:cond delay="5000"/>
                            </p:stCondLst>
                            <p:childTnLst>
                              <p:par>
                                <p:cTn id="46" presetID="53" presetClass="entr" presetSubtype="0" fill="hold" nodeType="afterEffect">
                                  <p:stCondLst>
                                    <p:cond delay="0"/>
                                  </p:stCondLst>
                                  <p:childTnLst>
                                    <p:set>
                                      <p:cBhvr>
                                        <p:cTn id="47" dur="1" fill="hold">
                                          <p:stCondLst>
                                            <p:cond delay="0"/>
                                          </p:stCondLst>
                                        </p:cTn>
                                        <p:tgtEl>
                                          <p:spTgt spid="47108"/>
                                        </p:tgtEl>
                                        <p:attrNameLst>
                                          <p:attrName>style.visibility</p:attrName>
                                        </p:attrNameLst>
                                      </p:cBhvr>
                                      <p:to>
                                        <p:strVal val="visible"/>
                                      </p:to>
                                    </p:set>
                                    <p:anim calcmode="lin" valueType="num">
                                      <p:cBhvr>
                                        <p:cTn id="48" dur="5000" fill="hold"/>
                                        <p:tgtEl>
                                          <p:spTgt spid="47108"/>
                                        </p:tgtEl>
                                        <p:attrNameLst>
                                          <p:attrName>ppt_w</p:attrName>
                                        </p:attrNameLst>
                                      </p:cBhvr>
                                      <p:tavLst>
                                        <p:tav tm="0">
                                          <p:val>
                                            <p:fltVal val="0"/>
                                          </p:val>
                                        </p:tav>
                                        <p:tav tm="100000">
                                          <p:val>
                                            <p:strVal val="#ppt_w"/>
                                          </p:val>
                                        </p:tav>
                                      </p:tavLst>
                                    </p:anim>
                                    <p:anim calcmode="lin" valueType="num">
                                      <p:cBhvr>
                                        <p:cTn id="49" dur="5000" fill="hold"/>
                                        <p:tgtEl>
                                          <p:spTgt spid="47108"/>
                                        </p:tgtEl>
                                        <p:attrNameLst>
                                          <p:attrName>ppt_h</p:attrName>
                                        </p:attrNameLst>
                                      </p:cBhvr>
                                      <p:tavLst>
                                        <p:tav tm="0">
                                          <p:val>
                                            <p:fltVal val="0"/>
                                          </p:val>
                                        </p:tav>
                                        <p:tav tm="100000">
                                          <p:val>
                                            <p:strVal val="#ppt_h"/>
                                          </p:val>
                                        </p:tav>
                                      </p:tavLst>
                                    </p:anim>
                                    <p:animEffect transition="in" filter="fade">
                                      <p:cBhvr>
                                        <p:cTn id="50" dur="5000"/>
                                        <p:tgtEl>
                                          <p:spTgt spid="47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2"/>
          <p:cNvGrpSpPr>
            <a:grpSpLocks/>
          </p:cNvGrpSpPr>
          <p:nvPr/>
        </p:nvGrpSpPr>
        <p:grpSpPr bwMode="auto">
          <a:xfrm>
            <a:off x="4500563" y="-242888"/>
            <a:ext cx="4859337" cy="1619251"/>
            <a:chOff x="323528" y="0"/>
            <a:chExt cx="8565261" cy="1700808"/>
          </a:xfrm>
        </p:grpSpPr>
        <p:pic>
          <p:nvPicPr>
            <p:cNvPr id="3"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3"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4" name="Прямоугольник 3"/>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sp>
        <p:nvSpPr>
          <p:cNvPr id="5" name="Прямоугольник 4"/>
          <p:cNvSpPr/>
          <p:nvPr/>
        </p:nvSpPr>
        <p:spPr>
          <a:xfrm>
            <a:off x="4643438" y="1214438"/>
            <a:ext cx="4197350" cy="1077912"/>
          </a:xfrm>
          <a:prstGeom prst="rect">
            <a:avLst/>
          </a:prstGeom>
        </p:spPr>
        <p:txBody>
          <a:bodyPr wrap="none">
            <a:spAutoFit/>
          </a:bodyPr>
          <a:lstStyle/>
          <a:p>
            <a:pPr algn="ctr">
              <a:defRPr/>
            </a:pPr>
            <a:r>
              <a:rPr lang="ru-RU" sz="3200" b="1" dirty="0">
                <a:solidFill>
                  <a:srgbClr val="C00000"/>
                </a:solidFill>
                <a:effectLst>
                  <a:outerShdw blurRad="38100" dist="38100" dir="2700000" algn="tl">
                    <a:srgbClr val="000000">
                      <a:alpha val="43137"/>
                    </a:srgbClr>
                  </a:outerShdw>
                </a:effectLst>
                <a:latin typeface="Times New Roman"/>
              </a:rPr>
              <a:t>Защитники Москвы. </a:t>
            </a:r>
          </a:p>
          <a:p>
            <a:pPr algn="ctr">
              <a:defRPr/>
            </a:pPr>
            <a:r>
              <a:rPr lang="ru-RU" sz="3200" b="1" dirty="0">
                <a:solidFill>
                  <a:srgbClr val="C00000"/>
                </a:solidFill>
                <a:effectLst>
                  <a:outerShdw blurRad="38100" dist="38100" dir="2700000" algn="tl">
                    <a:srgbClr val="000000">
                      <a:alpha val="43137"/>
                    </a:srgbClr>
                  </a:outerShdw>
                </a:effectLst>
                <a:latin typeface="Times New Roman"/>
              </a:rPr>
              <a:t>Яков </a:t>
            </a:r>
            <a:r>
              <a:rPr lang="ru-RU" sz="3200" b="1" dirty="0" err="1">
                <a:solidFill>
                  <a:srgbClr val="C00000"/>
                </a:solidFill>
                <a:effectLst>
                  <a:outerShdw blurRad="38100" dist="38100" dir="2700000" algn="tl">
                    <a:srgbClr val="000000">
                      <a:alpha val="43137"/>
                    </a:srgbClr>
                  </a:outerShdw>
                </a:effectLst>
                <a:latin typeface="Times New Roman"/>
              </a:rPr>
              <a:t>Падерин</a:t>
            </a:r>
            <a:endParaRPr lang="ru-RU" sz="3200" b="1" dirty="0">
              <a:solidFill>
                <a:srgbClr val="C00000"/>
              </a:solidFill>
              <a:effectLst>
                <a:outerShdw blurRad="38100" dist="38100" dir="2700000" algn="tl">
                  <a:srgbClr val="000000">
                    <a:alpha val="43137"/>
                  </a:srgbClr>
                </a:outerShdw>
              </a:effectLst>
              <a:latin typeface="Times New Roman"/>
            </a:endParaRPr>
          </a:p>
        </p:txBody>
      </p:sp>
      <p:sp>
        <p:nvSpPr>
          <p:cNvPr id="6" name="TextBox 5"/>
          <p:cNvSpPr txBox="1"/>
          <p:nvPr/>
        </p:nvSpPr>
        <p:spPr>
          <a:xfrm>
            <a:off x="4643437" y="2405499"/>
            <a:ext cx="4286281" cy="4452501"/>
          </a:xfrm>
          <a:prstGeom prst="rect">
            <a:avLst/>
          </a:prstGeom>
          <a:noFill/>
        </p:spPr>
        <p:txBody>
          <a:bodyPr>
            <a:spAutoFit/>
          </a:bodyPr>
          <a:lstStyle/>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Снега, снега! В разгаре бой, атака.</a:t>
            </a:r>
          </a:p>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Огонь. Свинец. Метель кружит и вьет.</a:t>
            </a:r>
          </a:p>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Из подземелья лает как собака</a:t>
            </a:r>
          </a:p>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Оскаленный фашистский пулемет.</a:t>
            </a:r>
          </a:p>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Он замедляет наше продвиженье,</a:t>
            </a:r>
          </a:p>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Зарытый в землю, злобный, хриплый гном,</a:t>
            </a:r>
          </a:p>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Разбитый враг опять идет в сраженье,</a:t>
            </a:r>
          </a:p>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Поддержанный его губительным огнем.</a:t>
            </a:r>
          </a:p>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Пройдут минуты – будет бой потерян,</a:t>
            </a:r>
          </a:p>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Опомнится, окрепнет враг. Беда!</a:t>
            </a:r>
          </a:p>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Тогда ползет вперед боец </a:t>
            </a:r>
            <a:r>
              <a:rPr lang="ru-RU" sz="1600" b="1" dirty="0" err="1">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Падерин</a:t>
            </a: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a:t>
            </a:r>
          </a:p>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Запомним это имя </a:t>
            </a:r>
            <a:r>
              <a:rPr lang="ru-RU" sz="1600" b="1" dirty="0" err="1">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насегда</a:t>
            </a: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a:t>
            </a:r>
          </a:p>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Товарищ наш, он в маскхалате белом,</a:t>
            </a:r>
          </a:p>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И </a:t>
            </a:r>
            <a:r>
              <a:rPr lang="ru-RU" sz="1600" b="1" dirty="0" err="1">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русксая</a:t>
            </a: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 метель над ним летит, поет.</a:t>
            </a:r>
          </a:p>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И телом он своим, своим горячим телом</a:t>
            </a:r>
          </a:p>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Фашистский закрывает пулемет.</a:t>
            </a:r>
          </a:p>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И вмиг десятки пуль его пронзают,</a:t>
            </a:r>
          </a:p>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Но, умирая, слышит, слышит он:</a:t>
            </a:r>
          </a:p>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Бойцы идут вперед, они врага сметают.</a:t>
            </a:r>
          </a:p>
          <a:p>
            <a:pPr>
              <a:lnSpc>
                <a:spcPts val="1700"/>
              </a:lnSpc>
              <a:defRPr/>
            </a:pPr>
            <a:r>
              <a:rPr lang="ru-RU" sz="16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rPr>
              <a:t>Такой народ не будет побежден!</a:t>
            </a:r>
          </a:p>
        </p:txBody>
      </p:sp>
      <p:pic>
        <p:nvPicPr>
          <p:cNvPr id="46082" name="Picture 2"/>
          <p:cNvPicPr>
            <a:picLocks noChangeAspect="1" noChangeArrowheads="1"/>
          </p:cNvPicPr>
          <p:nvPr/>
        </p:nvPicPr>
        <p:blipFill>
          <a:blip r:embed="rId4"/>
          <a:srcRect/>
          <a:stretch>
            <a:fillRect/>
          </a:stretch>
        </p:blipFill>
        <p:spPr bwMode="auto">
          <a:xfrm>
            <a:off x="285750" y="4116388"/>
            <a:ext cx="3786188" cy="2492375"/>
          </a:xfrm>
          <a:prstGeom prst="rect">
            <a:avLst/>
          </a:prstGeom>
          <a:noFill/>
          <a:ln w="9525">
            <a:noFill/>
            <a:miter lim="800000"/>
            <a:headEnd/>
            <a:tailEnd/>
          </a:ln>
        </p:spPr>
      </p:pic>
      <p:pic>
        <p:nvPicPr>
          <p:cNvPr id="46083" name="Picture 3"/>
          <p:cNvPicPr>
            <a:picLocks noChangeAspect="1" noChangeArrowheads="1"/>
          </p:cNvPicPr>
          <p:nvPr/>
        </p:nvPicPr>
        <p:blipFill>
          <a:blip r:embed="rId5"/>
          <a:srcRect/>
          <a:stretch>
            <a:fillRect/>
          </a:stretch>
        </p:blipFill>
        <p:spPr bwMode="auto">
          <a:xfrm>
            <a:off x="285750" y="214313"/>
            <a:ext cx="3627438" cy="2357437"/>
          </a:xfrm>
          <a:prstGeom prst="rect">
            <a:avLst/>
          </a:prstGeom>
          <a:noFill/>
          <a:ln w="9525">
            <a:noFill/>
            <a:miter lim="800000"/>
            <a:headEnd/>
            <a:tailEnd/>
          </a:ln>
        </p:spPr>
      </p:pic>
      <p:sp>
        <p:nvSpPr>
          <p:cNvPr id="10" name="Прямоугольник 9"/>
          <p:cNvSpPr/>
          <p:nvPr/>
        </p:nvSpPr>
        <p:spPr>
          <a:xfrm>
            <a:off x="4572000" y="1000108"/>
            <a:ext cx="4572000" cy="400110"/>
          </a:xfrm>
          <a:prstGeom prst="rect">
            <a:avLst/>
          </a:prstGeom>
        </p:spPr>
        <p:txBody>
          <a:bodyPr>
            <a:spAutoFit/>
          </a:bodyPr>
          <a:lstStyle/>
          <a:p>
            <a:pPr algn="ctr">
              <a:defRPr/>
            </a:pPr>
            <a:r>
              <a:rPr lang="ru-RU" sz="2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Страницы  Великой  Победы</a:t>
            </a:r>
          </a:p>
        </p:txBody>
      </p:sp>
      <p:sp>
        <p:nvSpPr>
          <p:cNvPr id="11" name="Прямоугольник 10"/>
          <p:cNvSpPr/>
          <p:nvPr/>
        </p:nvSpPr>
        <p:spPr>
          <a:xfrm>
            <a:off x="285720" y="2643182"/>
            <a:ext cx="4143404" cy="1426031"/>
          </a:xfrm>
          <a:prstGeom prst="rect">
            <a:avLst/>
          </a:prstGeom>
        </p:spPr>
        <p:txBody>
          <a:bodyPr>
            <a:spAutoFit/>
          </a:bodyPr>
          <a:lstStyle/>
          <a:p>
            <a:pPr>
              <a:lnSpc>
                <a:spcPts val="1300"/>
              </a:lnSpc>
              <a:defRPr/>
            </a:pPr>
            <a:r>
              <a:rPr lang="ru-RU" sz="1200" b="1" dirty="0" err="1">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Я.Н.Падерин</a:t>
            </a:r>
            <a:r>
              <a:rPr lang="ru-RU" sz="12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 (1901 -  1941 </a:t>
            </a:r>
            <a:r>
              <a:rPr lang="ru-RU" sz="1200" b="1" dirty="0" err="1">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гг</a:t>
            </a:r>
            <a:r>
              <a:rPr lang="ru-RU" sz="12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 уроженец </a:t>
            </a:r>
            <a:r>
              <a:rPr lang="ru-RU" sz="1200" b="1" dirty="0" err="1">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дер.Падерино</a:t>
            </a:r>
            <a:r>
              <a:rPr lang="ru-RU" sz="12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 Верхнекамского района Кировской обл., совершил беспримерный подвиг во время разгрома фашистских войск под Москвой – 27 декабря 1941 г. на Калининском фронте в бою за деревню </a:t>
            </a:r>
            <a:r>
              <a:rPr lang="ru-RU" sz="1200" b="1" dirty="0" err="1">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Рябиниху</a:t>
            </a:r>
            <a:r>
              <a:rPr lang="ru-RU" sz="12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 закрыв своим телом амбразуру вражеского дзота. 5 мая 1942 г. </a:t>
            </a:r>
            <a:r>
              <a:rPr lang="ru-RU" sz="1200" b="1" dirty="0" err="1">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Я.Н.Падерину</a:t>
            </a:r>
            <a:r>
              <a:rPr lang="ru-RU" sz="12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 посмертно было присвоено звание Героя Советского </a:t>
            </a:r>
          </a:p>
          <a:p>
            <a:pPr>
              <a:lnSpc>
                <a:spcPts val="1300"/>
              </a:lnSpc>
              <a:defRPr/>
            </a:pPr>
            <a:r>
              <a:rPr lang="ru-RU" sz="12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Союза.  Его именем названа улица в г.Кирове</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0" fill="hold"/>
                                        <p:tgtEl>
                                          <p:spTgt spid="6"/>
                                        </p:tgtEl>
                                        <p:attrNameLst>
                                          <p:attrName>ppt_w</p:attrName>
                                        </p:attrNameLst>
                                      </p:cBhvr>
                                      <p:tavLst>
                                        <p:tav tm="0">
                                          <p:val>
                                            <p:fltVal val="0"/>
                                          </p:val>
                                        </p:tav>
                                        <p:tav tm="100000">
                                          <p:val>
                                            <p:strVal val="#ppt_w"/>
                                          </p:val>
                                        </p:tav>
                                      </p:tavLst>
                                    </p:anim>
                                    <p:anim calcmode="lin" valueType="num">
                                      <p:cBhvr>
                                        <p:cTn id="8" dur="5000" fill="hold"/>
                                        <p:tgtEl>
                                          <p:spTgt spid="6"/>
                                        </p:tgtEl>
                                        <p:attrNameLst>
                                          <p:attrName>ppt_h</p:attrName>
                                        </p:attrNameLst>
                                      </p:cBhvr>
                                      <p:tavLst>
                                        <p:tav tm="0">
                                          <p:val>
                                            <p:fltVal val="0"/>
                                          </p:val>
                                        </p:tav>
                                        <p:tav tm="100000">
                                          <p:val>
                                            <p:strVal val="#ppt_h"/>
                                          </p:val>
                                        </p:tav>
                                      </p:tavLst>
                                    </p:anim>
                                    <p:animEffect transition="in" filter="fade">
                                      <p:cBhvr>
                                        <p:cTn id="9" dur="5000"/>
                                        <p:tgtEl>
                                          <p:spTgt spid="6"/>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0" fill="hold"/>
                                        <p:tgtEl>
                                          <p:spTgt spid="5"/>
                                        </p:tgtEl>
                                        <p:attrNameLst>
                                          <p:attrName>ppt_w</p:attrName>
                                        </p:attrNameLst>
                                      </p:cBhvr>
                                      <p:tavLst>
                                        <p:tav tm="0">
                                          <p:val>
                                            <p:fltVal val="0"/>
                                          </p:val>
                                        </p:tav>
                                        <p:tav tm="100000">
                                          <p:val>
                                            <p:strVal val="#ppt_w"/>
                                          </p:val>
                                        </p:tav>
                                      </p:tavLst>
                                    </p:anim>
                                    <p:anim calcmode="lin" valueType="num">
                                      <p:cBhvr>
                                        <p:cTn id="13" dur="5000" fill="hold"/>
                                        <p:tgtEl>
                                          <p:spTgt spid="5"/>
                                        </p:tgtEl>
                                        <p:attrNameLst>
                                          <p:attrName>ppt_h</p:attrName>
                                        </p:attrNameLst>
                                      </p:cBhvr>
                                      <p:tavLst>
                                        <p:tav tm="0">
                                          <p:val>
                                            <p:fltVal val="0"/>
                                          </p:val>
                                        </p:tav>
                                        <p:tav tm="100000">
                                          <p:val>
                                            <p:strVal val="#ppt_h"/>
                                          </p:val>
                                        </p:tav>
                                      </p:tavLst>
                                    </p:anim>
                                    <p:animEffect transition="in" filter="fade">
                                      <p:cBhvr>
                                        <p:cTn id="14" dur="5000"/>
                                        <p:tgtEl>
                                          <p:spTgt spid="5"/>
                                        </p:tgtEl>
                                      </p:cBhvr>
                                    </p:animEffect>
                                  </p:childTnLst>
                                </p:cTn>
                              </p:par>
                              <p:par>
                                <p:cTn id="15" presetID="53" presetClass="entr" presetSubtype="0" fill="hold" nodeType="withEffect">
                                  <p:stCondLst>
                                    <p:cond delay="0"/>
                                  </p:stCondLst>
                                  <p:childTnLst>
                                    <p:set>
                                      <p:cBhvr>
                                        <p:cTn id="16" dur="1" fill="hold">
                                          <p:stCondLst>
                                            <p:cond delay="0"/>
                                          </p:stCondLst>
                                        </p:cTn>
                                        <p:tgtEl>
                                          <p:spTgt spid="46083"/>
                                        </p:tgtEl>
                                        <p:attrNameLst>
                                          <p:attrName>style.visibility</p:attrName>
                                        </p:attrNameLst>
                                      </p:cBhvr>
                                      <p:to>
                                        <p:strVal val="visible"/>
                                      </p:to>
                                    </p:set>
                                    <p:anim calcmode="lin" valueType="num">
                                      <p:cBhvr>
                                        <p:cTn id="17" dur="5000" fill="hold"/>
                                        <p:tgtEl>
                                          <p:spTgt spid="46083"/>
                                        </p:tgtEl>
                                        <p:attrNameLst>
                                          <p:attrName>ppt_w</p:attrName>
                                        </p:attrNameLst>
                                      </p:cBhvr>
                                      <p:tavLst>
                                        <p:tav tm="0">
                                          <p:val>
                                            <p:fltVal val="0"/>
                                          </p:val>
                                        </p:tav>
                                        <p:tav tm="100000">
                                          <p:val>
                                            <p:strVal val="#ppt_w"/>
                                          </p:val>
                                        </p:tav>
                                      </p:tavLst>
                                    </p:anim>
                                    <p:anim calcmode="lin" valueType="num">
                                      <p:cBhvr>
                                        <p:cTn id="18" dur="5000" fill="hold"/>
                                        <p:tgtEl>
                                          <p:spTgt spid="46083"/>
                                        </p:tgtEl>
                                        <p:attrNameLst>
                                          <p:attrName>ppt_h</p:attrName>
                                        </p:attrNameLst>
                                      </p:cBhvr>
                                      <p:tavLst>
                                        <p:tav tm="0">
                                          <p:val>
                                            <p:fltVal val="0"/>
                                          </p:val>
                                        </p:tav>
                                        <p:tav tm="100000">
                                          <p:val>
                                            <p:strVal val="#ppt_h"/>
                                          </p:val>
                                        </p:tav>
                                      </p:tavLst>
                                    </p:anim>
                                    <p:animEffect transition="in" filter="fade">
                                      <p:cBhvr>
                                        <p:cTn id="19" dur="5000"/>
                                        <p:tgtEl>
                                          <p:spTgt spid="46083"/>
                                        </p:tgtEl>
                                      </p:cBhvr>
                                    </p:animEffect>
                                  </p:childTnLst>
                                </p:cTn>
                              </p:par>
                              <p:par>
                                <p:cTn id="20" presetID="53" presetClass="entr" presetSubtype="0" fill="hold" nodeType="withEffect">
                                  <p:stCondLst>
                                    <p:cond delay="0"/>
                                  </p:stCondLst>
                                  <p:childTnLst>
                                    <p:set>
                                      <p:cBhvr>
                                        <p:cTn id="21" dur="1" fill="hold">
                                          <p:stCondLst>
                                            <p:cond delay="0"/>
                                          </p:stCondLst>
                                        </p:cTn>
                                        <p:tgtEl>
                                          <p:spTgt spid="46082"/>
                                        </p:tgtEl>
                                        <p:attrNameLst>
                                          <p:attrName>style.visibility</p:attrName>
                                        </p:attrNameLst>
                                      </p:cBhvr>
                                      <p:to>
                                        <p:strVal val="visible"/>
                                      </p:to>
                                    </p:set>
                                    <p:anim calcmode="lin" valueType="num">
                                      <p:cBhvr>
                                        <p:cTn id="22" dur="5000" fill="hold"/>
                                        <p:tgtEl>
                                          <p:spTgt spid="46082"/>
                                        </p:tgtEl>
                                        <p:attrNameLst>
                                          <p:attrName>ppt_w</p:attrName>
                                        </p:attrNameLst>
                                      </p:cBhvr>
                                      <p:tavLst>
                                        <p:tav tm="0">
                                          <p:val>
                                            <p:fltVal val="0"/>
                                          </p:val>
                                        </p:tav>
                                        <p:tav tm="100000">
                                          <p:val>
                                            <p:strVal val="#ppt_w"/>
                                          </p:val>
                                        </p:tav>
                                      </p:tavLst>
                                    </p:anim>
                                    <p:anim calcmode="lin" valueType="num">
                                      <p:cBhvr>
                                        <p:cTn id="23" dur="5000" fill="hold"/>
                                        <p:tgtEl>
                                          <p:spTgt spid="46082"/>
                                        </p:tgtEl>
                                        <p:attrNameLst>
                                          <p:attrName>ppt_h</p:attrName>
                                        </p:attrNameLst>
                                      </p:cBhvr>
                                      <p:tavLst>
                                        <p:tav tm="0">
                                          <p:val>
                                            <p:fltVal val="0"/>
                                          </p:val>
                                        </p:tav>
                                        <p:tav tm="100000">
                                          <p:val>
                                            <p:strVal val="#ppt_h"/>
                                          </p:val>
                                        </p:tav>
                                      </p:tavLst>
                                    </p:anim>
                                    <p:animEffect transition="in" filter="fade">
                                      <p:cBhvr>
                                        <p:cTn id="24" dur="5000"/>
                                        <p:tgtEl>
                                          <p:spTgt spid="46082"/>
                                        </p:tgtEl>
                                      </p:cBhvr>
                                    </p:animEffect>
                                  </p:childTnLst>
                                </p:cTn>
                              </p:par>
                              <p:par>
                                <p:cTn id="25" presetID="53"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0" fill="hold"/>
                                        <p:tgtEl>
                                          <p:spTgt spid="2"/>
                                        </p:tgtEl>
                                        <p:attrNameLst>
                                          <p:attrName>ppt_w</p:attrName>
                                        </p:attrNameLst>
                                      </p:cBhvr>
                                      <p:tavLst>
                                        <p:tav tm="0">
                                          <p:val>
                                            <p:fltVal val="0"/>
                                          </p:val>
                                        </p:tav>
                                        <p:tav tm="100000">
                                          <p:val>
                                            <p:strVal val="#ppt_w"/>
                                          </p:val>
                                        </p:tav>
                                      </p:tavLst>
                                    </p:anim>
                                    <p:anim calcmode="lin" valueType="num">
                                      <p:cBhvr>
                                        <p:cTn id="28" dur="5000" fill="hold"/>
                                        <p:tgtEl>
                                          <p:spTgt spid="2"/>
                                        </p:tgtEl>
                                        <p:attrNameLst>
                                          <p:attrName>ppt_h</p:attrName>
                                        </p:attrNameLst>
                                      </p:cBhvr>
                                      <p:tavLst>
                                        <p:tav tm="0">
                                          <p:val>
                                            <p:fltVal val="0"/>
                                          </p:val>
                                        </p:tav>
                                        <p:tav tm="100000">
                                          <p:val>
                                            <p:strVal val="#ppt_h"/>
                                          </p:val>
                                        </p:tav>
                                      </p:tavLst>
                                    </p:anim>
                                    <p:animEffect transition="in" filter="fade">
                                      <p:cBhvr>
                                        <p:cTn id="29" dur="5000"/>
                                        <p:tgtEl>
                                          <p:spTgt spid="2"/>
                                        </p:tgtEl>
                                      </p:cBhvr>
                                    </p:animEffect>
                                  </p:childTnLst>
                                </p:cTn>
                              </p:par>
                              <p:par>
                                <p:cTn id="30" presetID="53"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0" fill="hold"/>
                                        <p:tgtEl>
                                          <p:spTgt spid="10"/>
                                        </p:tgtEl>
                                        <p:attrNameLst>
                                          <p:attrName>ppt_w</p:attrName>
                                        </p:attrNameLst>
                                      </p:cBhvr>
                                      <p:tavLst>
                                        <p:tav tm="0">
                                          <p:val>
                                            <p:fltVal val="0"/>
                                          </p:val>
                                        </p:tav>
                                        <p:tav tm="100000">
                                          <p:val>
                                            <p:strVal val="#ppt_w"/>
                                          </p:val>
                                        </p:tav>
                                      </p:tavLst>
                                    </p:anim>
                                    <p:anim calcmode="lin" valueType="num">
                                      <p:cBhvr>
                                        <p:cTn id="33" dur="5000" fill="hold"/>
                                        <p:tgtEl>
                                          <p:spTgt spid="10"/>
                                        </p:tgtEl>
                                        <p:attrNameLst>
                                          <p:attrName>ppt_h</p:attrName>
                                        </p:attrNameLst>
                                      </p:cBhvr>
                                      <p:tavLst>
                                        <p:tav tm="0">
                                          <p:val>
                                            <p:fltVal val="0"/>
                                          </p:val>
                                        </p:tav>
                                        <p:tav tm="100000">
                                          <p:val>
                                            <p:strVal val="#ppt_h"/>
                                          </p:val>
                                        </p:tav>
                                      </p:tavLst>
                                    </p:anim>
                                    <p:animEffect transition="in" filter="fade">
                                      <p:cBhvr>
                                        <p:cTn id="34" dur="5000"/>
                                        <p:tgtEl>
                                          <p:spTgt spid="10"/>
                                        </p:tgtEl>
                                      </p:cBhvr>
                                    </p:animEffect>
                                  </p:childTnLst>
                                </p:cTn>
                              </p:par>
                              <p:par>
                                <p:cTn id="35" presetID="53"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0" fill="hold"/>
                                        <p:tgtEl>
                                          <p:spTgt spid="11"/>
                                        </p:tgtEl>
                                        <p:attrNameLst>
                                          <p:attrName>ppt_w</p:attrName>
                                        </p:attrNameLst>
                                      </p:cBhvr>
                                      <p:tavLst>
                                        <p:tav tm="0">
                                          <p:val>
                                            <p:fltVal val="0"/>
                                          </p:val>
                                        </p:tav>
                                        <p:tav tm="100000">
                                          <p:val>
                                            <p:strVal val="#ppt_w"/>
                                          </p:val>
                                        </p:tav>
                                      </p:tavLst>
                                    </p:anim>
                                    <p:anim calcmode="lin" valueType="num">
                                      <p:cBhvr>
                                        <p:cTn id="38" dur="5000" fill="hold"/>
                                        <p:tgtEl>
                                          <p:spTgt spid="11"/>
                                        </p:tgtEl>
                                        <p:attrNameLst>
                                          <p:attrName>ppt_h</p:attrName>
                                        </p:attrNameLst>
                                      </p:cBhvr>
                                      <p:tavLst>
                                        <p:tav tm="0">
                                          <p:val>
                                            <p:fltVal val="0"/>
                                          </p:val>
                                        </p:tav>
                                        <p:tav tm="100000">
                                          <p:val>
                                            <p:strVal val="#ppt_h"/>
                                          </p:val>
                                        </p:tav>
                                      </p:tavLst>
                                    </p:anim>
                                    <p:animEffect transition="in" filter="fade">
                                      <p:cBhvr>
                                        <p:cTn id="39" dur="5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214810" y="1785926"/>
            <a:ext cx="5214942" cy="1071570"/>
          </a:xfrm>
        </p:spPr>
        <p:txBody>
          <a:bodyPr>
            <a:normAutofit fontScale="90000"/>
          </a:bodyPr>
          <a:lstStyle/>
          <a:p>
            <a:pPr eaLnBrk="1" fontAlgn="auto" hangingPunct="1">
              <a:spcAft>
                <a:spcPts val="0"/>
              </a:spcAft>
              <a:defRPr/>
            </a:pPr>
            <a:r>
              <a:rPr lang="ru-RU" sz="2700" dirty="0" smtClean="0">
                <a:solidFill>
                  <a:schemeClr val="tx2">
                    <a:lumMod val="50000"/>
                  </a:schemeClr>
                </a:solidFill>
                <a:latin typeface="Times New Roman" pitchFamily="18" charset="0"/>
                <a:cs typeface="Times New Roman" pitchFamily="18" charset="0"/>
              </a:rPr>
              <a:t> </a:t>
            </a:r>
            <a:r>
              <a:rPr lang="ru-RU" sz="2700" dirty="0" smtClean="0">
                <a:solidFill>
                  <a:srgbClr val="FF0000"/>
                </a:solidFill>
                <a:effectLst>
                  <a:outerShdw blurRad="38100" dist="38100" dir="2700000" algn="tl">
                    <a:srgbClr val="000000">
                      <a:alpha val="43137"/>
                    </a:srgbClr>
                  </a:outerShdw>
                </a:effectLst>
                <a:latin typeface="Times New Roman"/>
              </a:rPr>
              <a:t>Защитники Москвы </a:t>
            </a:r>
            <a:br>
              <a:rPr lang="ru-RU" sz="2700" dirty="0" smtClean="0">
                <a:solidFill>
                  <a:srgbClr val="FF0000"/>
                </a:solidFill>
                <a:effectLst>
                  <a:outerShdw blurRad="38100" dist="38100" dir="2700000" algn="tl">
                    <a:srgbClr val="000000">
                      <a:alpha val="43137"/>
                    </a:srgbClr>
                  </a:outerShdw>
                </a:effectLst>
                <a:latin typeface="Times New Roman"/>
              </a:rPr>
            </a:br>
            <a:r>
              <a:rPr lang="ru-RU" sz="2700" dirty="0" smtClean="0">
                <a:solidFill>
                  <a:srgbClr val="FF0000"/>
                </a:solidFill>
                <a:latin typeface="Times New Roman" pitchFamily="18" charset="0"/>
                <a:cs typeface="Times New Roman" pitchFamily="18" charset="0"/>
              </a:rPr>
              <a:t>«ЛЕГЕНДАРНАЯ ПАНФИЛОВСКАЯ</a:t>
            </a:r>
            <a:r>
              <a:rPr lang="ru-RU" sz="2200" dirty="0" smtClean="0">
                <a:solidFill>
                  <a:srgbClr val="FF0000"/>
                </a:solidFill>
                <a:latin typeface="Times New Roman" pitchFamily="18" charset="0"/>
                <a:cs typeface="Times New Roman" pitchFamily="18" charset="0"/>
              </a:rPr>
              <a:t>»</a:t>
            </a:r>
            <a:endParaRPr lang="ru-RU" sz="2200" dirty="0">
              <a:solidFill>
                <a:srgbClr val="FF0000"/>
              </a:solidFill>
              <a:latin typeface="Times New Roman" pitchFamily="18" charset="0"/>
              <a:cs typeface="Times New Roman" pitchFamily="18" charset="0"/>
            </a:endParaRPr>
          </a:p>
        </p:txBody>
      </p:sp>
      <p:grpSp>
        <p:nvGrpSpPr>
          <p:cNvPr id="18435" name="Группа 4"/>
          <p:cNvGrpSpPr>
            <a:grpSpLocks/>
          </p:cNvGrpSpPr>
          <p:nvPr/>
        </p:nvGrpSpPr>
        <p:grpSpPr bwMode="auto">
          <a:xfrm>
            <a:off x="3563938" y="0"/>
            <a:ext cx="5580062" cy="1700213"/>
            <a:chOff x="323528" y="0"/>
            <a:chExt cx="8565261" cy="1700808"/>
          </a:xfrm>
        </p:grpSpPr>
        <p:pic>
          <p:nvPicPr>
            <p:cNvPr id="6"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3"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7" name="Прямоугольник 6"/>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sp>
        <p:nvSpPr>
          <p:cNvPr id="8" name="Прямоугольник 7"/>
          <p:cNvSpPr/>
          <p:nvPr/>
        </p:nvSpPr>
        <p:spPr>
          <a:xfrm>
            <a:off x="4143372" y="5286388"/>
            <a:ext cx="4786311" cy="1323439"/>
          </a:xfrm>
          <a:prstGeom prst="rect">
            <a:avLst/>
          </a:prstGeom>
        </p:spPr>
        <p:txBody>
          <a:bodyPr>
            <a:spAutoFit/>
          </a:bodyPr>
          <a:lstStyle/>
          <a:p>
            <a:pPr>
              <a:defRPr/>
            </a:pPr>
            <a:r>
              <a:rPr lang="ru-RU" sz="2400" b="1" dirty="0">
                <a:solidFill>
                  <a:schemeClr val="tx2">
                    <a:lumMod val="50000"/>
                  </a:schemeClr>
                </a:solidFill>
                <a:latin typeface="Times New Roman" pitchFamily="18" charset="0"/>
                <a:cs typeface="Times New Roman" pitchFamily="18" charset="0"/>
              </a:rPr>
              <a:t>  </a:t>
            </a: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28 героев-панфиловцев шагнули в бессмертие.  28 против 20 танков.</a:t>
            </a:r>
            <a:b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   Указом Президиума Верховного Совета СССР от 24 июля 1942 года всем 28 бойцам было посмертно присвоено звание Героя Советского Союза. </a:t>
            </a:r>
          </a:p>
        </p:txBody>
      </p:sp>
      <p:sp>
        <p:nvSpPr>
          <p:cNvPr id="10" name="Прямоугольник 9"/>
          <p:cNvSpPr/>
          <p:nvPr/>
        </p:nvSpPr>
        <p:spPr>
          <a:xfrm>
            <a:off x="0" y="3357562"/>
            <a:ext cx="3714775" cy="707886"/>
          </a:xfrm>
          <a:prstGeom prst="rect">
            <a:avLst/>
          </a:prstGeom>
        </p:spPr>
        <p:txBody>
          <a:bodyPr>
            <a:spAutoFit/>
          </a:bodyPr>
          <a:lstStyle/>
          <a:p>
            <a:pPr algn="ctr">
              <a:defRPr/>
            </a:pPr>
            <a:r>
              <a:rPr lang="ru-RU" sz="2000" b="1" i="1" dirty="0">
                <a:ln w="6350">
                  <a:solidFill>
                    <a:srgbClr val="FF0000"/>
                  </a:solidFill>
                </a:ln>
                <a:solidFill>
                  <a:srgbClr val="C00000"/>
                </a:solidFill>
                <a:effectLst>
                  <a:outerShdw blurRad="114300" dist="101600" dir="2700000" algn="tl" rotWithShape="0">
                    <a:srgbClr val="000000">
                      <a:alpha val="40000"/>
                    </a:srgbClr>
                  </a:outerShdw>
                </a:effectLst>
                <a:latin typeface="Times New Roman" pitchFamily="18" charset="0"/>
                <a:ea typeface="+mj-ea"/>
                <a:cs typeface="Times New Roman" pitchFamily="18" charset="0"/>
              </a:rPr>
              <a:t>"Велика Россия, а отступать некуда: позади Москва!»</a:t>
            </a:r>
            <a:endParaRPr lang="ru-RU" sz="2000" i="1" dirty="0">
              <a:ln w="6350">
                <a:solidFill>
                  <a:srgbClr val="FF0000"/>
                </a:solidFill>
              </a:ln>
            </a:endParaRPr>
          </a:p>
        </p:txBody>
      </p:sp>
      <p:sp>
        <p:nvSpPr>
          <p:cNvPr id="11" name="Прямоугольник 10"/>
          <p:cNvSpPr/>
          <p:nvPr/>
        </p:nvSpPr>
        <p:spPr>
          <a:xfrm>
            <a:off x="0" y="0"/>
            <a:ext cx="4067175" cy="2308225"/>
          </a:xfrm>
          <a:prstGeom prst="rect">
            <a:avLst/>
          </a:prstGeom>
        </p:spPr>
        <p:txBody>
          <a:bodyPr>
            <a:spAutoFit/>
          </a:bodyPr>
          <a:lstStyle/>
          <a:p>
            <a:pPr>
              <a:defRPr/>
            </a:pPr>
            <a:r>
              <a:rPr lang="ru-RU" sz="1600" b="1" dirty="0">
                <a:solidFill>
                  <a:schemeClr val="tx2">
                    <a:lumMod val="50000"/>
                  </a:schemeClr>
                </a:solidFill>
                <a:latin typeface="Times New Roman" pitchFamily="18" charset="0"/>
                <a:cs typeface="Times New Roman" pitchFamily="18" charset="0"/>
              </a:rPr>
              <a:t>Окоп. Гвардейцев 28. </a:t>
            </a:r>
            <a:br>
              <a:rPr lang="ru-RU" sz="1600" b="1" dirty="0">
                <a:solidFill>
                  <a:schemeClr val="tx2">
                    <a:lumMod val="50000"/>
                  </a:schemeClr>
                </a:solidFill>
                <a:latin typeface="Times New Roman" pitchFamily="18" charset="0"/>
                <a:cs typeface="Times New Roman" pitchFamily="18" charset="0"/>
              </a:rPr>
            </a:br>
            <a:r>
              <a:rPr lang="ru-RU" sz="1600" b="1" dirty="0">
                <a:solidFill>
                  <a:schemeClr val="tx2">
                    <a:lumMod val="50000"/>
                  </a:schemeClr>
                </a:solidFill>
                <a:latin typeface="Times New Roman" pitchFamily="18" charset="0"/>
                <a:cs typeface="Times New Roman" pitchFamily="18" charset="0"/>
              </a:rPr>
              <a:t>Здесь каждый вспоминал свое: </a:t>
            </a:r>
            <a:br>
              <a:rPr lang="ru-RU" sz="1600" b="1" dirty="0">
                <a:solidFill>
                  <a:schemeClr val="tx2">
                    <a:lumMod val="50000"/>
                  </a:schemeClr>
                </a:solidFill>
                <a:latin typeface="Times New Roman" pitchFamily="18" charset="0"/>
                <a:cs typeface="Times New Roman" pitchFamily="18" charset="0"/>
              </a:rPr>
            </a:br>
            <a:r>
              <a:rPr lang="ru-RU" sz="1600" b="1" dirty="0">
                <a:solidFill>
                  <a:schemeClr val="tx2">
                    <a:lumMod val="50000"/>
                  </a:schemeClr>
                </a:solidFill>
                <a:latin typeface="Times New Roman" pitchFamily="18" charset="0"/>
                <a:cs typeface="Times New Roman" pitchFamily="18" charset="0"/>
              </a:rPr>
              <a:t>Родных, родного неба просинь,</a:t>
            </a:r>
            <a:br>
              <a:rPr lang="ru-RU" sz="1600" b="1" dirty="0">
                <a:solidFill>
                  <a:schemeClr val="tx2">
                    <a:lumMod val="50000"/>
                  </a:schemeClr>
                </a:solidFill>
                <a:latin typeface="Times New Roman" pitchFamily="18" charset="0"/>
                <a:cs typeface="Times New Roman" pitchFamily="18" charset="0"/>
              </a:rPr>
            </a:br>
            <a:r>
              <a:rPr lang="ru-RU" sz="1600" b="1" dirty="0">
                <a:solidFill>
                  <a:schemeClr val="tx2">
                    <a:lumMod val="50000"/>
                  </a:schemeClr>
                </a:solidFill>
                <a:latin typeface="Times New Roman" pitchFamily="18" charset="0"/>
                <a:cs typeface="Times New Roman" pitchFamily="18" charset="0"/>
              </a:rPr>
              <a:t>Ее далекую, ее.</a:t>
            </a:r>
            <a:br>
              <a:rPr lang="ru-RU" sz="1600" b="1" dirty="0">
                <a:solidFill>
                  <a:schemeClr val="tx2">
                    <a:lumMod val="50000"/>
                  </a:schemeClr>
                </a:solidFill>
                <a:latin typeface="Times New Roman" pitchFamily="18" charset="0"/>
                <a:cs typeface="Times New Roman" pitchFamily="18" charset="0"/>
              </a:rPr>
            </a:br>
            <a:r>
              <a:rPr lang="ru-RU" sz="1600" b="1" dirty="0">
                <a:solidFill>
                  <a:schemeClr val="tx2">
                    <a:lumMod val="50000"/>
                  </a:schemeClr>
                </a:solidFill>
                <a:latin typeface="Times New Roman" pitchFamily="18" charset="0"/>
                <a:cs typeface="Times New Roman" pitchFamily="18" charset="0"/>
              </a:rPr>
              <a:t>Посланцы ржавой злобы вражьей, </a:t>
            </a:r>
            <a:br>
              <a:rPr lang="ru-RU" sz="1600" b="1" dirty="0">
                <a:solidFill>
                  <a:schemeClr val="tx2">
                    <a:lumMod val="50000"/>
                  </a:schemeClr>
                </a:solidFill>
                <a:latin typeface="Times New Roman" pitchFamily="18" charset="0"/>
                <a:cs typeface="Times New Roman" pitchFamily="18" charset="0"/>
              </a:rPr>
            </a:br>
            <a:r>
              <a:rPr lang="ru-RU" sz="1600" b="1" dirty="0">
                <a:solidFill>
                  <a:schemeClr val="tx2">
                    <a:lumMod val="50000"/>
                  </a:schemeClr>
                </a:solidFill>
                <a:latin typeface="Times New Roman" pitchFamily="18" charset="0"/>
                <a:cs typeface="Times New Roman" pitchFamily="18" charset="0"/>
              </a:rPr>
              <a:t>Фашистской детища чумы, </a:t>
            </a:r>
            <a:br>
              <a:rPr lang="ru-RU" sz="1600" b="1" dirty="0">
                <a:solidFill>
                  <a:schemeClr val="tx2">
                    <a:lumMod val="50000"/>
                  </a:schemeClr>
                </a:solidFill>
                <a:latin typeface="Times New Roman" pitchFamily="18" charset="0"/>
                <a:cs typeface="Times New Roman" pitchFamily="18" charset="0"/>
              </a:rPr>
            </a:br>
            <a:r>
              <a:rPr lang="ru-RU" sz="1600" b="1" dirty="0">
                <a:solidFill>
                  <a:schemeClr val="tx2">
                    <a:lumMod val="50000"/>
                  </a:schemeClr>
                </a:solidFill>
                <a:latin typeface="Times New Roman" pitchFamily="18" charset="0"/>
                <a:cs typeface="Times New Roman" pitchFamily="18" charset="0"/>
              </a:rPr>
              <a:t>Шли 20 танков с лязгом тяжким, </a:t>
            </a:r>
            <a:br>
              <a:rPr lang="ru-RU" sz="1600" b="1" dirty="0">
                <a:solidFill>
                  <a:schemeClr val="tx2">
                    <a:lumMod val="50000"/>
                  </a:schemeClr>
                </a:solidFill>
                <a:latin typeface="Times New Roman" pitchFamily="18" charset="0"/>
                <a:cs typeface="Times New Roman" pitchFamily="18" charset="0"/>
              </a:rPr>
            </a:br>
            <a:r>
              <a:rPr lang="ru-RU" sz="1600" b="1" dirty="0">
                <a:solidFill>
                  <a:schemeClr val="tx2">
                    <a:lumMod val="50000"/>
                  </a:schemeClr>
                </a:solidFill>
                <a:latin typeface="Times New Roman" pitchFamily="18" charset="0"/>
                <a:cs typeface="Times New Roman" pitchFamily="18" charset="0"/>
              </a:rPr>
              <a:t>Сминая снежные холмы. </a:t>
            </a:r>
            <a:br>
              <a:rPr lang="ru-RU" sz="1600" b="1" dirty="0">
                <a:solidFill>
                  <a:schemeClr val="tx2">
                    <a:lumMod val="50000"/>
                  </a:schemeClr>
                </a:solidFill>
                <a:latin typeface="Times New Roman" pitchFamily="18" charset="0"/>
                <a:cs typeface="Times New Roman" pitchFamily="18" charset="0"/>
              </a:rPr>
            </a:br>
            <a:endParaRPr lang="ru-RU" sz="1600" b="1" dirty="0">
              <a:solidFill>
                <a:schemeClr val="tx2">
                  <a:lumMod val="50000"/>
                </a:schemeClr>
              </a:solidFill>
              <a:latin typeface="Times New Roman" pitchFamily="18" charset="0"/>
              <a:cs typeface="Times New Roman" pitchFamily="18" charset="0"/>
            </a:endParaRPr>
          </a:p>
        </p:txBody>
      </p:sp>
      <p:pic>
        <p:nvPicPr>
          <p:cNvPr id="18439" name="Picture 9" descr="C:\Мои документы\Великая Отечественная\города герои\О Москве\фото\панфилов.bmp"/>
          <p:cNvPicPr>
            <a:picLocks noChangeAspect="1" noChangeArrowheads="1"/>
          </p:cNvPicPr>
          <p:nvPr/>
        </p:nvPicPr>
        <p:blipFill>
          <a:blip r:embed="rId4"/>
          <a:srcRect/>
          <a:stretch>
            <a:fillRect/>
          </a:stretch>
        </p:blipFill>
        <p:spPr bwMode="auto">
          <a:xfrm>
            <a:off x="4071938" y="3214688"/>
            <a:ext cx="1412875" cy="1571625"/>
          </a:xfrm>
          <a:prstGeom prst="rect">
            <a:avLst/>
          </a:prstGeom>
          <a:noFill/>
          <a:ln w="9525">
            <a:noFill/>
            <a:miter lim="800000"/>
            <a:headEnd/>
            <a:tailEnd/>
          </a:ln>
        </p:spPr>
      </p:pic>
      <p:pic>
        <p:nvPicPr>
          <p:cNvPr id="18440" name="Picture 11"/>
          <p:cNvPicPr>
            <a:picLocks noChangeAspect="1" noChangeArrowheads="1"/>
          </p:cNvPicPr>
          <p:nvPr/>
        </p:nvPicPr>
        <p:blipFill>
          <a:blip r:embed="rId5"/>
          <a:srcRect/>
          <a:stretch>
            <a:fillRect/>
          </a:stretch>
        </p:blipFill>
        <p:spPr bwMode="auto">
          <a:xfrm>
            <a:off x="214313" y="4214813"/>
            <a:ext cx="3357562" cy="2379662"/>
          </a:xfrm>
          <a:prstGeom prst="rect">
            <a:avLst/>
          </a:prstGeom>
          <a:noFill/>
          <a:ln w="9525">
            <a:noFill/>
            <a:miter lim="800000"/>
            <a:headEnd/>
            <a:tailEnd/>
          </a:ln>
        </p:spPr>
      </p:pic>
      <p:pic>
        <p:nvPicPr>
          <p:cNvPr id="18441" name="Picture 12"/>
          <p:cNvPicPr>
            <a:picLocks noChangeAspect="1" noChangeArrowheads="1"/>
          </p:cNvPicPr>
          <p:nvPr/>
        </p:nvPicPr>
        <p:blipFill>
          <a:blip r:embed="rId6">
            <a:lum bright="10000" contrast="20000"/>
          </a:blip>
          <a:srcRect b="6667"/>
          <a:stretch>
            <a:fillRect/>
          </a:stretch>
        </p:blipFill>
        <p:spPr bwMode="auto">
          <a:xfrm>
            <a:off x="285750" y="642938"/>
            <a:ext cx="3214688" cy="2700337"/>
          </a:xfrm>
          <a:prstGeom prst="rect">
            <a:avLst/>
          </a:prstGeom>
          <a:noFill/>
          <a:ln w="9525">
            <a:noFill/>
            <a:miter lim="800000"/>
            <a:headEnd/>
            <a:tailEnd/>
          </a:ln>
        </p:spPr>
      </p:pic>
      <p:sp>
        <p:nvSpPr>
          <p:cNvPr id="12" name="Прямоугольник 11"/>
          <p:cNvSpPr/>
          <p:nvPr/>
        </p:nvSpPr>
        <p:spPr>
          <a:xfrm>
            <a:off x="5000628" y="1428736"/>
            <a:ext cx="3488776" cy="400110"/>
          </a:xfrm>
          <a:prstGeom prst="rect">
            <a:avLst/>
          </a:prstGeom>
        </p:spPr>
        <p:txBody>
          <a:bodyPr wrap="none">
            <a:spAutoFit/>
          </a:bodyPr>
          <a:lstStyle/>
          <a:p>
            <a:pPr algn="ctr">
              <a:defRPr/>
            </a:pPr>
            <a:r>
              <a:rPr lang="ru-RU" sz="2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Страницы  Великой  Победы</a:t>
            </a:r>
          </a:p>
        </p:txBody>
      </p:sp>
      <p:sp>
        <p:nvSpPr>
          <p:cNvPr id="13" name="Прямоугольник 12"/>
          <p:cNvSpPr/>
          <p:nvPr/>
        </p:nvSpPr>
        <p:spPr>
          <a:xfrm>
            <a:off x="5715008" y="3214686"/>
            <a:ext cx="3428992" cy="1600438"/>
          </a:xfrm>
          <a:prstGeom prst="rect">
            <a:avLst/>
          </a:prstGeom>
        </p:spPr>
        <p:txBody>
          <a:bodyPr>
            <a:spAutoFit/>
          </a:bodyPr>
          <a:lstStyle/>
          <a:p>
            <a:pPr>
              <a:defRPr/>
            </a:pP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ПАНФИЛОВ Иван Васильевич (1892/93-1941), генерал-майор (1940), Герой Советского Союза (1942, посмертно). В Великую Отечественную войну командир 316-й стрелковой дивизии, героически сражавшейся в Московской битве.  Погиб в бою.</a:t>
            </a:r>
          </a:p>
        </p:txBody>
      </p:sp>
    </p:spTree>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42" name="Picture 12"/>
          <p:cNvPicPr>
            <a:picLocks noChangeAspect="1" noChangeArrowheads="1"/>
          </p:cNvPicPr>
          <p:nvPr/>
        </p:nvPicPr>
        <p:blipFill>
          <a:blip r:embed="rId3">
            <a:lum bright="10000" contrast="30000"/>
          </a:blip>
          <a:srcRect/>
          <a:stretch>
            <a:fillRect/>
          </a:stretch>
        </p:blipFill>
        <p:spPr bwMode="auto">
          <a:xfrm>
            <a:off x="214313" y="4857750"/>
            <a:ext cx="2714625" cy="1720850"/>
          </a:xfrm>
          <a:prstGeom prst="rect">
            <a:avLst/>
          </a:prstGeom>
          <a:noFill/>
          <a:ln w="9525">
            <a:noFill/>
            <a:miter lim="800000"/>
            <a:headEnd/>
            <a:tailEnd/>
          </a:ln>
        </p:spPr>
      </p:pic>
      <p:grpSp>
        <p:nvGrpSpPr>
          <p:cNvPr id="2" name="Группа 4"/>
          <p:cNvGrpSpPr>
            <a:grpSpLocks/>
          </p:cNvGrpSpPr>
          <p:nvPr/>
        </p:nvGrpSpPr>
        <p:grpSpPr bwMode="auto">
          <a:xfrm>
            <a:off x="3563938" y="0"/>
            <a:ext cx="5580062" cy="1700213"/>
            <a:chOff x="323528" y="0"/>
            <a:chExt cx="8565261" cy="1700808"/>
          </a:xfrm>
        </p:grpSpPr>
        <p:pic>
          <p:nvPicPr>
            <p:cNvPr id="6"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4"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7" name="Прямоугольник 6"/>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pic>
        <p:nvPicPr>
          <p:cNvPr id="8" name="Picture 5" descr="Зоя Космодемьянская"/>
          <p:cNvPicPr>
            <a:picLocks noChangeAspect="1" noChangeArrowheads="1"/>
          </p:cNvPicPr>
          <p:nvPr/>
        </p:nvPicPr>
        <p:blipFill>
          <a:blip r:embed="rId5">
            <a:lum contrast="30000"/>
          </a:blip>
          <a:srcRect/>
          <a:stretch>
            <a:fillRect/>
          </a:stretch>
        </p:blipFill>
        <p:spPr bwMode="auto">
          <a:xfrm>
            <a:off x="2928938" y="1785938"/>
            <a:ext cx="2481262" cy="4357687"/>
          </a:xfrm>
          <a:prstGeom prst="rect">
            <a:avLst/>
          </a:prstGeom>
          <a:noFill/>
          <a:ln w="9525">
            <a:noFill/>
            <a:miter lim="800000"/>
            <a:headEnd/>
            <a:tailEnd/>
          </a:ln>
        </p:spPr>
      </p:pic>
      <p:sp>
        <p:nvSpPr>
          <p:cNvPr id="10" name="Прямоугольник 9"/>
          <p:cNvSpPr/>
          <p:nvPr/>
        </p:nvSpPr>
        <p:spPr>
          <a:xfrm>
            <a:off x="214282" y="2857496"/>
            <a:ext cx="3143272" cy="1815882"/>
          </a:xfrm>
          <a:prstGeom prst="rect">
            <a:avLst/>
          </a:prstGeom>
        </p:spPr>
        <p:txBody>
          <a:bodyPr>
            <a:spAutoFit/>
          </a:bodyPr>
          <a:lstStyle/>
          <a:p>
            <a:pPr>
              <a:defRPr/>
            </a:pP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Стала ты под пыткою Татьяной, </a:t>
            </a:r>
            <a:b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Онемела, замерла без слез. </a:t>
            </a:r>
            <a:b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Босиком в одной рубашке рваной </a:t>
            </a:r>
            <a:b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Зою выгоняли на мороз. </a:t>
            </a:r>
            <a:b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И своей летающей походкой </a:t>
            </a:r>
            <a:b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Шла она под окриком врага. </a:t>
            </a:r>
            <a:b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Тень ее, очерченная четко, </a:t>
            </a:r>
            <a:b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Падала на лунные снега</a:t>
            </a:r>
          </a:p>
        </p:txBody>
      </p:sp>
      <p:pic>
        <p:nvPicPr>
          <p:cNvPr id="11" name="Picture 3" descr="C:\Documents and Settings\user\Рабочий стол\Война МГМ\рис10019.jpg"/>
          <p:cNvPicPr>
            <a:picLocks noChangeAspect="1" noChangeArrowheads="1"/>
          </p:cNvPicPr>
          <p:nvPr/>
        </p:nvPicPr>
        <p:blipFill>
          <a:blip r:embed="rId6">
            <a:lum bright="-20000" contrast="30000"/>
          </a:blip>
          <a:srcRect l="7497" t="13960" r="58322" b="47401"/>
          <a:stretch>
            <a:fillRect/>
          </a:stretch>
        </p:blipFill>
        <p:spPr bwMode="auto">
          <a:xfrm>
            <a:off x="500063" y="285750"/>
            <a:ext cx="1714500" cy="2428875"/>
          </a:xfrm>
          <a:prstGeom prst="rect">
            <a:avLst/>
          </a:prstGeom>
          <a:noFill/>
          <a:ln w="9525">
            <a:noFill/>
            <a:miter lim="800000"/>
            <a:headEnd/>
            <a:tailEnd/>
          </a:ln>
        </p:spPr>
      </p:pic>
      <p:sp>
        <p:nvSpPr>
          <p:cNvPr id="13" name="Прямоугольник 12"/>
          <p:cNvSpPr/>
          <p:nvPr/>
        </p:nvSpPr>
        <p:spPr>
          <a:xfrm>
            <a:off x="4857750" y="1571625"/>
            <a:ext cx="4286250" cy="954088"/>
          </a:xfrm>
          <a:prstGeom prst="rect">
            <a:avLst/>
          </a:prstGeom>
        </p:spPr>
        <p:txBody>
          <a:bodyPr>
            <a:spAutoFit/>
          </a:bodyPr>
          <a:lstStyle/>
          <a:p>
            <a:pPr algn="ctr">
              <a:defRPr/>
            </a:pPr>
            <a:r>
              <a:rPr lang="ru-RU" sz="2500" b="1" dirty="0">
                <a:ln w="6350">
                  <a:noFill/>
                </a:ln>
                <a:solidFill>
                  <a:srgbClr val="676A55">
                    <a:lumMod val="50000"/>
                  </a:srgbClr>
                </a:solidFill>
                <a:effectLst>
                  <a:outerShdw blurRad="114300" dist="101600" dir="2700000" algn="tl" rotWithShape="0">
                    <a:srgbClr val="000000">
                      <a:alpha val="40000"/>
                    </a:srgbClr>
                  </a:outerShdw>
                </a:effectLst>
                <a:latin typeface="Times New Roman" pitchFamily="18" charset="0"/>
                <a:ea typeface="+mj-ea"/>
                <a:cs typeface="Times New Roman" pitchFamily="18" charset="0"/>
              </a:rPr>
              <a:t> </a:t>
            </a:r>
            <a:r>
              <a:rPr lang="ru-RU" sz="2800" b="1" dirty="0">
                <a:ln w="6350">
                  <a:noFill/>
                </a:ln>
                <a:solidFill>
                  <a:srgbClr val="C00000"/>
                </a:solidFill>
                <a:effectLst>
                  <a:outerShdw blurRad="38100" dist="38100" dir="2700000" algn="tl">
                    <a:srgbClr val="000000">
                      <a:alpha val="43137"/>
                    </a:srgbClr>
                  </a:outerShdw>
                </a:effectLst>
                <a:latin typeface="Times New Roman"/>
                <a:ea typeface="+mj-ea"/>
                <a:cs typeface="+mj-cs"/>
              </a:rPr>
              <a:t>Защитники Москвы. </a:t>
            </a:r>
            <a:br>
              <a:rPr lang="ru-RU" sz="2800" b="1" dirty="0">
                <a:ln w="6350">
                  <a:noFill/>
                </a:ln>
                <a:solidFill>
                  <a:srgbClr val="C00000"/>
                </a:solidFill>
                <a:effectLst>
                  <a:outerShdw blurRad="38100" dist="38100" dir="2700000" algn="tl">
                    <a:srgbClr val="000000">
                      <a:alpha val="43137"/>
                    </a:srgbClr>
                  </a:outerShdw>
                </a:effectLst>
                <a:latin typeface="Times New Roman"/>
                <a:ea typeface="+mj-ea"/>
                <a:cs typeface="+mj-cs"/>
              </a:rPr>
            </a:br>
            <a:r>
              <a:rPr lang="ru-RU" sz="2800" b="1" dirty="0">
                <a:ln w="6350">
                  <a:noFill/>
                </a:ln>
                <a:solidFill>
                  <a:srgbClr val="C00000"/>
                </a:solidFill>
                <a:effectLst>
                  <a:outerShdw blurRad="38100" dist="38100" dir="2700000" algn="tl">
                    <a:srgbClr val="000000">
                      <a:alpha val="43137"/>
                    </a:srgbClr>
                  </a:outerShdw>
                </a:effectLst>
                <a:latin typeface="Times New Roman"/>
                <a:ea typeface="+mj-ea"/>
                <a:cs typeface="+mj-cs"/>
              </a:rPr>
              <a:t>Партизанка Таня</a:t>
            </a:r>
            <a:endParaRPr lang="ru-RU" sz="2800" dirty="0"/>
          </a:p>
        </p:txBody>
      </p:sp>
      <p:sp>
        <p:nvSpPr>
          <p:cNvPr id="14" name="Прямоугольник 13"/>
          <p:cNvSpPr/>
          <p:nvPr/>
        </p:nvSpPr>
        <p:spPr>
          <a:xfrm>
            <a:off x="5072066" y="1357298"/>
            <a:ext cx="3857652" cy="400110"/>
          </a:xfrm>
          <a:prstGeom prst="rect">
            <a:avLst/>
          </a:prstGeom>
        </p:spPr>
        <p:txBody>
          <a:bodyPr>
            <a:spAutoFit/>
          </a:bodyPr>
          <a:lstStyle/>
          <a:p>
            <a:pPr algn="ctr">
              <a:defRPr/>
            </a:pPr>
            <a:r>
              <a:rPr lang="ru-RU" sz="2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Страницы  Великой  Победы</a:t>
            </a:r>
          </a:p>
        </p:txBody>
      </p:sp>
      <p:sp>
        <p:nvSpPr>
          <p:cNvPr id="12" name="Прямоугольник 11"/>
          <p:cNvSpPr/>
          <p:nvPr/>
        </p:nvSpPr>
        <p:spPr>
          <a:xfrm>
            <a:off x="5500662" y="5286388"/>
            <a:ext cx="3643338" cy="1349087"/>
          </a:xfrm>
          <a:prstGeom prst="rect">
            <a:avLst/>
          </a:prstGeom>
        </p:spPr>
        <p:txBody>
          <a:bodyPr>
            <a:spAutoFit/>
          </a:bodyPr>
          <a:lstStyle/>
          <a:p>
            <a:pPr>
              <a:lnSpc>
                <a:spcPts val="1400"/>
              </a:lnSpc>
              <a:spcAft>
                <a:spcPts val="1000"/>
              </a:spcAft>
              <a:defRPr/>
            </a:pP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ea typeface="Times New Roman"/>
                <a:cs typeface="Times New Roman"/>
              </a:rPr>
              <a:t>КОСМОДЕМЬ</a:t>
            </a:r>
            <a:r>
              <a:rPr lang="ru-RU" sz="14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ea typeface="Times New Roman"/>
                <a:cs typeface="Calibri"/>
              </a:rPr>
              <a:t>ЯНСКАЯ Зоя Анатольевна </a:t>
            </a:r>
            <a:r>
              <a:rPr lang="ru-RU" sz="12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ea typeface="Times New Roman"/>
                <a:cs typeface="Calibri"/>
              </a:rPr>
              <a:t>(«Таня») (1923-41), партизанка Великой Отечественной войны, Герой Советского Союза (1942, п</a:t>
            </a:r>
            <a:r>
              <a:rPr lang="ru-RU" sz="1200"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mn-lt"/>
                <a:ea typeface="Times New Roman"/>
                <a:cs typeface="Times New Roman"/>
              </a:rPr>
              <a:t>осмертно).  Ученица 201-й средней школы Москвы; добровольно ушла в партизанский отряд, разведчица. Казнена фашистами в д. Петрищево (Московская обл.).</a:t>
            </a:r>
          </a:p>
        </p:txBody>
      </p:sp>
      <p:pic>
        <p:nvPicPr>
          <p:cNvPr id="19468" name="Picture 12" descr="C:\Мои документы\Великая Отечественная\города герои\О Москве\фото\Зоя.bmp"/>
          <p:cNvPicPr>
            <a:picLocks noChangeAspect="1" noChangeArrowheads="1"/>
          </p:cNvPicPr>
          <p:nvPr/>
        </p:nvPicPr>
        <p:blipFill>
          <a:blip r:embed="rId7">
            <a:lum bright="10000" contrast="30000"/>
          </a:blip>
          <a:srcRect t="5379"/>
          <a:stretch>
            <a:fillRect/>
          </a:stretch>
        </p:blipFill>
        <p:spPr bwMode="auto">
          <a:xfrm>
            <a:off x="5643563" y="2643188"/>
            <a:ext cx="3187700" cy="2436812"/>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0" fill="hold"/>
                                        <p:tgtEl>
                                          <p:spTgt spid="11"/>
                                        </p:tgtEl>
                                        <p:attrNameLst>
                                          <p:attrName>ppt_w</p:attrName>
                                        </p:attrNameLst>
                                      </p:cBhvr>
                                      <p:tavLst>
                                        <p:tav tm="0">
                                          <p:val>
                                            <p:fltVal val="0"/>
                                          </p:val>
                                        </p:tav>
                                        <p:tav tm="100000">
                                          <p:val>
                                            <p:strVal val="#ppt_w"/>
                                          </p:val>
                                        </p:tav>
                                      </p:tavLst>
                                    </p:anim>
                                    <p:anim calcmode="lin" valueType="num">
                                      <p:cBhvr>
                                        <p:cTn id="8" dur="5000" fill="hold"/>
                                        <p:tgtEl>
                                          <p:spTgt spid="11"/>
                                        </p:tgtEl>
                                        <p:attrNameLst>
                                          <p:attrName>ppt_h</p:attrName>
                                        </p:attrNameLst>
                                      </p:cBhvr>
                                      <p:tavLst>
                                        <p:tav tm="0">
                                          <p:val>
                                            <p:fltVal val="0"/>
                                          </p:val>
                                        </p:tav>
                                        <p:tav tm="100000">
                                          <p:val>
                                            <p:strVal val="#ppt_h"/>
                                          </p:val>
                                        </p:tav>
                                      </p:tavLst>
                                    </p:anim>
                                    <p:animEffect transition="in" filter="fade">
                                      <p:cBhvr>
                                        <p:cTn id="9" dur="5000"/>
                                        <p:tgtEl>
                                          <p:spTgt spid="11"/>
                                        </p:tgtEl>
                                      </p:cBhvr>
                                    </p:animEffect>
                                  </p:childTnLst>
                                </p:cTn>
                              </p:par>
                              <p:par>
                                <p:cTn id="10" presetID="53" presetClass="entr" presetSubtype="0" fill="hold" nodeType="with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 calcmode="lin" valueType="num">
                                      <p:cBhvr>
                                        <p:cTn id="12" dur="50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13" dur="50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14" dur="5000"/>
                                        <p:tgtEl>
                                          <p:spTgt spid="10">
                                            <p:txEl>
                                              <p:pRg st="0" end="0"/>
                                            </p:txEl>
                                          </p:spTgt>
                                        </p:tgtEl>
                                      </p:cBhvr>
                                    </p:animEffect>
                                  </p:childTnLst>
                                </p:cTn>
                              </p:par>
                              <p:par>
                                <p:cTn id="15" presetID="53" presetClass="entr" presetSubtype="0" fill="hold" nodeType="with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 calcmode="lin" valueType="num">
                                      <p:cBhvr>
                                        <p:cTn id="17" dur="50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18" dur="50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19" dur="5000"/>
                                        <p:tgtEl>
                                          <p:spTgt spid="13">
                                            <p:txEl>
                                              <p:pRg st="0" end="0"/>
                                            </p:txEl>
                                          </p:spTgt>
                                        </p:tgtEl>
                                      </p:cBhvr>
                                    </p:animEffect>
                                  </p:childTnLst>
                                </p:cTn>
                              </p:par>
                              <p:par>
                                <p:cTn id="20" presetID="53"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0" fill="hold"/>
                                        <p:tgtEl>
                                          <p:spTgt spid="2"/>
                                        </p:tgtEl>
                                        <p:attrNameLst>
                                          <p:attrName>ppt_w</p:attrName>
                                        </p:attrNameLst>
                                      </p:cBhvr>
                                      <p:tavLst>
                                        <p:tav tm="0">
                                          <p:val>
                                            <p:fltVal val="0"/>
                                          </p:val>
                                        </p:tav>
                                        <p:tav tm="100000">
                                          <p:val>
                                            <p:strVal val="#ppt_w"/>
                                          </p:val>
                                        </p:tav>
                                      </p:tavLst>
                                    </p:anim>
                                    <p:anim calcmode="lin" valueType="num">
                                      <p:cBhvr>
                                        <p:cTn id="23" dur="5000" fill="hold"/>
                                        <p:tgtEl>
                                          <p:spTgt spid="2"/>
                                        </p:tgtEl>
                                        <p:attrNameLst>
                                          <p:attrName>ppt_h</p:attrName>
                                        </p:attrNameLst>
                                      </p:cBhvr>
                                      <p:tavLst>
                                        <p:tav tm="0">
                                          <p:val>
                                            <p:fltVal val="0"/>
                                          </p:val>
                                        </p:tav>
                                        <p:tav tm="100000">
                                          <p:val>
                                            <p:strVal val="#ppt_h"/>
                                          </p:val>
                                        </p:tav>
                                      </p:tavLst>
                                    </p:anim>
                                    <p:animEffect transition="in" filter="fade">
                                      <p:cBhvr>
                                        <p:cTn id="24" dur="5000"/>
                                        <p:tgtEl>
                                          <p:spTgt spid="2"/>
                                        </p:tgtEl>
                                      </p:cBhvr>
                                    </p:animEffect>
                                  </p:childTnLst>
                                </p:cTn>
                              </p:par>
                              <p:par>
                                <p:cTn id="25" presetID="53" presetClass="entr" presetSubtype="0" fill="hold" nodeType="withEffect">
                                  <p:stCondLst>
                                    <p:cond delay="0"/>
                                  </p:stCondLst>
                                  <p:childTnLst>
                                    <p:set>
                                      <p:cBhvr>
                                        <p:cTn id="26" dur="1" fill="hold">
                                          <p:stCondLst>
                                            <p:cond delay="0"/>
                                          </p:stCondLst>
                                        </p:cTn>
                                        <p:tgtEl>
                                          <p:spTgt spid="18442"/>
                                        </p:tgtEl>
                                        <p:attrNameLst>
                                          <p:attrName>style.visibility</p:attrName>
                                        </p:attrNameLst>
                                      </p:cBhvr>
                                      <p:to>
                                        <p:strVal val="visible"/>
                                      </p:to>
                                    </p:set>
                                    <p:anim calcmode="lin" valueType="num">
                                      <p:cBhvr>
                                        <p:cTn id="27" dur="5000" fill="hold"/>
                                        <p:tgtEl>
                                          <p:spTgt spid="18442"/>
                                        </p:tgtEl>
                                        <p:attrNameLst>
                                          <p:attrName>ppt_w</p:attrName>
                                        </p:attrNameLst>
                                      </p:cBhvr>
                                      <p:tavLst>
                                        <p:tav tm="0">
                                          <p:val>
                                            <p:fltVal val="0"/>
                                          </p:val>
                                        </p:tav>
                                        <p:tav tm="100000">
                                          <p:val>
                                            <p:strVal val="#ppt_w"/>
                                          </p:val>
                                        </p:tav>
                                      </p:tavLst>
                                    </p:anim>
                                    <p:anim calcmode="lin" valueType="num">
                                      <p:cBhvr>
                                        <p:cTn id="28" dur="5000" fill="hold"/>
                                        <p:tgtEl>
                                          <p:spTgt spid="18442"/>
                                        </p:tgtEl>
                                        <p:attrNameLst>
                                          <p:attrName>ppt_h</p:attrName>
                                        </p:attrNameLst>
                                      </p:cBhvr>
                                      <p:tavLst>
                                        <p:tav tm="0">
                                          <p:val>
                                            <p:fltVal val="0"/>
                                          </p:val>
                                        </p:tav>
                                        <p:tav tm="100000">
                                          <p:val>
                                            <p:strVal val="#ppt_h"/>
                                          </p:val>
                                        </p:tav>
                                      </p:tavLst>
                                    </p:anim>
                                    <p:animEffect transition="in" filter="fade">
                                      <p:cBhvr>
                                        <p:cTn id="29" dur="5000"/>
                                        <p:tgtEl>
                                          <p:spTgt spid="18442"/>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0" fill="hold"/>
                                        <p:tgtEl>
                                          <p:spTgt spid="14"/>
                                        </p:tgtEl>
                                        <p:attrNameLst>
                                          <p:attrName>ppt_w</p:attrName>
                                        </p:attrNameLst>
                                      </p:cBhvr>
                                      <p:tavLst>
                                        <p:tav tm="0">
                                          <p:val>
                                            <p:fltVal val="0"/>
                                          </p:val>
                                        </p:tav>
                                        <p:tav tm="100000">
                                          <p:val>
                                            <p:strVal val="#ppt_w"/>
                                          </p:val>
                                        </p:tav>
                                      </p:tavLst>
                                    </p:anim>
                                    <p:anim calcmode="lin" valueType="num">
                                      <p:cBhvr>
                                        <p:cTn id="33" dur="5000" fill="hold"/>
                                        <p:tgtEl>
                                          <p:spTgt spid="14"/>
                                        </p:tgtEl>
                                        <p:attrNameLst>
                                          <p:attrName>ppt_h</p:attrName>
                                        </p:attrNameLst>
                                      </p:cBhvr>
                                      <p:tavLst>
                                        <p:tav tm="0">
                                          <p:val>
                                            <p:fltVal val="0"/>
                                          </p:val>
                                        </p:tav>
                                        <p:tav tm="100000">
                                          <p:val>
                                            <p:strVal val="#ppt_h"/>
                                          </p:val>
                                        </p:tav>
                                      </p:tavLst>
                                    </p:anim>
                                    <p:animEffect transition="in" filter="fade">
                                      <p:cBhvr>
                                        <p:cTn id="34" dur="5000"/>
                                        <p:tgtEl>
                                          <p:spTgt spid="14"/>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0" fill="hold"/>
                                        <p:tgtEl>
                                          <p:spTgt spid="12"/>
                                        </p:tgtEl>
                                        <p:attrNameLst>
                                          <p:attrName>ppt_w</p:attrName>
                                        </p:attrNameLst>
                                      </p:cBhvr>
                                      <p:tavLst>
                                        <p:tav tm="0">
                                          <p:val>
                                            <p:fltVal val="0"/>
                                          </p:val>
                                        </p:tav>
                                        <p:tav tm="100000">
                                          <p:val>
                                            <p:strVal val="#ppt_w"/>
                                          </p:val>
                                        </p:tav>
                                      </p:tavLst>
                                    </p:anim>
                                    <p:anim calcmode="lin" valueType="num">
                                      <p:cBhvr>
                                        <p:cTn id="38" dur="5000" fill="hold"/>
                                        <p:tgtEl>
                                          <p:spTgt spid="12"/>
                                        </p:tgtEl>
                                        <p:attrNameLst>
                                          <p:attrName>ppt_h</p:attrName>
                                        </p:attrNameLst>
                                      </p:cBhvr>
                                      <p:tavLst>
                                        <p:tav tm="0">
                                          <p:val>
                                            <p:fltVal val="0"/>
                                          </p:val>
                                        </p:tav>
                                        <p:tav tm="100000">
                                          <p:val>
                                            <p:strVal val="#ppt_h"/>
                                          </p:val>
                                        </p:tav>
                                      </p:tavLst>
                                    </p:anim>
                                    <p:animEffect transition="in" filter="fade">
                                      <p:cBhvr>
                                        <p:cTn id="39" dur="5000"/>
                                        <p:tgtEl>
                                          <p:spTgt spid="12"/>
                                        </p:tgtEl>
                                      </p:cBhvr>
                                    </p:animEffect>
                                  </p:childTnLst>
                                </p:cTn>
                              </p:par>
                              <p:par>
                                <p:cTn id="40" presetID="53" presetClass="entr" presetSubtype="0" fill="hold" nodeType="withEffect">
                                  <p:stCondLst>
                                    <p:cond delay="0"/>
                                  </p:stCondLst>
                                  <p:childTnLst>
                                    <p:set>
                                      <p:cBhvr>
                                        <p:cTn id="41" dur="1" fill="hold">
                                          <p:stCondLst>
                                            <p:cond delay="0"/>
                                          </p:stCondLst>
                                        </p:cTn>
                                        <p:tgtEl>
                                          <p:spTgt spid="19468"/>
                                        </p:tgtEl>
                                        <p:attrNameLst>
                                          <p:attrName>style.visibility</p:attrName>
                                        </p:attrNameLst>
                                      </p:cBhvr>
                                      <p:to>
                                        <p:strVal val="visible"/>
                                      </p:to>
                                    </p:set>
                                    <p:anim calcmode="lin" valueType="num">
                                      <p:cBhvr>
                                        <p:cTn id="42" dur="5000" fill="hold"/>
                                        <p:tgtEl>
                                          <p:spTgt spid="19468"/>
                                        </p:tgtEl>
                                        <p:attrNameLst>
                                          <p:attrName>ppt_w</p:attrName>
                                        </p:attrNameLst>
                                      </p:cBhvr>
                                      <p:tavLst>
                                        <p:tav tm="0">
                                          <p:val>
                                            <p:fltVal val="0"/>
                                          </p:val>
                                        </p:tav>
                                        <p:tav tm="100000">
                                          <p:val>
                                            <p:strVal val="#ppt_w"/>
                                          </p:val>
                                        </p:tav>
                                      </p:tavLst>
                                    </p:anim>
                                    <p:anim calcmode="lin" valueType="num">
                                      <p:cBhvr>
                                        <p:cTn id="43" dur="5000" fill="hold"/>
                                        <p:tgtEl>
                                          <p:spTgt spid="19468"/>
                                        </p:tgtEl>
                                        <p:attrNameLst>
                                          <p:attrName>ppt_h</p:attrName>
                                        </p:attrNameLst>
                                      </p:cBhvr>
                                      <p:tavLst>
                                        <p:tav tm="0">
                                          <p:val>
                                            <p:fltVal val="0"/>
                                          </p:val>
                                        </p:tav>
                                        <p:tav tm="100000">
                                          <p:val>
                                            <p:strVal val="#ppt_h"/>
                                          </p:val>
                                        </p:tav>
                                      </p:tavLst>
                                    </p:anim>
                                    <p:animEffect transition="in" filter="fade">
                                      <p:cBhvr>
                                        <p:cTn id="44" dur="5000"/>
                                        <p:tgtEl>
                                          <p:spTgt spid="19468"/>
                                        </p:tgtEl>
                                      </p:cBhvr>
                                    </p:animEffect>
                                  </p:childTnLst>
                                </p:cTn>
                              </p:par>
                            </p:childTnLst>
                          </p:cTn>
                        </p:par>
                        <p:par>
                          <p:cTn id="45" fill="hold">
                            <p:stCondLst>
                              <p:cond delay="5000"/>
                            </p:stCondLst>
                            <p:childTnLst>
                              <p:par>
                                <p:cTn id="46" presetID="53" presetClass="entr" presetSubtype="0"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0" fill="hold"/>
                                        <p:tgtEl>
                                          <p:spTgt spid="8"/>
                                        </p:tgtEl>
                                        <p:attrNameLst>
                                          <p:attrName>ppt_w</p:attrName>
                                        </p:attrNameLst>
                                      </p:cBhvr>
                                      <p:tavLst>
                                        <p:tav tm="0">
                                          <p:val>
                                            <p:fltVal val="0"/>
                                          </p:val>
                                        </p:tav>
                                        <p:tav tm="100000">
                                          <p:val>
                                            <p:strVal val="#ppt_w"/>
                                          </p:val>
                                        </p:tav>
                                      </p:tavLst>
                                    </p:anim>
                                    <p:anim calcmode="lin" valueType="num">
                                      <p:cBhvr>
                                        <p:cTn id="49" dur="5000" fill="hold"/>
                                        <p:tgtEl>
                                          <p:spTgt spid="8"/>
                                        </p:tgtEl>
                                        <p:attrNameLst>
                                          <p:attrName>ppt_h</p:attrName>
                                        </p:attrNameLst>
                                      </p:cBhvr>
                                      <p:tavLst>
                                        <p:tav tm="0">
                                          <p:val>
                                            <p:fltVal val="0"/>
                                          </p:val>
                                        </p:tav>
                                        <p:tav tm="100000">
                                          <p:val>
                                            <p:strVal val="#ppt_h"/>
                                          </p:val>
                                        </p:tav>
                                      </p:tavLst>
                                    </p:anim>
                                    <p:animEffect transition="in" filter="fade">
                                      <p:cBhvr>
                                        <p:cTn id="50" dur="5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142976" y="1928802"/>
            <a:ext cx="7358114" cy="1357322"/>
          </a:xfrm>
        </p:spPr>
        <p:txBody>
          <a:bodyPr/>
          <a:lstStyle/>
          <a:p>
            <a:pPr eaLnBrk="1" fontAlgn="auto" hangingPunct="1">
              <a:spcAft>
                <a:spcPts val="0"/>
              </a:spcAft>
              <a:defRPr/>
            </a:pPr>
            <a:r>
              <a:rPr lang="ru-RU" sz="3200" dirty="0">
                <a:solidFill>
                  <a:schemeClr val="bg2">
                    <a:lumMod val="10000"/>
                  </a:schemeClr>
                </a:solidFill>
                <a:latin typeface="Times New Roman" pitchFamily="18" charset="0"/>
                <a:cs typeface="Times New Roman" pitchFamily="18" charset="0"/>
              </a:rPr>
              <a:t>«ИМЯ ТВОЕ НЕИЗВЕСТНО, </a:t>
            </a:r>
            <a:r>
              <a:rPr lang="ru-RU" sz="3200" dirty="0" smtClean="0">
                <a:solidFill>
                  <a:schemeClr val="bg2">
                    <a:lumMod val="10000"/>
                  </a:schemeClr>
                </a:solidFill>
                <a:latin typeface="Times New Roman" pitchFamily="18" charset="0"/>
                <a:cs typeface="Times New Roman" pitchFamily="18" charset="0"/>
              </a:rPr>
              <a:t/>
            </a:r>
            <a:br>
              <a:rPr lang="ru-RU" sz="3200" dirty="0" smtClean="0">
                <a:solidFill>
                  <a:schemeClr val="bg2">
                    <a:lumMod val="10000"/>
                  </a:schemeClr>
                </a:solidFill>
                <a:latin typeface="Times New Roman" pitchFamily="18" charset="0"/>
                <a:cs typeface="Times New Roman" pitchFamily="18" charset="0"/>
              </a:rPr>
            </a:br>
            <a:r>
              <a:rPr lang="ru-RU" sz="3200" dirty="0" smtClean="0">
                <a:solidFill>
                  <a:schemeClr val="bg2">
                    <a:lumMod val="10000"/>
                  </a:schemeClr>
                </a:solidFill>
                <a:latin typeface="Times New Roman" pitchFamily="18" charset="0"/>
                <a:cs typeface="Times New Roman" pitchFamily="18" charset="0"/>
              </a:rPr>
              <a:t>ПОДВИГ </a:t>
            </a:r>
            <a:r>
              <a:rPr lang="ru-RU" sz="3200" dirty="0">
                <a:solidFill>
                  <a:schemeClr val="bg2">
                    <a:lumMod val="10000"/>
                  </a:schemeClr>
                </a:solidFill>
                <a:latin typeface="Times New Roman" pitchFamily="18" charset="0"/>
                <a:cs typeface="Times New Roman" pitchFamily="18" charset="0"/>
              </a:rPr>
              <a:t>ТВОЙ БЕССМЕРТЕН</a:t>
            </a:r>
            <a:r>
              <a:rPr lang="ru-RU" sz="3200" dirty="0" smtClean="0">
                <a:solidFill>
                  <a:schemeClr val="bg2">
                    <a:lumMod val="10000"/>
                  </a:schemeClr>
                </a:solidFill>
                <a:latin typeface="Times New Roman" pitchFamily="18" charset="0"/>
                <a:cs typeface="Times New Roman" pitchFamily="18" charset="0"/>
              </a:rPr>
              <a:t>»</a:t>
            </a:r>
            <a:endParaRPr lang="ru-RU" sz="3200" dirty="0">
              <a:solidFill>
                <a:schemeClr val="bg2">
                  <a:lumMod val="10000"/>
                </a:schemeClr>
              </a:solidFill>
              <a:latin typeface="Times New Roman" pitchFamily="18" charset="0"/>
              <a:cs typeface="Times New Roman" pitchFamily="18" charset="0"/>
            </a:endParaRPr>
          </a:p>
        </p:txBody>
      </p:sp>
      <p:grpSp>
        <p:nvGrpSpPr>
          <p:cNvPr id="2" name="Группа 4"/>
          <p:cNvGrpSpPr>
            <a:grpSpLocks/>
          </p:cNvGrpSpPr>
          <p:nvPr/>
        </p:nvGrpSpPr>
        <p:grpSpPr bwMode="auto">
          <a:xfrm>
            <a:off x="3786188" y="0"/>
            <a:ext cx="5357812" cy="1643063"/>
            <a:chOff x="323528" y="0"/>
            <a:chExt cx="8565261" cy="1700808"/>
          </a:xfrm>
        </p:grpSpPr>
        <p:pic>
          <p:nvPicPr>
            <p:cNvPr id="6"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4"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7" name="Прямоугольник 6"/>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sp>
        <p:nvSpPr>
          <p:cNvPr id="10" name="Прямоугольник 9"/>
          <p:cNvSpPr/>
          <p:nvPr/>
        </p:nvSpPr>
        <p:spPr>
          <a:xfrm>
            <a:off x="0" y="214290"/>
            <a:ext cx="4071966" cy="1200329"/>
          </a:xfrm>
          <a:prstGeom prst="rect">
            <a:avLst/>
          </a:prstGeom>
        </p:spPr>
        <p:txBody>
          <a:bodyPr>
            <a:spAutoFit/>
          </a:bodyPr>
          <a:lstStyle/>
          <a:p>
            <a:pPr>
              <a:defRPr/>
            </a:pPr>
            <a:r>
              <a:rPr lang="ru-RU"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«Не надо фраз про доблесть  и отвагу. </a:t>
            </a:r>
            <a:br>
              <a:rPr lang="ru-RU"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Слова - всего лишь </a:t>
            </a:r>
            <a:r>
              <a:rPr lang="ru-RU" b="1" dirty="0" err="1">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навсего</a:t>
            </a:r>
            <a:r>
              <a:rPr lang="ru-RU"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  слова. </a:t>
            </a:r>
            <a:br>
              <a:rPr lang="ru-RU"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Мы здесь стояли. И назад - ни шагу. </a:t>
            </a:r>
            <a:br>
              <a:rPr lang="ru-RU"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br>
            <a:r>
              <a:rPr lang="ru-RU" b="1" dirty="0">
                <a:ln>
                  <a:solidFill>
                    <a:schemeClr val="tx2">
                      <a:lumMod val="25000"/>
                    </a:schemeClr>
                  </a:solidFill>
                </a:ln>
                <a:solidFill>
                  <a:schemeClr val="bg1">
                    <a:lumMod val="85000"/>
                    <a:lumOff val="15000"/>
                  </a:schemeClr>
                </a:solidFill>
                <a:effectLst>
                  <a:outerShdw blurRad="38100" dist="38100" dir="2700000" algn="tl">
                    <a:srgbClr val="000000">
                      <a:alpha val="43137"/>
                    </a:srgbClr>
                  </a:outerShdw>
                </a:effectLst>
                <a:latin typeface="Times New Roman" pitchFamily="18" charset="0"/>
                <a:cs typeface="Times New Roman" pitchFamily="18" charset="0"/>
              </a:rPr>
              <a:t>Мы здесь лежим. Зато стоит Москва.                              </a:t>
            </a:r>
          </a:p>
        </p:txBody>
      </p:sp>
      <p:sp>
        <p:nvSpPr>
          <p:cNvPr id="12" name="Прямоугольник 11"/>
          <p:cNvSpPr/>
          <p:nvPr/>
        </p:nvSpPr>
        <p:spPr>
          <a:xfrm>
            <a:off x="3714744" y="1142984"/>
            <a:ext cx="5429256" cy="830997"/>
          </a:xfrm>
          <a:prstGeom prst="rect">
            <a:avLst/>
          </a:prstGeom>
        </p:spPr>
        <p:txBody>
          <a:bodyPr>
            <a:spAutoFit/>
          </a:bodyPr>
          <a:lstStyle/>
          <a:p>
            <a:pPr algn="ctr">
              <a:defRPr/>
            </a:pPr>
            <a:r>
              <a:rPr lang="ru-RU" sz="2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Страницы  Великой  Победы</a:t>
            </a:r>
          </a:p>
          <a:p>
            <a:pPr algn="ctr">
              <a:defRPr/>
            </a:pPr>
            <a:r>
              <a:rPr lang="ru-RU" sz="28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У могилы неизвестного солдата</a:t>
            </a:r>
          </a:p>
        </p:txBody>
      </p:sp>
      <p:pic>
        <p:nvPicPr>
          <p:cNvPr id="20486" name="minuta_molchaniy.mp3">
            <a:hlinkClick r:id="" action="ppaction://media"/>
          </p:cNvPr>
          <p:cNvPicPr>
            <a:picLocks noRot="1" noChangeAspect="1"/>
          </p:cNvPicPr>
          <p:nvPr>
            <a:audioFile r:link="rId1"/>
          </p:nvPr>
        </p:nvPicPr>
        <p:blipFill>
          <a:blip r:embed="rId5"/>
          <a:srcRect/>
          <a:stretch>
            <a:fillRect/>
          </a:stretch>
        </p:blipFill>
        <p:spPr bwMode="auto">
          <a:xfrm>
            <a:off x="8839200" y="6553200"/>
            <a:ext cx="304800" cy="304800"/>
          </a:xfrm>
          <a:prstGeom prst="rect">
            <a:avLst/>
          </a:prstGeom>
          <a:noFill/>
          <a:ln w="9525">
            <a:noFill/>
            <a:miter lim="800000"/>
            <a:headEnd/>
            <a:tailEnd/>
          </a:ln>
        </p:spPr>
      </p:pic>
      <p:pic>
        <p:nvPicPr>
          <p:cNvPr id="9" name="Picture 2" descr="C:\Мои документы\Великая Отечественная\Великая Отечественная война\Города-герои\рис10002.jpg"/>
          <p:cNvPicPr>
            <a:picLocks noChangeAspect="1" noChangeArrowheads="1"/>
          </p:cNvPicPr>
          <p:nvPr/>
        </p:nvPicPr>
        <p:blipFill>
          <a:blip r:embed="rId6" cstate="print">
            <a:lum bright="-10000" contrast="30000"/>
          </a:blip>
          <a:srcRect l="8034" t="21424" r="21761" b="60366"/>
          <a:stretch>
            <a:fillRect/>
          </a:stretch>
        </p:blipFill>
        <p:spPr bwMode="auto">
          <a:xfrm>
            <a:off x="0" y="3143248"/>
            <a:ext cx="9325035" cy="3528392"/>
          </a:xfrm>
          <a:prstGeom prst="rect">
            <a:avLst/>
          </a:prstGeom>
          <a:noFill/>
          <a:effectLst>
            <a:softEdge rad="317500"/>
          </a:effectLst>
        </p:spPr>
      </p:pic>
      <p:pic>
        <p:nvPicPr>
          <p:cNvPr id="13" name="Picture 2" descr="fkl[1]"/>
          <p:cNvPicPr>
            <a:picLocks noChangeAspect="1" noChangeArrowheads="1"/>
          </p:cNvPicPr>
          <p:nvPr/>
        </p:nvPicPr>
        <p:blipFill>
          <a:blip r:embed="rId7" cstate="print"/>
          <a:srcRect/>
          <a:stretch>
            <a:fillRect/>
          </a:stretch>
        </p:blipFill>
        <p:spPr bwMode="auto">
          <a:xfrm>
            <a:off x="5572132" y="5990558"/>
            <a:ext cx="472605" cy="438837"/>
          </a:xfrm>
          <a:prstGeom prst="rect">
            <a:avLst/>
          </a:prstGeom>
          <a:noFill/>
          <a:ln w="9525">
            <a:noFill/>
            <a:miter lim="800000"/>
            <a:headEnd/>
            <a:tailEnd/>
          </a:ln>
          <a:effectLst>
            <a:softEdge rad="127000"/>
          </a:effectLst>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0" fill="hold"/>
                                        <p:tgtEl>
                                          <p:spTgt spid="10"/>
                                        </p:tgtEl>
                                        <p:attrNameLst>
                                          <p:attrName>ppt_w</p:attrName>
                                        </p:attrNameLst>
                                      </p:cBhvr>
                                      <p:tavLst>
                                        <p:tav tm="0">
                                          <p:val>
                                            <p:fltVal val="0"/>
                                          </p:val>
                                        </p:tav>
                                        <p:tav tm="100000">
                                          <p:val>
                                            <p:strVal val="#ppt_w"/>
                                          </p:val>
                                        </p:tav>
                                      </p:tavLst>
                                    </p:anim>
                                    <p:anim calcmode="lin" valueType="num">
                                      <p:cBhvr>
                                        <p:cTn id="8" dur="5000" fill="hold"/>
                                        <p:tgtEl>
                                          <p:spTgt spid="10"/>
                                        </p:tgtEl>
                                        <p:attrNameLst>
                                          <p:attrName>ppt_h</p:attrName>
                                        </p:attrNameLst>
                                      </p:cBhvr>
                                      <p:tavLst>
                                        <p:tav tm="0">
                                          <p:val>
                                            <p:fltVal val="0"/>
                                          </p:val>
                                        </p:tav>
                                        <p:tav tm="100000">
                                          <p:val>
                                            <p:strVal val="#ppt_h"/>
                                          </p:val>
                                        </p:tav>
                                      </p:tavLst>
                                    </p:anim>
                                    <p:animEffect transition="in" filter="fade">
                                      <p:cBhvr>
                                        <p:cTn id="9" dur="5000"/>
                                        <p:tgtEl>
                                          <p:spTgt spid="10"/>
                                        </p:tgtEl>
                                      </p:cBhvr>
                                    </p:animEffect>
                                  </p:childTnLst>
                                </p:cTn>
                              </p:par>
                              <p:par>
                                <p:cTn id="10" presetID="53"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0" fill="hold"/>
                                        <p:tgtEl>
                                          <p:spTgt spid="2"/>
                                        </p:tgtEl>
                                        <p:attrNameLst>
                                          <p:attrName>ppt_w</p:attrName>
                                        </p:attrNameLst>
                                      </p:cBhvr>
                                      <p:tavLst>
                                        <p:tav tm="0">
                                          <p:val>
                                            <p:fltVal val="0"/>
                                          </p:val>
                                        </p:tav>
                                        <p:tav tm="100000">
                                          <p:val>
                                            <p:strVal val="#ppt_w"/>
                                          </p:val>
                                        </p:tav>
                                      </p:tavLst>
                                    </p:anim>
                                    <p:anim calcmode="lin" valueType="num">
                                      <p:cBhvr>
                                        <p:cTn id="13" dur="5000" fill="hold"/>
                                        <p:tgtEl>
                                          <p:spTgt spid="2"/>
                                        </p:tgtEl>
                                        <p:attrNameLst>
                                          <p:attrName>ppt_h</p:attrName>
                                        </p:attrNameLst>
                                      </p:cBhvr>
                                      <p:tavLst>
                                        <p:tav tm="0">
                                          <p:val>
                                            <p:fltVal val="0"/>
                                          </p:val>
                                        </p:tav>
                                        <p:tav tm="100000">
                                          <p:val>
                                            <p:strVal val="#ppt_h"/>
                                          </p:val>
                                        </p:tav>
                                      </p:tavLst>
                                    </p:anim>
                                    <p:animEffect transition="in" filter="fade">
                                      <p:cBhvr>
                                        <p:cTn id="14" dur="5000"/>
                                        <p:tgtEl>
                                          <p:spTgt spid="2"/>
                                        </p:tgtEl>
                                      </p:cBhvr>
                                    </p:animEffect>
                                  </p:childTnLst>
                                </p:cTn>
                              </p:par>
                              <p:par>
                                <p:cTn id="15" presetID="53"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0" fill="hold"/>
                                        <p:tgtEl>
                                          <p:spTgt spid="12"/>
                                        </p:tgtEl>
                                        <p:attrNameLst>
                                          <p:attrName>ppt_w</p:attrName>
                                        </p:attrNameLst>
                                      </p:cBhvr>
                                      <p:tavLst>
                                        <p:tav tm="0">
                                          <p:val>
                                            <p:fltVal val="0"/>
                                          </p:val>
                                        </p:tav>
                                        <p:tav tm="100000">
                                          <p:val>
                                            <p:strVal val="#ppt_w"/>
                                          </p:val>
                                        </p:tav>
                                      </p:tavLst>
                                    </p:anim>
                                    <p:anim calcmode="lin" valueType="num">
                                      <p:cBhvr>
                                        <p:cTn id="18" dur="5000" fill="hold"/>
                                        <p:tgtEl>
                                          <p:spTgt spid="12"/>
                                        </p:tgtEl>
                                        <p:attrNameLst>
                                          <p:attrName>ppt_h</p:attrName>
                                        </p:attrNameLst>
                                      </p:cBhvr>
                                      <p:tavLst>
                                        <p:tav tm="0">
                                          <p:val>
                                            <p:fltVal val="0"/>
                                          </p:val>
                                        </p:tav>
                                        <p:tav tm="100000">
                                          <p:val>
                                            <p:strVal val="#ppt_h"/>
                                          </p:val>
                                        </p:tav>
                                      </p:tavLst>
                                    </p:anim>
                                    <p:animEffect transition="in" filter="fade">
                                      <p:cBhvr>
                                        <p:cTn id="19" dur="5000"/>
                                        <p:tgtEl>
                                          <p:spTgt spid="12"/>
                                        </p:tgtEl>
                                      </p:cBhvr>
                                    </p:animEffect>
                                  </p:childTnLst>
                                </p:cTn>
                              </p:par>
                            </p:childTnLst>
                          </p:cTn>
                        </p:par>
                        <p:par>
                          <p:cTn id="20" fill="hold">
                            <p:stCondLst>
                              <p:cond delay="5000"/>
                            </p:stCondLst>
                            <p:childTnLst>
                              <p:par>
                                <p:cTn id="21" presetID="53" presetClass="entr" presetSubtype="0" fill="hold" nodeType="afterEffect">
                                  <p:stCondLst>
                                    <p:cond delay="0"/>
                                  </p:stCondLst>
                                  <p:childTnLst>
                                    <p:set>
                                      <p:cBhvr>
                                        <p:cTn id="22" dur="1" fill="hold">
                                          <p:stCondLst>
                                            <p:cond delay="0"/>
                                          </p:stCondLst>
                                        </p:cTn>
                                        <p:tgtEl>
                                          <p:spTgt spid="67586"/>
                                        </p:tgtEl>
                                        <p:attrNameLst>
                                          <p:attrName>style.visibility</p:attrName>
                                        </p:attrNameLst>
                                      </p:cBhvr>
                                      <p:to>
                                        <p:strVal val="visible"/>
                                      </p:to>
                                    </p:set>
                                    <p:anim calcmode="lin" valueType="num">
                                      <p:cBhvr>
                                        <p:cTn id="23" dur="5000" fill="hold"/>
                                        <p:tgtEl>
                                          <p:spTgt spid="67586"/>
                                        </p:tgtEl>
                                        <p:attrNameLst>
                                          <p:attrName>ppt_w</p:attrName>
                                        </p:attrNameLst>
                                      </p:cBhvr>
                                      <p:tavLst>
                                        <p:tav tm="0">
                                          <p:val>
                                            <p:fltVal val="0"/>
                                          </p:val>
                                        </p:tav>
                                        <p:tav tm="100000">
                                          <p:val>
                                            <p:strVal val="#ppt_w"/>
                                          </p:val>
                                        </p:tav>
                                      </p:tavLst>
                                    </p:anim>
                                    <p:anim calcmode="lin" valueType="num">
                                      <p:cBhvr>
                                        <p:cTn id="24" dur="5000" fill="hold"/>
                                        <p:tgtEl>
                                          <p:spTgt spid="67586"/>
                                        </p:tgtEl>
                                        <p:attrNameLst>
                                          <p:attrName>ppt_h</p:attrName>
                                        </p:attrNameLst>
                                      </p:cBhvr>
                                      <p:tavLst>
                                        <p:tav tm="0">
                                          <p:val>
                                            <p:fltVal val="0"/>
                                          </p:val>
                                        </p:tav>
                                        <p:tav tm="100000">
                                          <p:val>
                                            <p:strVal val="#ppt_h"/>
                                          </p:val>
                                        </p:tav>
                                      </p:tavLst>
                                    </p:anim>
                                    <p:animEffect transition="in" filter="fade">
                                      <p:cBhvr>
                                        <p:cTn id="25" dur="5000"/>
                                        <p:tgtEl>
                                          <p:spTgt spid="67586"/>
                                        </p:tgtEl>
                                      </p:cBhvr>
                                    </p:animEffect>
                                  </p:childTnLst>
                                </p:cTn>
                              </p:par>
                              <p:par>
                                <p:cTn id="26" presetID="53"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0" fill="hold"/>
                                        <p:tgtEl>
                                          <p:spTgt spid="9"/>
                                        </p:tgtEl>
                                        <p:attrNameLst>
                                          <p:attrName>ppt_w</p:attrName>
                                        </p:attrNameLst>
                                      </p:cBhvr>
                                      <p:tavLst>
                                        <p:tav tm="0">
                                          <p:val>
                                            <p:fltVal val="0"/>
                                          </p:val>
                                        </p:tav>
                                        <p:tav tm="100000">
                                          <p:val>
                                            <p:strVal val="#ppt_w"/>
                                          </p:val>
                                        </p:tav>
                                      </p:tavLst>
                                    </p:anim>
                                    <p:anim calcmode="lin" valueType="num">
                                      <p:cBhvr>
                                        <p:cTn id="29" dur="5000" fill="hold"/>
                                        <p:tgtEl>
                                          <p:spTgt spid="9"/>
                                        </p:tgtEl>
                                        <p:attrNameLst>
                                          <p:attrName>ppt_h</p:attrName>
                                        </p:attrNameLst>
                                      </p:cBhvr>
                                      <p:tavLst>
                                        <p:tav tm="0">
                                          <p:val>
                                            <p:fltVal val="0"/>
                                          </p:val>
                                        </p:tav>
                                        <p:tav tm="100000">
                                          <p:val>
                                            <p:strVal val="#ppt_h"/>
                                          </p:val>
                                        </p:tav>
                                      </p:tavLst>
                                    </p:anim>
                                    <p:animEffect transition="in" filter="fade">
                                      <p:cBhvr>
                                        <p:cTn id="30" dur="5000"/>
                                        <p:tgtEl>
                                          <p:spTgt spid="9"/>
                                        </p:tgtEl>
                                      </p:cBhvr>
                                    </p:animEffect>
                                  </p:childTnLst>
                                </p:cTn>
                              </p:par>
                            </p:childTnLst>
                          </p:cTn>
                        </p:par>
                        <p:par>
                          <p:cTn id="31" fill="hold">
                            <p:stCondLst>
                              <p:cond delay="10000"/>
                            </p:stCondLst>
                            <p:childTnLst>
                              <p:par>
                                <p:cTn id="32" presetID="53" presetClass="entr" presetSubtype="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0" fill="hold"/>
                                        <p:tgtEl>
                                          <p:spTgt spid="13"/>
                                        </p:tgtEl>
                                        <p:attrNameLst>
                                          <p:attrName>ppt_w</p:attrName>
                                        </p:attrNameLst>
                                      </p:cBhvr>
                                      <p:tavLst>
                                        <p:tav tm="0">
                                          <p:val>
                                            <p:fltVal val="0"/>
                                          </p:val>
                                        </p:tav>
                                        <p:tav tm="100000">
                                          <p:val>
                                            <p:strVal val="#ppt_w"/>
                                          </p:val>
                                        </p:tav>
                                      </p:tavLst>
                                    </p:anim>
                                    <p:anim calcmode="lin" valueType="num">
                                      <p:cBhvr>
                                        <p:cTn id="35" dur="5000" fill="hold"/>
                                        <p:tgtEl>
                                          <p:spTgt spid="13"/>
                                        </p:tgtEl>
                                        <p:attrNameLst>
                                          <p:attrName>ppt_h</p:attrName>
                                        </p:attrNameLst>
                                      </p:cBhvr>
                                      <p:tavLst>
                                        <p:tav tm="0">
                                          <p:val>
                                            <p:fltVal val="0"/>
                                          </p:val>
                                        </p:tav>
                                        <p:tav tm="100000">
                                          <p:val>
                                            <p:strVal val="#ppt_h"/>
                                          </p:val>
                                        </p:tav>
                                      </p:tavLst>
                                    </p:anim>
                                    <p:animEffect transition="in" filter="fade">
                                      <p:cBhvr>
                                        <p:cTn id="36" dur="5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16" name="Picture 12"/>
          <p:cNvPicPr>
            <a:picLocks noChangeAspect="1" noChangeArrowheads="1"/>
          </p:cNvPicPr>
          <p:nvPr/>
        </p:nvPicPr>
        <p:blipFill>
          <a:blip r:embed="rId4">
            <a:lum contrast="30000"/>
          </a:blip>
          <a:srcRect/>
          <a:stretch>
            <a:fillRect/>
          </a:stretch>
        </p:blipFill>
        <p:spPr bwMode="auto">
          <a:xfrm>
            <a:off x="285750" y="4143375"/>
            <a:ext cx="3429000" cy="2428875"/>
          </a:xfrm>
          <a:prstGeom prst="rect">
            <a:avLst/>
          </a:prstGeom>
          <a:noFill/>
          <a:ln w="9525">
            <a:noFill/>
            <a:miter lim="800000"/>
            <a:headEnd/>
            <a:tailEnd/>
          </a:ln>
        </p:spPr>
      </p:pic>
      <p:grpSp>
        <p:nvGrpSpPr>
          <p:cNvPr id="2" name="Группа 4"/>
          <p:cNvGrpSpPr>
            <a:grpSpLocks/>
          </p:cNvGrpSpPr>
          <p:nvPr/>
        </p:nvGrpSpPr>
        <p:grpSpPr bwMode="auto">
          <a:xfrm>
            <a:off x="4500563" y="-242888"/>
            <a:ext cx="4859337" cy="1619251"/>
            <a:chOff x="323528" y="0"/>
            <a:chExt cx="8565261" cy="1700808"/>
          </a:xfrm>
        </p:grpSpPr>
        <p:pic>
          <p:nvPicPr>
            <p:cNvPr id="6"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5"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7" name="Прямоугольник 6"/>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sp>
        <p:nvSpPr>
          <p:cNvPr id="9" name="Прямоугольник 8"/>
          <p:cNvSpPr/>
          <p:nvPr/>
        </p:nvSpPr>
        <p:spPr>
          <a:xfrm>
            <a:off x="4572000" y="1000108"/>
            <a:ext cx="4572000" cy="707886"/>
          </a:xfrm>
          <a:prstGeom prst="rect">
            <a:avLst/>
          </a:prstGeom>
        </p:spPr>
        <p:txBody>
          <a:bodyPr>
            <a:spAutoFit/>
          </a:bodyPr>
          <a:lstStyle/>
          <a:p>
            <a:pPr algn="ctr">
              <a:defRPr/>
            </a:pPr>
            <a:r>
              <a:rPr lang="ru-RU" sz="2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Страницы  Великой  Победы</a:t>
            </a:r>
          </a:p>
          <a:p>
            <a:pPr algn="ctr">
              <a:defRPr/>
            </a:pPr>
            <a:r>
              <a:rPr lang="ru-RU" sz="2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ОТ МОСКВЫ ДО БЕРЛИНА</a:t>
            </a:r>
          </a:p>
        </p:txBody>
      </p:sp>
      <p:pic>
        <p:nvPicPr>
          <p:cNvPr id="21510" name="Picture 8"/>
          <p:cNvPicPr>
            <a:picLocks noChangeAspect="1" noChangeArrowheads="1"/>
          </p:cNvPicPr>
          <p:nvPr/>
        </p:nvPicPr>
        <p:blipFill>
          <a:blip r:embed="rId6"/>
          <a:srcRect/>
          <a:stretch>
            <a:fillRect/>
          </a:stretch>
        </p:blipFill>
        <p:spPr bwMode="auto">
          <a:xfrm>
            <a:off x="214313" y="214313"/>
            <a:ext cx="2143125" cy="3011487"/>
          </a:xfrm>
          <a:prstGeom prst="rect">
            <a:avLst/>
          </a:prstGeom>
          <a:noFill/>
          <a:ln w="9525">
            <a:noFill/>
            <a:miter lim="800000"/>
            <a:headEnd/>
            <a:tailEnd/>
          </a:ln>
        </p:spPr>
      </p:pic>
      <p:pic>
        <p:nvPicPr>
          <p:cNvPr id="10" name="Сражение за Берлин.avi">
            <a:hlinkClick r:id="" action="ppaction://media"/>
          </p:cNvPr>
          <p:cNvPicPr>
            <a:picLocks noRot="1" noChangeAspect="1"/>
          </p:cNvPicPr>
          <p:nvPr>
            <a:videoFile r:link="rId1"/>
          </p:nvPr>
        </p:nvPicPr>
        <p:blipFill>
          <a:blip r:embed="rId7"/>
          <a:srcRect/>
          <a:stretch>
            <a:fillRect/>
          </a:stretch>
        </p:blipFill>
        <p:spPr bwMode="auto">
          <a:xfrm>
            <a:off x="8715375" y="6537325"/>
            <a:ext cx="428625" cy="320675"/>
          </a:xfrm>
          <a:prstGeom prst="rect">
            <a:avLst/>
          </a:prstGeom>
          <a:noFill/>
          <a:ln w="9525">
            <a:noFill/>
            <a:miter lim="800000"/>
            <a:headEnd/>
            <a:tailEnd/>
          </a:ln>
        </p:spPr>
      </p:pic>
      <p:pic>
        <p:nvPicPr>
          <p:cNvPr id="21515" name="Picture 11"/>
          <p:cNvPicPr>
            <a:picLocks noChangeAspect="1" noChangeArrowheads="1"/>
          </p:cNvPicPr>
          <p:nvPr/>
        </p:nvPicPr>
        <p:blipFill>
          <a:blip r:embed="rId8">
            <a:lum bright="-10000" contrast="40000"/>
          </a:blip>
          <a:srcRect/>
          <a:stretch>
            <a:fillRect/>
          </a:stretch>
        </p:blipFill>
        <p:spPr bwMode="auto">
          <a:xfrm>
            <a:off x="5357813" y="4143375"/>
            <a:ext cx="3556000" cy="2524125"/>
          </a:xfrm>
          <a:prstGeom prst="rect">
            <a:avLst/>
          </a:prstGeom>
          <a:noFill/>
          <a:ln w="9525">
            <a:noFill/>
            <a:miter lim="800000"/>
            <a:headEnd/>
            <a:tailEnd/>
          </a:ln>
        </p:spPr>
      </p:pic>
      <p:pic>
        <p:nvPicPr>
          <p:cNvPr id="21517" name="Picture 13"/>
          <p:cNvPicPr>
            <a:picLocks noChangeAspect="1" noChangeArrowheads="1"/>
          </p:cNvPicPr>
          <p:nvPr/>
        </p:nvPicPr>
        <p:blipFill>
          <a:blip r:embed="rId9">
            <a:lum bright="10000" contrast="30000"/>
          </a:blip>
          <a:srcRect/>
          <a:stretch>
            <a:fillRect/>
          </a:stretch>
        </p:blipFill>
        <p:spPr bwMode="auto">
          <a:xfrm>
            <a:off x="2643188" y="1928813"/>
            <a:ext cx="3430587" cy="2571750"/>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p:val>
                                            <p:fltVal val="0"/>
                                          </p:val>
                                        </p:tav>
                                        <p:tav tm="100000">
                                          <p:val>
                                            <p:strVal val="#ppt_w"/>
                                          </p:val>
                                        </p:tav>
                                      </p:tavLst>
                                    </p:anim>
                                    <p:anim calcmode="lin" valueType="num">
                                      <p:cBhvr>
                                        <p:cTn id="8" dur="5000" fill="hold"/>
                                        <p:tgtEl>
                                          <p:spTgt spid="2"/>
                                        </p:tgtEl>
                                        <p:attrNameLst>
                                          <p:attrName>ppt_h</p:attrName>
                                        </p:attrNameLst>
                                      </p:cBhvr>
                                      <p:tavLst>
                                        <p:tav tm="0">
                                          <p:val>
                                            <p:fltVal val="0"/>
                                          </p:val>
                                        </p:tav>
                                        <p:tav tm="100000">
                                          <p:val>
                                            <p:strVal val="#ppt_h"/>
                                          </p:val>
                                        </p:tav>
                                      </p:tavLst>
                                    </p:anim>
                                    <p:animEffect transition="in" filter="fade">
                                      <p:cBhvr>
                                        <p:cTn id="9" dur="5000"/>
                                        <p:tgtEl>
                                          <p:spTgt spid="2"/>
                                        </p:tgtEl>
                                      </p:cBhvr>
                                    </p:animEffect>
                                  </p:childTnLst>
                                </p:cTn>
                              </p:par>
                              <p:par>
                                <p:cTn id="10" presetID="53"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0" fill="hold"/>
                                        <p:tgtEl>
                                          <p:spTgt spid="9"/>
                                        </p:tgtEl>
                                        <p:attrNameLst>
                                          <p:attrName>ppt_w</p:attrName>
                                        </p:attrNameLst>
                                      </p:cBhvr>
                                      <p:tavLst>
                                        <p:tav tm="0">
                                          <p:val>
                                            <p:fltVal val="0"/>
                                          </p:val>
                                        </p:tav>
                                        <p:tav tm="100000">
                                          <p:val>
                                            <p:strVal val="#ppt_w"/>
                                          </p:val>
                                        </p:tav>
                                      </p:tavLst>
                                    </p:anim>
                                    <p:anim calcmode="lin" valueType="num">
                                      <p:cBhvr>
                                        <p:cTn id="13" dur="5000" fill="hold"/>
                                        <p:tgtEl>
                                          <p:spTgt spid="9"/>
                                        </p:tgtEl>
                                        <p:attrNameLst>
                                          <p:attrName>ppt_h</p:attrName>
                                        </p:attrNameLst>
                                      </p:cBhvr>
                                      <p:tavLst>
                                        <p:tav tm="0">
                                          <p:val>
                                            <p:fltVal val="0"/>
                                          </p:val>
                                        </p:tav>
                                        <p:tav tm="100000">
                                          <p:val>
                                            <p:strVal val="#ppt_h"/>
                                          </p:val>
                                        </p:tav>
                                      </p:tavLst>
                                    </p:anim>
                                    <p:animEffect transition="in" filter="fade">
                                      <p:cBhvr>
                                        <p:cTn id="14" dur="5000"/>
                                        <p:tgtEl>
                                          <p:spTgt spid="9"/>
                                        </p:tgtEl>
                                      </p:cBhvr>
                                    </p:animEffect>
                                  </p:childTnLst>
                                </p:cTn>
                              </p:par>
                              <p:par>
                                <p:cTn id="15" presetID="53" presetClass="entr" presetSubtype="0" fill="hold" nodeType="withEffect">
                                  <p:stCondLst>
                                    <p:cond delay="0"/>
                                  </p:stCondLst>
                                  <p:childTnLst>
                                    <p:set>
                                      <p:cBhvr>
                                        <p:cTn id="16" dur="1" fill="hold">
                                          <p:stCondLst>
                                            <p:cond delay="0"/>
                                          </p:stCondLst>
                                        </p:cTn>
                                        <p:tgtEl>
                                          <p:spTgt spid="21510"/>
                                        </p:tgtEl>
                                        <p:attrNameLst>
                                          <p:attrName>style.visibility</p:attrName>
                                        </p:attrNameLst>
                                      </p:cBhvr>
                                      <p:to>
                                        <p:strVal val="visible"/>
                                      </p:to>
                                    </p:set>
                                    <p:anim calcmode="lin" valueType="num">
                                      <p:cBhvr>
                                        <p:cTn id="17" dur="5000" fill="hold"/>
                                        <p:tgtEl>
                                          <p:spTgt spid="21510"/>
                                        </p:tgtEl>
                                        <p:attrNameLst>
                                          <p:attrName>ppt_w</p:attrName>
                                        </p:attrNameLst>
                                      </p:cBhvr>
                                      <p:tavLst>
                                        <p:tav tm="0">
                                          <p:val>
                                            <p:fltVal val="0"/>
                                          </p:val>
                                        </p:tav>
                                        <p:tav tm="100000">
                                          <p:val>
                                            <p:strVal val="#ppt_w"/>
                                          </p:val>
                                        </p:tav>
                                      </p:tavLst>
                                    </p:anim>
                                    <p:anim calcmode="lin" valueType="num">
                                      <p:cBhvr>
                                        <p:cTn id="18" dur="5000" fill="hold"/>
                                        <p:tgtEl>
                                          <p:spTgt spid="21510"/>
                                        </p:tgtEl>
                                        <p:attrNameLst>
                                          <p:attrName>ppt_h</p:attrName>
                                        </p:attrNameLst>
                                      </p:cBhvr>
                                      <p:tavLst>
                                        <p:tav tm="0">
                                          <p:val>
                                            <p:fltVal val="0"/>
                                          </p:val>
                                        </p:tav>
                                        <p:tav tm="100000">
                                          <p:val>
                                            <p:strVal val="#ppt_h"/>
                                          </p:val>
                                        </p:tav>
                                      </p:tavLst>
                                    </p:anim>
                                    <p:animEffect transition="in" filter="fade">
                                      <p:cBhvr>
                                        <p:cTn id="19" dur="5000"/>
                                        <p:tgtEl>
                                          <p:spTgt spid="21510"/>
                                        </p:tgtEl>
                                      </p:cBhvr>
                                    </p:animEffect>
                                  </p:childTnLst>
                                </p:cTn>
                              </p:par>
                              <p:par>
                                <p:cTn id="20" presetID="53"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0" fill="hold"/>
                                        <p:tgtEl>
                                          <p:spTgt spid="10"/>
                                        </p:tgtEl>
                                        <p:attrNameLst>
                                          <p:attrName>ppt_w</p:attrName>
                                        </p:attrNameLst>
                                      </p:cBhvr>
                                      <p:tavLst>
                                        <p:tav tm="0">
                                          <p:val>
                                            <p:fltVal val="0"/>
                                          </p:val>
                                        </p:tav>
                                        <p:tav tm="100000">
                                          <p:val>
                                            <p:strVal val="#ppt_w"/>
                                          </p:val>
                                        </p:tav>
                                      </p:tavLst>
                                    </p:anim>
                                    <p:anim calcmode="lin" valueType="num">
                                      <p:cBhvr>
                                        <p:cTn id="23" dur="5000" fill="hold"/>
                                        <p:tgtEl>
                                          <p:spTgt spid="10"/>
                                        </p:tgtEl>
                                        <p:attrNameLst>
                                          <p:attrName>ppt_h</p:attrName>
                                        </p:attrNameLst>
                                      </p:cBhvr>
                                      <p:tavLst>
                                        <p:tav tm="0">
                                          <p:val>
                                            <p:fltVal val="0"/>
                                          </p:val>
                                        </p:tav>
                                        <p:tav tm="100000">
                                          <p:val>
                                            <p:strVal val="#ppt_h"/>
                                          </p:val>
                                        </p:tav>
                                      </p:tavLst>
                                    </p:anim>
                                    <p:animEffect transition="in" filter="fade">
                                      <p:cBhvr>
                                        <p:cTn id="24" dur="5000"/>
                                        <p:tgtEl>
                                          <p:spTgt spid="10"/>
                                        </p:tgtEl>
                                      </p:cBhvr>
                                    </p:animEffect>
                                  </p:childTnLst>
                                </p:cTn>
                              </p:par>
                              <p:par>
                                <p:cTn id="25" presetID="53" presetClass="entr" presetSubtype="0" fill="hold" nodeType="withEffect">
                                  <p:stCondLst>
                                    <p:cond delay="0"/>
                                  </p:stCondLst>
                                  <p:childTnLst>
                                    <p:set>
                                      <p:cBhvr>
                                        <p:cTn id="26" dur="1" fill="hold">
                                          <p:stCondLst>
                                            <p:cond delay="0"/>
                                          </p:stCondLst>
                                        </p:cTn>
                                        <p:tgtEl>
                                          <p:spTgt spid="21517"/>
                                        </p:tgtEl>
                                        <p:attrNameLst>
                                          <p:attrName>style.visibility</p:attrName>
                                        </p:attrNameLst>
                                      </p:cBhvr>
                                      <p:to>
                                        <p:strVal val="visible"/>
                                      </p:to>
                                    </p:set>
                                    <p:anim calcmode="lin" valueType="num">
                                      <p:cBhvr>
                                        <p:cTn id="27" dur="5000" fill="hold"/>
                                        <p:tgtEl>
                                          <p:spTgt spid="21517"/>
                                        </p:tgtEl>
                                        <p:attrNameLst>
                                          <p:attrName>ppt_w</p:attrName>
                                        </p:attrNameLst>
                                      </p:cBhvr>
                                      <p:tavLst>
                                        <p:tav tm="0">
                                          <p:val>
                                            <p:fltVal val="0"/>
                                          </p:val>
                                        </p:tav>
                                        <p:tav tm="100000">
                                          <p:val>
                                            <p:strVal val="#ppt_w"/>
                                          </p:val>
                                        </p:tav>
                                      </p:tavLst>
                                    </p:anim>
                                    <p:anim calcmode="lin" valueType="num">
                                      <p:cBhvr>
                                        <p:cTn id="28" dur="5000" fill="hold"/>
                                        <p:tgtEl>
                                          <p:spTgt spid="21517"/>
                                        </p:tgtEl>
                                        <p:attrNameLst>
                                          <p:attrName>ppt_h</p:attrName>
                                        </p:attrNameLst>
                                      </p:cBhvr>
                                      <p:tavLst>
                                        <p:tav tm="0">
                                          <p:val>
                                            <p:fltVal val="0"/>
                                          </p:val>
                                        </p:tav>
                                        <p:tav tm="100000">
                                          <p:val>
                                            <p:strVal val="#ppt_h"/>
                                          </p:val>
                                        </p:tav>
                                      </p:tavLst>
                                    </p:anim>
                                    <p:animEffect transition="in" filter="fade">
                                      <p:cBhvr>
                                        <p:cTn id="29" dur="5000"/>
                                        <p:tgtEl>
                                          <p:spTgt spid="21517"/>
                                        </p:tgtEl>
                                      </p:cBhvr>
                                    </p:animEffect>
                                  </p:childTnLst>
                                </p:cTn>
                              </p:par>
                              <p:par>
                                <p:cTn id="30" presetID="53" presetClass="entr" presetSubtype="0" fill="hold" nodeType="withEffect">
                                  <p:stCondLst>
                                    <p:cond delay="0"/>
                                  </p:stCondLst>
                                  <p:childTnLst>
                                    <p:set>
                                      <p:cBhvr>
                                        <p:cTn id="31" dur="1" fill="hold">
                                          <p:stCondLst>
                                            <p:cond delay="0"/>
                                          </p:stCondLst>
                                        </p:cTn>
                                        <p:tgtEl>
                                          <p:spTgt spid="21516"/>
                                        </p:tgtEl>
                                        <p:attrNameLst>
                                          <p:attrName>style.visibility</p:attrName>
                                        </p:attrNameLst>
                                      </p:cBhvr>
                                      <p:to>
                                        <p:strVal val="visible"/>
                                      </p:to>
                                    </p:set>
                                    <p:anim calcmode="lin" valueType="num">
                                      <p:cBhvr>
                                        <p:cTn id="32" dur="5000" fill="hold"/>
                                        <p:tgtEl>
                                          <p:spTgt spid="21516"/>
                                        </p:tgtEl>
                                        <p:attrNameLst>
                                          <p:attrName>ppt_w</p:attrName>
                                        </p:attrNameLst>
                                      </p:cBhvr>
                                      <p:tavLst>
                                        <p:tav tm="0">
                                          <p:val>
                                            <p:fltVal val="0"/>
                                          </p:val>
                                        </p:tav>
                                        <p:tav tm="100000">
                                          <p:val>
                                            <p:strVal val="#ppt_w"/>
                                          </p:val>
                                        </p:tav>
                                      </p:tavLst>
                                    </p:anim>
                                    <p:anim calcmode="lin" valueType="num">
                                      <p:cBhvr>
                                        <p:cTn id="33" dur="5000" fill="hold"/>
                                        <p:tgtEl>
                                          <p:spTgt spid="21516"/>
                                        </p:tgtEl>
                                        <p:attrNameLst>
                                          <p:attrName>ppt_h</p:attrName>
                                        </p:attrNameLst>
                                      </p:cBhvr>
                                      <p:tavLst>
                                        <p:tav tm="0">
                                          <p:val>
                                            <p:fltVal val="0"/>
                                          </p:val>
                                        </p:tav>
                                        <p:tav tm="100000">
                                          <p:val>
                                            <p:strVal val="#ppt_h"/>
                                          </p:val>
                                        </p:tav>
                                      </p:tavLst>
                                    </p:anim>
                                    <p:animEffect transition="in" filter="fade">
                                      <p:cBhvr>
                                        <p:cTn id="34" dur="5000"/>
                                        <p:tgtEl>
                                          <p:spTgt spid="21516"/>
                                        </p:tgtEl>
                                      </p:cBhvr>
                                    </p:animEffect>
                                  </p:childTnLst>
                                </p:cTn>
                              </p:par>
                              <p:par>
                                <p:cTn id="35" presetID="53" presetClass="entr" presetSubtype="0" fill="hold" nodeType="withEffect">
                                  <p:stCondLst>
                                    <p:cond delay="0"/>
                                  </p:stCondLst>
                                  <p:childTnLst>
                                    <p:set>
                                      <p:cBhvr>
                                        <p:cTn id="36" dur="1" fill="hold">
                                          <p:stCondLst>
                                            <p:cond delay="0"/>
                                          </p:stCondLst>
                                        </p:cTn>
                                        <p:tgtEl>
                                          <p:spTgt spid="21515"/>
                                        </p:tgtEl>
                                        <p:attrNameLst>
                                          <p:attrName>style.visibility</p:attrName>
                                        </p:attrNameLst>
                                      </p:cBhvr>
                                      <p:to>
                                        <p:strVal val="visible"/>
                                      </p:to>
                                    </p:set>
                                    <p:anim calcmode="lin" valueType="num">
                                      <p:cBhvr>
                                        <p:cTn id="37" dur="5000" fill="hold"/>
                                        <p:tgtEl>
                                          <p:spTgt spid="21515"/>
                                        </p:tgtEl>
                                        <p:attrNameLst>
                                          <p:attrName>ppt_w</p:attrName>
                                        </p:attrNameLst>
                                      </p:cBhvr>
                                      <p:tavLst>
                                        <p:tav tm="0">
                                          <p:val>
                                            <p:fltVal val="0"/>
                                          </p:val>
                                        </p:tav>
                                        <p:tav tm="100000">
                                          <p:val>
                                            <p:strVal val="#ppt_w"/>
                                          </p:val>
                                        </p:tav>
                                      </p:tavLst>
                                    </p:anim>
                                    <p:anim calcmode="lin" valueType="num">
                                      <p:cBhvr>
                                        <p:cTn id="38" dur="5000" fill="hold"/>
                                        <p:tgtEl>
                                          <p:spTgt spid="21515"/>
                                        </p:tgtEl>
                                        <p:attrNameLst>
                                          <p:attrName>ppt_h</p:attrName>
                                        </p:attrNameLst>
                                      </p:cBhvr>
                                      <p:tavLst>
                                        <p:tav tm="0">
                                          <p:val>
                                            <p:fltVal val="0"/>
                                          </p:val>
                                        </p:tav>
                                        <p:tav tm="100000">
                                          <p:val>
                                            <p:strVal val="#ppt_h"/>
                                          </p:val>
                                        </p:tav>
                                      </p:tavLst>
                                    </p:anim>
                                    <p:animEffect transition="in" filter="fade">
                                      <p:cBhvr>
                                        <p:cTn id="39" dur="5000"/>
                                        <p:tgtEl>
                                          <p:spTgt spid="215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10"/>
                    </p:tgtEl>
                  </p:cond>
                </p:stCondLst>
                <p:endSync evt="end" delay="0">
                  <p:rtn val="all"/>
                </p:endSync>
                <p:childTnLst>
                  <p:par>
                    <p:cTn id="41" fill="hold">
                      <p:stCondLst>
                        <p:cond delay="0"/>
                      </p:stCondLst>
                      <p:childTnLst>
                        <p:par>
                          <p:cTn id="42" fill="hold">
                            <p:stCondLst>
                              <p:cond delay="0"/>
                            </p:stCondLst>
                            <p:childTnLst>
                              <p:par>
                                <p:cTn id="43" presetID="2" presetClass="mediacall" presetSubtype="0" fill="hold" nodeType="clickEffect">
                                  <p:stCondLst>
                                    <p:cond delay="0"/>
                                  </p:stCondLst>
                                  <p:childTnLst>
                                    <p:cmd type="call" cmd="togglePause">
                                      <p:cBhvr>
                                        <p:cTn id="44" dur="1" fill="hold"/>
                                        <p:tgtEl>
                                          <p:spTgt spid="10"/>
                                        </p:tgtEl>
                                      </p:cBhvr>
                                    </p:cmd>
                                  </p:childTnLst>
                                </p:cTn>
                              </p:par>
                            </p:childTnLst>
                          </p:cTn>
                        </p:par>
                      </p:childTnLst>
                    </p:cTn>
                  </p:par>
                </p:childTnLst>
              </p:cTn>
              <p:nextCondLst>
                <p:cond evt="onClick" delay="0">
                  <p:tgtEl>
                    <p:spTgt spid="10"/>
                  </p:tgtEl>
                </p:cond>
              </p:nextCondLst>
            </p:seq>
            <p:video fullScrn="1">
              <p:cMediaNode>
                <p:cTn id="45" fill="hold" display="0">
                  <p:stCondLst>
                    <p:cond delay="indefinite"/>
                  </p:stCondLst>
                  <p:endCondLst>
                    <p:cond evt="onNext" delay="0">
                      <p:tgtEl>
                        <p:sldTgt/>
                      </p:tgtEl>
                    </p:cond>
                    <p:cond evt="onPrev" delay="0">
                      <p:tgtEl>
                        <p:sldTgt/>
                      </p:tgtEl>
                    </p:cond>
                  </p:endCondLst>
                </p:cTn>
                <p:tgtEl>
                  <p:spTgt spid="10"/>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4572000" y="1142984"/>
            <a:ext cx="4572000" cy="861774"/>
          </a:xfrm>
          <a:prstGeom prst="rect">
            <a:avLst/>
          </a:prstGeom>
        </p:spPr>
        <p:txBody>
          <a:bodyPr>
            <a:spAutoFit/>
          </a:bodyPr>
          <a:lstStyle/>
          <a:p>
            <a:pPr algn="ctr">
              <a:defRPr/>
            </a:pPr>
            <a:r>
              <a:rPr lang="ru-RU"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Страницы  Великой  Победы</a:t>
            </a:r>
          </a:p>
          <a:p>
            <a:pPr algn="ctr">
              <a:defRPr/>
            </a:pPr>
            <a:r>
              <a:rPr lang="ru-RU" sz="32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Москва в мае 1945 года</a:t>
            </a:r>
          </a:p>
        </p:txBody>
      </p:sp>
      <p:grpSp>
        <p:nvGrpSpPr>
          <p:cNvPr id="2" name="Группа 4"/>
          <p:cNvGrpSpPr>
            <a:grpSpLocks/>
          </p:cNvGrpSpPr>
          <p:nvPr/>
        </p:nvGrpSpPr>
        <p:grpSpPr bwMode="auto">
          <a:xfrm>
            <a:off x="4500563" y="-242888"/>
            <a:ext cx="4859337" cy="1619251"/>
            <a:chOff x="323528" y="0"/>
            <a:chExt cx="8565261" cy="1700808"/>
          </a:xfrm>
        </p:grpSpPr>
        <p:pic>
          <p:nvPicPr>
            <p:cNvPr id="9"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5"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10" name="Прямоугольник 9"/>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pic>
        <p:nvPicPr>
          <p:cNvPr id="11" name="Picture 5" descr="Салют Победы"/>
          <p:cNvPicPr>
            <a:picLocks noChangeAspect="1" noChangeArrowheads="1"/>
          </p:cNvPicPr>
          <p:nvPr/>
        </p:nvPicPr>
        <p:blipFill>
          <a:blip r:embed="rId6">
            <a:lum bright="20000" contrast="40000"/>
          </a:blip>
          <a:srcRect t="7083" b="6424"/>
          <a:stretch>
            <a:fillRect/>
          </a:stretch>
        </p:blipFill>
        <p:spPr bwMode="auto">
          <a:xfrm>
            <a:off x="214313" y="357188"/>
            <a:ext cx="3857625" cy="2503487"/>
          </a:xfrm>
          <a:prstGeom prst="rect">
            <a:avLst/>
          </a:prstGeom>
          <a:noFill/>
          <a:ln w="9525">
            <a:noFill/>
            <a:miter lim="800000"/>
            <a:headEnd/>
            <a:tailEnd/>
          </a:ln>
        </p:spPr>
      </p:pic>
      <p:pic>
        <p:nvPicPr>
          <p:cNvPr id="12" name="Picture 5" descr="пОБЕДА"/>
          <p:cNvPicPr>
            <a:picLocks noChangeAspect="1" noChangeArrowheads="1"/>
          </p:cNvPicPr>
          <p:nvPr/>
        </p:nvPicPr>
        <p:blipFill>
          <a:blip r:embed="rId7">
            <a:lum bright="10000" contrast="10000"/>
          </a:blip>
          <a:srcRect/>
          <a:stretch>
            <a:fillRect/>
          </a:stretch>
        </p:blipFill>
        <p:spPr bwMode="auto">
          <a:xfrm>
            <a:off x="2500313" y="2428875"/>
            <a:ext cx="3571875" cy="2592388"/>
          </a:xfrm>
          <a:prstGeom prst="rect">
            <a:avLst/>
          </a:prstGeom>
          <a:noFill/>
          <a:ln w="9525">
            <a:noFill/>
            <a:miter lim="800000"/>
            <a:headEnd/>
            <a:tailEnd/>
          </a:ln>
        </p:spPr>
      </p:pic>
      <p:pic>
        <p:nvPicPr>
          <p:cNvPr id="13" name="Picture 3" descr="C:\Documents and Settings\user\Рабочий стол\Война МГМ\рисунок 10009.jpg"/>
          <p:cNvPicPr>
            <a:picLocks noChangeAspect="1" noChangeArrowheads="1"/>
          </p:cNvPicPr>
          <p:nvPr/>
        </p:nvPicPr>
        <p:blipFill>
          <a:blip r:embed="rId8">
            <a:duotone>
              <a:schemeClr val="bg2">
                <a:shade val="45000"/>
                <a:satMod val="135000"/>
              </a:schemeClr>
              <a:prstClr val="white"/>
            </a:duotone>
            <a:lum bright="-10000" contrast="30000"/>
          </a:blip>
          <a:srcRect l="51814" t="46314" r="5885" b="32698"/>
          <a:stretch>
            <a:fillRect/>
          </a:stretch>
        </p:blipFill>
        <p:spPr bwMode="auto">
          <a:xfrm>
            <a:off x="5129875" y="4286256"/>
            <a:ext cx="3779176" cy="2357454"/>
          </a:xfrm>
          <a:prstGeom prst="rect">
            <a:avLst/>
          </a:prstGeom>
          <a:noFill/>
          <a:ln w="9525">
            <a:noFill/>
            <a:miter lim="800000"/>
            <a:headEnd/>
            <a:tailEnd/>
          </a:ln>
        </p:spPr>
      </p:pic>
      <p:pic>
        <p:nvPicPr>
          <p:cNvPr id="14" name="левитан о капитуляции.mp3">
            <a:hlinkClick r:id="" action="ppaction://media"/>
          </p:cNvPr>
          <p:cNvPicPr>
            <a:picLocks noRot="1" noChangeAspect="1"/>
          </p:cNvPicPr>
          <p:nvPr>
            <a:audioFile r:link="rId1"/>
          </p:nvPr>
        </p:nvPicPr>
        <p:blipFill>
          <a:blip r:embed="rId9"/>
          <a:srcRect/>
          <a:stretch>
            <a:fillRect/>
          </a:stretch>
        </p:blipFill>
        <p:spPr bwMode="auto">
          <a:xfrm>
            <a:off x="8839200" y="6553200"/>
            <a:ext cx="304800" cy="304800"/>
          </a:xfrm>
          <a:prstGeom prst="rect">
            <a:avLst/>
          </a:prstGeom>
          <a:noFill/>
          <a:ln w="9525">
            <a:noFill/>
            <a:miter lim="800000"/>
            <a:headEnd/>
            <a:tailEnd/>
          </a:ln>
        </p:spPr>
      </p:pic>
      <p:pic>
        <p:nvPicPr>
          <p:cNvPr id="15" name="g_capit.avi">
            <a:hlinkClick r:id="" action="ppaction://media"/>
          </p:cNvPr>
          <p:cNvPicPr>
            <a:picLocks noRot="1" noChangeAspect="1"/>
          </p:cNvPicPr>
          <p:nvPr>
            <a:videoFile r:link="rId2"/>
          </p:nvPr>
        </p:nvPicPr>
        <p:blipFill>
          <a:blip r:embed="rId10"/>
          <a:srcRect/>
          <a:stretch>
            <a:fillRect/>
          </a:stretch>
        </p:blipFill>
        <p:spPr bwMode="auto">
          <a:xfrm>
            <a:off x="4337050" y="6357938"/>
            <a:ext cx="377825" cy="311150"/>
          </a:xfrm>
          <a:prstGeom prst="rect">
            <a:avLst/>
          </a:prstGeom>
          <a:noFill/>
          <a:ln w="9525">
            <a:noFill/>
            <a:miter lim="800000"/>
            <a:headEnd/>
            <a:tailEnd/>
          </a:ln>
        </p:spPr>
      </p:pic>
      <p:sp>
        <p:nvSpPr>
          <p:cNvPr id="16" name="Прямоугольник 15"/>
          <p:cNvSpPr/>
          <p:nvPr/>
        </p:nvSpPr>
        <p:spPr>
          <a:xfrm>
            <a:off x="214313" y="5226050"/>
            <a:ext cx="4429125" cy="1323975"/>
          </a:xfrm>
          <a:prstGeom prst="rect">
            <a:avLst/>
          </a:prstGeom>
        </p:spPr>
        <p:txBody>
          <a:bodyPr>
            <a:spAutoFit/>
          </a:bodyPr>
          <a:lstStyle/>
          <a:p>
            <a:pPr>
              <a:defRPr/>
            </a:pPr>
            <a:r>
              <a:rPr lang="ru-RU" sz="2000" b="1" dirty="0">
                <a:solidFill>
                  <a:srgbClr val="FF0000"/>
                </a:solidFill>
                <a:effectLst>
                  <a:outerShdw blurRad="38100" dist="38100" dir="2700000" algn="tl">
                    <a:srgbClr val="000000">
                      <a:alpha val="43137"/>
                    </a:srgbClr>
                  </a:outerShdw>
                </a:effectLst>
                <a:latin typeface="+mn-lt"/>
              </a:rPr>
              <a:t>1 мая 1944 г. учреждена медаль «За оборону Москвы», ею награждено более 1 миллиона человек, среди них более 20 000 детей.</a:t>
            </a:r>
            <a:r>
              <a:rPr lang="ru-RU" sz="2000" dirty="0"/>
              <a:t>   </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0" fill="hold"/>
                                        <p:tgtEl>
                                          <p:spTgt spid="11"/>
                                        </p:tgtEl>
                                        <p:attrNameLst>
                                          <p:attrName>ppt_w</p:attrName>
                                        </p:attrNameLst>
                                      </p:cBhvr>
                                      <p:tavLst>
                                        <p:tav tm="0">
                                          <p:val>
                                            <p:fltVal val="0"/>
                                          </p:val>
                                        </p:tav>
                                        <p:tav tm="100000">
                                          <p:val>
                                            <p:strVal val="#ppt_w"/>
                                          </p:val>
                                        </p:tav>
                                      </p:tavLst>
                                    </p:anim>
                                    <p:anim calcmode="lin" valueType="num">
                                      <p:cBhvr>
                                        <p:cTn id="8" dur="5000" fill="hold"/>
                                        <p:tgtEl>
                                          <p:spTgt spid="11"/>
                                        </p:tgtEl>
                                        <p:attrNameLst>
                                          <p:attrName>ppt_h</p:attrName>
                                        </p:attrNameLst>
                                      </p:cBhvr>
                                      <p:tavLst>
                                        <p:tav tm="0">
                                          <p:val>
                                            <p:fltVal val="0"/>
                                          </p:val>
                                        </p:tav>
                                        <p:tav tm="100000">
                                          <p:val>
                                            <p:strVal val="#ppt_h"/>
                                          </p:val>
                                        </p:tav>
                                      </p:tavLst>
                                    </p:anim>
                                    <p:animEffect transition="in" filter="fade">
                                      <p:cBhvr>
                                        <p:cTn id="9" dur="5000"/>
                                        <p:tgtEl>
                                          <p:spTgt spid="11"/>
                                        </p:tgtEl>
                                      </p:cBhvr>
                                    </p:animEffect>
                                  </p:childTnLst>
                                </p:cTn>
                              </p:par>
                              <p:par>
                                <p:cTn id="10" presetID="53"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0" fill="hold"/>
                                        <p:tgtEl>
                                          <p:spTgt spid="12"/>
                                        </p:tgtEl>
                                        <p:attrNameLst>
                                          <p:attrName>ppt_w</p:attrName>
                                        </p:attrNameLst>
                                      </p:cBhvr>
                                      <p:tavLst>
                                        <p:tav tm="0">
                                          <p:val>
                                            <p:fltVal val="0"/>
                                          </p:val>
                                        </p:tav>
                                        <p:tav tm="100000">
                                          <p:val>
                                            <p:strVal val="#ppt_w"/>
                                          </p:val>
                                        </p:tav>
                                      </p:tavLst>
                                    </p:anim>
                                    <p:anim calcmode="lin" valueType="num">
                                      <p:cBhvr>
                                        <p:cTn id="13" dur="5000" fill="hold"/>
                                        <p:tgtEl>
                                          <p:spTgt spid="12"/>
                                        </p:tgtEl>
                                        <p:attrNameLst>
                                          <p:attrName>ppt_h</p:attrName>
                                        </p:attrNameLst>
                                      </p:cBhvr>
                                      <p:tavLst>
                                        <p:tav tm="0">
                                          <p:val>
                                            <p:fltVal val="0"/>
                                          </p:val>
                                        </p:tav>
                                        <p:tav tm="100000">
                                          <p:val>
                                            <p:strVal val="#ppt_h"/>
                                          </p:val>
                                        </p:tav>
                                      </p:tavLst>
                                    </p:anim>
                                    <p:animEffect transition="in" filter="fade">
                                      <p:cBhvr>
                                        <p:cTn id="14" dur="5000"/>
                                        <p:tgtEl>
                                          <p:spTgt spid="12"/>
                                        </p:tgtEl>
                                      </p:cBhvr>
                                    </p:animEffect>
                                  </p:childTnLst>
                                </p:cTn>
                              </p:par>
                              <p:par>
                                <p:cTn id="15" presetID="53"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0" fill="hold"/>
                                        <p:tgtEl>
                                          <p:spTgt spid="13"/>
                                        </p:tgtEl>
                                        <p:attrNameLst>
                                          <p:attrName>ppt_w</p:attrName>
                                        </p:attrNameLst>
                                      </p:cBhvr>
                                      <p:tavLst>
                                        <p:tav tm="0">
                                          <p:val>
                                            <p:fltVal val="0"/>
                                          </p:val>
                                        </p:tav>
                                        <p:tav tm="100000">
                                          <p:val>
                                            <p:strVal val="#ppt_w"/>
                                          </p:val>
                                        </p:tav>
                                      </p:tavLst>
                                    </p:anim>
                                    <p:anim calcmode="lin" valueType="num">
                                      <p:cBhvr>
                                        <p:cTn id="18" dur="5000" fill="hold"/>
                                        <p:tgtEl>
                                          <p:spTgt spid="13"/>
                                        </p:tgtEl>
                                        <p:attrNameLst>
                                          <p:attrName>ppt_h</p:attrName>
                                        </p:attrNameLst>
                                      </p:cBhvr>
                                      <p:tavLst>
                                        <p:tav tm="0">
                                          <p:val>
                                            <p:fltVal val="0"/>
                                          </p:val>
                                        </p:tav>
                                        <p:tav tm="100000">
                                          <p:val>
                                            <p:strVal val="#ppt_h"/>
                                          </p:val>
                                        </p:tav>
                                      </p:tavLst>
                                    </p:anim>
                                    <p:animEffect transition="in" filter="fade">
                                      <p:cBhvr>
                                        <p:cTn id="19" dur="5000"/>
                                        <p:tgtEl>
                                          <p:spTgt spid="13"/>
                                        </p:tgtEl>
                                      </p:cBhvr>
                                    </p:animEffect>
                                  </p:childTnLst>
                                </p:cTn>
                              </p:par>
                              <p:par>
                                <p:cTn id="20" presetID="53"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0" fill="hold"/>
                                        <p:tgtEl>
                                          <p:spTgt spid="2"/>
                                        </p:tgtEl>
                                        <p:attrNameLst>
                                          <p:attrName>ppt_w</p:attrName>
                                        </p:attrNameLst>
                                      </p:cBhvr>
                                      <p:tavLst>
                                        <p:tav tm="0">
                                          <p:val>
                                            <p:fltVal val="0"/>
                                          </p:val>
                                        </p:tav>
                                        <p:tav tm="100000">
                                          <p:val>
                                            <p:strVal val="#ppt_w"/>
                                          </p:val>
                                        </p:tav>
                                      </p:tavLst>
                                    </p:anim>
                                    <p:anim calcmode="lin" valueType="num">
                                      <p:cBhvr>
                                        <p:cTn id="23" dur="5000" fill="hold"/>
                                        <p:tgtEl>
                                          <p:spTgt spid="2"/>
                                        </p:tgtEl>
                                        <p:attrNameLst>
                                          <p:attrName>ppt_h</p:attrName>
                                        </p:attrNameLst>
                                      </p:cBhvr>
                                      <p:tavLst>
                                        <p:tav tm="0">
                                          <p:val>
                                            <p:fltVal val="0"/>
                                          </p:val>
                                        </p:tav>
                                        <p:tav tm="100000">
                                          <p:val>
                                            <p:strVal val="#ppt_h"/>
                                          </p:val>
                                        </p:tav>
                                      </p:tavLst>
                                    </p:anim>
                                    <p:animEffect transition="in" filter="fade">
                                      <p:cBhvr>
                                        <p:cTn id="24" dur="5000"/>
                                        <p:tgtEl>
                                          <p:spTgt spid="2"/>
                                        </p:tgtEl>
                                      </p:cBhvr>
                                    </p:animEffect>
                                  </p:childTnLst>
                                </p:cTn>
                              </p:par>
                              <p:par>
                                <p:cTn id="25" presetID="53"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0" fill="hold"/>
                                        <p:tgtEl>
                                          <p:spTgt spid="7"/>
                                        </p:tgtEl>
                                        <p:attrNameLst>
                                          <p:attrName>ppt_w</p:attrName>
                                        </p:attrNameLst>
                                      </p:cBhvr>
                                      <p:tavLst>
                                        <p:tav tm="0">
                                          <p:val>
                                            <p:fltVal val="0"/>
                                          </p:val>
                                        </p:tav>
                                        <p:tav tm="100000">
                                          <p:val>
                                            <p:strVal val="#ppt_w"/>
                                          </p:val>
                                        </p:tav>
                                      </p:tavLst>
                                    </p:anim>
                                    <p:anim calcmode="lin" valueType="num">
                                      <p:cBhvr>
                                        <p:cTn id="28" dur="5000" fill="hold"/>
                                        <p:tgtEl>
                                          <p:spTgt spid="7"/>
                                        </p:tgtEl>
                                        <p:attrNameLst>
                                          <p:attrName>ppt_h</p:attrName>
                                        </p:attrNameLst>
                                      </p:cBhvr>
                                      <p:tavLst>
                                        <p:tav tm="0">
                                          <p:val>
                                            <p:fltVal val="0"/>
                                          </p:val>
                                        </p:tav>
                                        <p:tav tm="100000">
                                          <p:val>
                                            <p:strVal val="#ppt_h"/>
                                          </p:val>
                                        </p:tav>
                                      </p:tavLst>
                                    </p:anim>
                                    <p:animEffect transition="in" filter="fade">
                                      <p:cBhvr>
                                        <p:cTn id="29" dur="5000"/>
                                        <p:tgtEl>
                                          <p:spTgt spid="7"/>
                                        </p:tgtEl>
                                      </p:cBhvr>
                                    </p:animEffect>
                                  </p:childTnLst>
                                </p:cTn>
                              </p:par>
                              <p:par>
                                <p:cTn id="30" presetID="53"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0" fill="hold"/>
                                        <p:tgtEl>
                                          <p:spTgt spid="15"/>
                                        </p:tgtEl>
                                        <p:attrNameLst>
                                          <p:attrName>ppt_w</p:attrName>
                                        </p:attrNameLst>
                                      </p:cBhvr>
                                      <p:tavLst>
                                        <p:tav tm="0">
                                          <p:val>
                                            <p:fltVal val="0"/>
                                          </p:val>
                                        </p:tav>
                                        <p:tav tm="100000">
                                          <p:val>
                                            <p:strVal val="#ppt_w"/>
                                          </p:val>
                                        </p:tav>
                                      </p:tavLst>
                                    </p:anim>
                                    <p:anim calcmode="lin" valueType="num">
                                      <p:cBhvr>
                                        <p:cTn id="33" dur="5000" fill="hold"/>
                                        <p:tgtEl>
                                          <p:spTgt spid="15"/>
                                        </p:tgtEl>
                                        <p:attrNameLst>
                                          <p:attrName>ppt_h</p:attrName>
                                        </p:attrNameLst>
                                      </p:cBhvr>
                                      <p:tavLst>
                                        <p:tav tm="0">
                                          <p:val>
                                            <p:fltVal val="0"/>
                                          </p:val>
                                        </p:tav>
                                        <p:tav tm="100000">
                                          <p:val>
                                            <p:strVal val="#ppt_h"/>
                                          </p:val>
                                        </p:tav>
                                      </p:tavLst>
                                    </p:anim>
                                    <p:animEffect transition="in" filter="fade">
                                      <p:cBhvr>
                                        <p:cTn id="34" dur="5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4"/>
                    </p:tgtEl>
                  </p:cond>
                </p:stCondLst>
                <p:endSync evt="end" delay="0">
                  <p:rtn val="all"/>
                </p:endSync>
                <p:childTnLst>
                  <p:par>
                    <p:cTn id="36" fill="hold">
                      <p:stCondLst>
                        <p:cond delay="0"/>
                      </p:stCondLst>
                      <p:childTnLst>
                        <p:par>
                          <p:cTn id="37" fill="hold">
                            <p:stCondLst>
                              <p:cond delay="0"/>
                            </p:stCondLst>
                            <p:childTnLst>
                              <p:par>
                                <p:cTn id="38" presetID="1" presetClass="mediacall" presetSubtype="0" fill="hold" nodeType="clickEffect">
                                  <p:stCondLst>
                                    <p:cond delay="0"/>
                                  </p:stCondLst>
                                  <p:childTnLst>
                                    <p:cmd type="call" cmd="playFrom(0.0)">
                                      <p:cBhvr>
                                        <p:cTn id="39" dur="1" fill="hold"/>
                                        <p:tgtEl>
                                          <p:spTgt spid="14"/>
                                        </p:tgtEl>
                                      </p:cBhvr>
                                    </p:cmd>
                                  </p:childTnLst>
                                </p:cTn>
                              </p:par>
                            </p:childTnLst>
                          </p:cTn>
                        </p:par>
                      </p:childTnLst>
                    </p:cTn>
                  </p:par>
                </p:childTnLst>
              </p:cTn>
              <p:nextCondLst>
                <p:cond evt="onClick" delay="0">
                  <p:tgtEl>
                    <p:spTgt spid="14"/>
                  </p:tgtEl>
                </p:cond>
              </p:nextCondLst>
            </p:seq>
            <p:audio>
              <p:cMediaNode>
                <p:cTn id="40" fill="hold" display="0">
                  <p:stCondLst>
                    <p:cond delay="indefinite"/>
                  </p:stCondLst>
                  <p:endCondLst>
                    <p:cond evt="onNext" delay="0">
                      <p:tgtEl>
                        <p:sldTgt/>
                      </p:tgtEl>
                    </p:cond>
                    <p:cond evt="onPrev" delay="0">
                      <p:tgtEl>
                        <p:sldTgt/>
                      </p:tgtEl>
                    </p:cond>
                    <p:cond evt="onStopAudio" delay="0">
                      <p:tgtEl>
                        <p:sldTgt/>
                      </p:tgtEl>
                    </p:cond>
                  </p:endCondLst>
                </p:cTn>
                <p:tgtEl>
                  <p:spTgt spid="14"/>
                </p:tgtEl>
              </p:cMediaNode>
            </p:audio>
            <p:video fullScrn="1">
              <p:cMediaNode>
                <p:cTn id="41" fill="hold" display="0">
                  <p:stCondLst>
                    <p:cond delay="indefinite"/>
                  </p:stCondLst>
                  <p:endCondLst>
                    <p:cond evt="onNext" delay="0">
                      <p:tgtEl>
                        <p:sldTgt/>
                      </p:tgtEl>
                    </p:cond>
                    <p:cond evt="onPrev" delay="0">
                      <p:tgtEl>
                        <p:sldTgt/>
                      </p:tgtEl>
                    </p:cond>
                  </p:endCondLst>
                </p:cTn>
                <p:tgtEl>
                  <p:spTgt spid="15"/>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2" name="Rectangle 10"/>
          <p:cNvSpPr>
            <a:spLocks noGrp="1" noChangeArrowheads="1"/>
          </p:cNvSpPr>
          <p:nvPr>
            <p:ph type="title"/>
          </p:nvPr>
        </p:nvSpPr>
        <p:spPr>
          <a:xfrm>
            <a:off x="4429124" y="1500174"/>
            <a:ext cx="4500562" cy="1000132"/>
          </a:xfrm>
        </p:spPr>
        <p:txBody>
          <a:bodyPr>
            <a:normAutofit fontScale="90000"/>
          </a:bodyPr>
          <a:lstStyle/>
          <a:p>
            <a:pPr eaLnBrk="1" fontAlgn="auto" hangingPunct="1">
              <a:spcAft>
                <a:spcPts val="0"/>
              </a:spcAft>
              <a:defRPr/>
            </a:pPr>
            <a:r>
              <a:rPr lang="ru-RU" sz="2800" dirty="0" smtClean="0">
                <a:solidFill>
                  <a:srgbClr val="FF0000"/>
                </a:solidFill>
                <a:latin typeface="Times New Roman" pitchFamily="18" charset="0"/>
                <a:cs typeface="Times New Roman" pitchFamily="18" charset="0"/>
              </a:rPr>
              <a:t>24 июня 1945 </a:t>
            </a:r>
            <a:br>
              <a:rPr lang="ru-RU" sz="2800" dirty="0" smtClean="0">
                <a:solidFill>
                  <a:srgbClr val="FF0000"/>
                </a:solidFill>
                <a:latin typeface="Times New Roman" pitchFamily="18" charset="0"/>
                <a:cs typeface="Times New Roman" pitchFamily="18" charset="0"/>
              </a:rPr>
            </a:br>
            <a:r>
              <a:rPr lang="ru-RU" sz="4400" dirty="0" smtClean="0">
                <a:solidFill>
                  <a:srgbClr val="FF0000"/>
                </a:solidFill>
                <a:latin typeface="Times New Roman" pitchFamily="18" charset="0"/>
                <a:cs typeface="Times New Roman" pitchFamily="18" charset="0"/>
              </a:rPr>
              <a:t>ПАРАД  ПОБЕДЫ</a:t>
            </a:r>
            <a:endParaRPr lang="ru-RU" sz="4400" dirty="0">
              <a:solidFill>
                <a:srgbClr val="FF0000"/>
              </a:solidFill>
              <a:latin typeface="Times New Roman" pitchFamily="18" charset="0"/>
              <a:cs typeface="Times New Roman" pitchFamily="18" charset="0"/>
            </a:endParaRPr>
          </a:p>
        </p:txBody>
      </p:sp>
      <p:grpSp>
        <p:nvGrpSpPr>
          <p:cNvPr id="2" name="Группа 5"/>
          <p:cNvGrpSpPr>
            <a:grpSpLocks/>
          </p:cNvGrpSpPr>
          <p:nvPr/>
        </p:nvGrpSpPr>
        <p:grpSpPr bwMode="auto">
          <a:xfrm>
            <a:off x="4500563" y="-171450"/>
            <a:ext cx="4859337" cy="1620838"/>
            <a:chOff x="323528" y="0"/>
            <a:chExt cx="8565261" cy="1700808"/>
          </a:xfrm>
        </p:grpSpPr>
        <p:pic>
          <p:nvPicPr>
            <p:cNvPr id="7"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4"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8" name="Прямоугольник 7"/>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pic>
        <p:nvPicPr>
          <p:cNvPr id="11" name="Picture 5" descr="Парад Победы"/>
          <p:cNvPicPr>
            <a:picLocks noGrp="1" noChangeAspect="1" noChangeArrowheads="1"/>
          </p:cNvPicPr>
          <p:nvPr>
            <p:ph/>
          </p:nvPr>
        </p:nvPicPr>
        <p:blipFill>
          <a:blip r:embed="rId5">
            <a:lum bright="20000" contrast="40000"/>
          </a:blip>
          <a:srcRect t="5263" b="5286"/>
          <a:stretch>
            <a:fillRect/>
          </a:stretch>
        </p:blipFill>
        <p:spPr bwMode="auto">
          <a:xfrm>
            <a:off x="214313" y="214313"/>
            <a:ext cx="3924300" cy="2786062"/>
          </a:xfrm>
          <a:noFill/>
          <a:ln>
            <a:miter lim="800000"/>
            <a:headEnd/>
            <a:tailEnd/>
          </a:ln>
        </p:spPr>
      </p:pic>
      <p:pic>
        <p:nvPicPr>
          <p:cNvPr id="12" name="Picture 5" descr="Победа 5"/>
          <p:cNvPicPr>
            <a:picLocks noGrp="1" noChangeAspect="1" noChangeArrowheads="1"/>
          </p:cNvPicPr>
          <p:nvPr>
            <p:ph/>
          </p:nvPr>
        </p:nvPicPr>
        <p:blipFill>
          <a:blip r:embed="rId6">
            <a:lum bright="10000" contrast="10000"/>
          </a:blip>
          <a:srcRect/>
          <a:stretch>
            <a:fillRect/>
          </a:stretch>
        </p:blipFill>
        <p:spPr bwMode="auto">
          <a:xfrm>
            <a:off x="5786438" y="4498975"/>
            <a:ext cx="3159125" cy="2181225"/>
          </a:xfrm>
          <a:noFill/>
          <a:ln>
            <a:miter lim="800000"/>
            <a:headEnd/>
            <a:tailEnd/>
          </a:ln>
        </p:spPr>
      </p:pic>
      <p:pic>
        <p:nvPicPr>
          <p:cNvPr id="13" name="pparade.avi">
            <a:hlinkClick r:id="" action="ppaction://media"/>
          </p:cNvPr>
          <p:cNvPicPr>
            <a:picLocks noRot="1" noChangeAspect="1"/>
          </p:cNvPicPr>
          <p:nvPr>
            <a:videoFile r:link="rId1"/>
          </p:nvPr>
        </p:nvPicPr>
        <p:blipFill>
          <a:blip r:embed="rId7">
            <a:lum bright="30000" contrast="40000"/>
          </a:blip>
          <a:srcRect/>
          <a:stretch>
            <a:fillRect/>
          </a:stretch>
        </p:blipFill>
        <p:spPr bwMode="auto">
          <a:xfrm>
            <a:off x="285750" y="4017963"/>
            <a:ext cx="3500438" cy="2625725"/>
          </a:xfrm>
          <a:prstGeom prst="rect">
            <a:avLst/>
          </a:prstGeom>
          <a:noFill/>
          <a:ln w="9525">
            <a:noFill/>
            <a:miter lim="800000"/>
            <a:headEnd/>
            <a:tailEnd/>
          </a:ln>
        </p:spPr>
      </p:pic>
      <p:pic>
        <p:nvPicPr>
          <p:cNvPr id="16" name="Picture 3"/>
          <p:cNvPicPr>
            <a:picLocks noChangeAspect="1" noChangeArrowheads="1"/>
          </p:cNvPicPr>
          <p:nvPr/>
        </p:nvPicPr>
        <p:blipFill>
          <a:blip r:embed="rId8">
            <a:lum bright="10000" contrast="20000"/>
          </a:blip>
          <a:srcRect/>
          <a:stretch>
            <a:fillRect/>
          </a:stretch>
        </p:blipFill>
        <p:spPr bwMode="auto">
          <a:xfrm>
            <a:off x="2857500" y="2643188"/>
            <a:ext cx="3857625" cy="2598737"/>
          </a:xfrm>
          <a:prstGeom prst="rect">
            <a:avLst/>
          </a:prstGeom>
          <a:noFill/>
          <a:ln w="9525">
            <a:noFill/>
            <a:miter lim="800000"/>
            <a:headEnd/>
            <a:tailEnd/>
          </a:ln>
        </p:spPr>
      </p:pic>
      <p:sp>
        <p:nvSpPr>
          <p:cNvPr id="14" name="Прямоугольник 13"/>
          <p:cNvSpPr/>
          <p:nvPr/>
        </p:nvSpPr>
        <p:spPr>
          <a:xfrm>
            <a:off x="5000628" y="1071546"/>
            <a:ext cx="3488776" cy="400110"/>
          </a:xfrm>
          <a:prstGeom prst="rect">
            <a:avLst/>
          </a:prstGeom>
        </p:spPr>
        <p:txBody>
          <a:bodyPr wrap="none">
            <a:spAutoFit/>
          </a:bodyPr>
          <a:lstStyle/>
          <a:p>
            <a:pPr algn="ctr">
              <a:defRPr/>
            </a:pPr>
            <a:r>
              <a:rPr lang="ru-RU" sz="2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Страницы  Великой  Победы</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0" fill="hold"/>
                                        <p:tgtEl>
                                          <p:spTgt spid="12"/>
                                        </p:tgtEl>
                                        <p:attrNameLst>
                                          <p:attrName>ppt_w</p:attrName>
                                        </p:attrNameLst>
                                      </p:cBhvr>
                                      <p:tavLst>
                                        <p:tav tm="0">
                                          <p:val>
                                            <p:fltVal val="0"/>
                                          </p:val>
                                        </p:tav>
                                        <p:tav tm="100000">
                                          <p:val>
                                            <p:strVal val="#ppt_w"/>
                                          </p:val>
                                        </p:tav>
                                      </p:tavLst>
                                    </p:anim>
                                    <p:anim calcmode="lin" valueType="num">
                                      <p:cBhvr>
                                        <p:cTn id="8" dur="5000" fill="hold"/>
                                        <p:tgtEl>
                                          <p:spTgt spid="12"/>
                                        </p:tgtEl>
                                        <p:attrNameLst>
                                          <p:attrName>ppt_h</p:attrName>
                                        </p:attrNameLst>
                                      </p:cBhvr>
                                      <p:tavLst>
                                        <p:tav tm="0">
                                          <p:val>
                                            <p:fltVal val="0"/>
                                          </p:val>
                                        </p:tav>
                                        <p:tav tm="100000">
                                          <p:val>
                                            <p:strVal val="#ppt_h"/>
                                          </p:val>
                                        </p:tav>
                                      </p:tavLst>
                                    </p:anim>
                                    <p:animEffect transition="in" filter="fade">
                                      <p:cBhvr>
                                        <p:cTn id="9" dur="5000"/>
                                        <p:tgtEl>
                                          <p:spTgt spid="12"/>
                                        </p:tgtEl>
                                      </p:cBhvr>
                                    </p:animEffect>
                                  </p:childTnLst>
                                </p:cTn>
                              </p:par>
                              <p:par>
                                <p:cTn id="10" presetID="53"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0" fill="hold"/>
                                        <p:tgtEl>
                                          <p:spTgt spid="11"/>
                                        </p:tgtEl>
                                        <p:attrNameLst>
                                          <p:attrName>ppt_w</p:attrName>
                                        </p:attrNameLst>
                                      </p:cBhvr>
                                      <p:tavLst>
                                        <p:tav tm="0">
                                          <p:val>
                                            <p:fltVal val="0"/>
                                          </p:val>
                                        </p:tav>
                                        <p:tav tm="100000">
                                          <p:val>
                                            <p:strVal val="#ppt_w"/>
                                          </p:val>
                                        </p:tav>
                                      </p:tavLst>
                                    </p:anim>
                                    <p:anim calcmode="lin" valueType="num">
                                      <p:cBhvr>
                                        <p:cTn id="13" dur="5000" fill="hold"/>
                                        <p:tgtEl>
                                          <p:spTgt spid="11"/>
                                        </p:tgtEl>
                                        <p:attrNameLst>
                                          <p:attrName>ppt_h</p:attrName>
                                        </p:attrNameLst>
                                      </p:cBhvr>
                                      <p:tavLst>
                                        <p:tav tm="0">
                                          <p:val>
                                            <p:fltVal val="0"/>
                                          </p:val>
                                        </p:tav>
                                        <p:tav tm="100000">
                                          <p:val>
                                            <p:strVal val="#ppt_h"/>
                                          </p:val>
                                        </p:tav>
                                      </p:tavLst>
                                    </p:anim>
                                    <p:animEffect transition="in" filter="fade">
                                      <p:cBhvr>
                                        <p:cTn id="14" dur="5000"/>
                                        <p:tgtEl>
                                          <p:spTgt spid="11"/>
                                        </p:tgtEl>
                                      </p:cBhvr>
                                    </p:animEffect>
                                  </p:childTnLst>
                                </p:cTn>
                              </p:par>
                              <p:par>
                                <p:cTn id="15" presetID="53"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0" fill="hold"/>
                                        <p:tgtEl>
                                          <p:spTgt spid="2"/>
                                        </p:tgtEl>
                                        <p:attrNameLst>
                                          <p:attrName>ppt_w</p:attrName>
                                        </p:attrNameLst>
                                      </p:cBhvr>
                                      <p:tavLst>
                                        <p:tav tm="0">
                                          <p:val>
                                            <p:fltVal val="0"/>
                                          </p:val>
                                        </p:tav>
                                        <p:tav tm="100000">
                                          <p:val>
                                            <p:strVal val="#ppt_w"/>
                                          </p:val>
                                        </p:tav>
                                      </p:tavLst>
                                    </p:anim>
                                    <p:anim calcmode="lin" valueType="num">
                                      <p:cBhvr>
                                        <p:cTn id="18" dur="5000" fill="hold"/>
                                        <p:tgtEl>
                                          <p:spTgt spid="2"/>
                                        </p:tgtEl>
                                        <p:attrNameLst>
                                          <p:attrName>ppt_h</p:attrName>
                                        </p:attrNameLst>
                                      </p:cBhvr>
                                      <p:tavLst>
                                        <p:tav tm="0">
                                          <p:val>
                                            <p:fltVal val="0"/>
                                          </p:val>
                                        </p:tav>
                                        <p:tav tm="100000">
                                          <p:val>
                                            <p:strVal val="#ppt_h"/>
                                          </p:val>
                                        </p:tav>
                                      </p:tavLst>
                                    </p:anim>
                                    <p:animEffect transition="in" filter="fade">
                                      <p:cBhvr>
                                        <p:cTn id="19" dur="5000"/>
                                        <p:tgtEl>
                                          <p:spTgt spid="2"/>
                                        </p:tgtEl>
                                      </p:cBhvr>
                                    </p:animEffect>
                                  </p:childTnLst>
                                </p:cTn>
                              </p:par>
                              <p:par>
                                <p:cTn id="20" presetID="53" presetClass="entr" presetSubtype="0" fill="hold" nodeType="withEffect">
                                  <p:stCondLst>
                                    <p:cond delay="0"/>
                                  </p:stCondLst>
                                  <p:childTnLst>
                                    <p:set>
                                      <p:cBhvr>
                                        <p:cTn id="21" dur="1" fill="hold">
                                          <p:stCondLst>
                                            <p:cond delay="0"/>
                                          </p:stCondLst>
                                        </p:cTn>
                                        <p:tgtEl>
                                          <p:spTgt spid="79882"/>
                                        </p:tgtEl>
                                        <p:attrNameLst>
                                          <p:attrName>style.visibility</p:attrName>
                                        </p:attrNameLst>
                                      </p:cBhvr>
                                      <p:to>
                                        <p:strVal val="visible"/>
                                      </p:to>
                                    </p:set>
                                    <p:anim calcmode="lin" valueType="num">
                                      <p:cBhvr>
                                        <p:cTn id="22" dur="5000" fill="hold"/>
                                        <p:tgtEl>
                                          <p:spTgt spid="79882"/>
                                        </p:tgtEl>
                                        <p:attrNameLst>
                                          <p:attrName>ppt_w</p:attrName>
                                        </p:attrNameLst>
                                      </p:cBhvr>
                                      <p:tavLst>
                                        <p:tav tm="0">
                                          <p:val>
                                            <p:fltVal val="0"/>
                                          </p:val>
                                        </p:tav>
                                        <p:tav tm="100000">
                                          <p:val>
                                            <p:strVal val="#ppt_w"/>
                                          </p:val>
                                        </p:tav>
                                      </p:tavLst>
                                    </p:anim>
                                    <p:anim calcmode="lin" valueType="num">
                                      <p:cBhvr>
                                        <p:cTn id="23" dur="5000" fill="hold"/>
                                        <p:tgtEl>
                                          <p:spTgt spid="79882"/>
                                        </p:tgtEl>
                                        <p:attrNameLst>
                                          <p:attrName>ppt_h</p:attrName>
                                        </p:attrNameLst>
                                      </p:cBhvr>
                                      <p:tavLst>
                                        <p:tav tm="0">
                                          <p:val>
                                            <p:fltVal val="0"/>
                                          </p:val>
                                        </p:tav>
                                        <p:tav tm="100000">
                                          <p:val>
                                            <p:strVal val="#ppt_h"/>
                                          </p:val>
                                        </p:tav>
                                      </p:tavLst>
                                    </p:anim>
                                    <p:animEffect transition="in" filter="fade">
                                      <p:cBhvr>
                                        <p:cTn id="24" dur="5000"/>
                                        <p:tgtEl>
                                          <p:spTgt spid="79882"/>
                                        </p:tgtEl>
                                      </p:cBhvr>
                                    </p:animEffect>
                                  </p:childTnLst>
                                </p:cTn>
                              </p:par>
                              <p:par>
                                <p:cTn id="25" presetID="53"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0" fill="hold"/>
                                        <p:tgtEl>
                                          <p:spTgt spid="16"/>
                                        </p:tgtEl>
                                        <p:attrNameLst>
                                          <p:attrName>ppt_w</p:attrName>
                                        </p:attrNameLst>
                                      </p:cBhvr>
                                      <p:tavLst>
                                        <p:tav tm="0">
                                          <p:val>
                                            <p:fltVal val="0"/>
                                          </p:val>
                                        </p:tav>
                                        <p:tav tm="100000">
                                          <p:val>
                                            <p:strVal val="#ppt_w"/>
                                          </p:val>
                                        </p:tav>
                                      </p:tavLst>
                                    </p:anim>
                                    <p:anim calcmode="lin" valueType="num">
                                      <p:cBhvr>
                                        <p:cTn id="28" dur="5000" fill="hold"/>
                                        <p:tgtEl>
                                          <p:spTgt spid="16"/>
                                        </p:tgtEl>
                                        <p:attrNameLst>
                                          <p:attrName>ppt_h</p:attrName>
                                        </p:attrNameLst>
                                      </p:cBhvr>
                                      <p:tavLst>
                                        <p:tav tm="0">
                                          <p:val>
                                            <p:fltVal val="0"/>
                                          </p:val>
                                        </p:tav>
                                        <p:tav tm="100000">
                                          <p:val>
                                            <p:strVal val="#ppt_h"/>
                                          </p:val>
                                        </p:tav>
                                      </p:tavLst>
                                    </p:anim>
                                    <p:animEffect transition="in" filter="fade">
                                      <p:cBhvr>
                                        <p:cTn id="29" dur="5000"/>
                                        <p:tgtEl>
                                          <p:spTgt spid="16"/>
                                        </p:tgtEl>
                                      </p:cBhvr>
                                    </p:animEffect>
                                  </p:childTnLst>
                                </p:cTn>
                              </p:par>
                              <p:par>
                                <p:cTn id="30" presetID="53"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0" fill="hold"/>
                                        <p:tgtEl>
                                          <p:spTgt spid="13"/>
                                        </p:tgtEl>
                                        <p:attrNameLst>
                                          <p:attrName>ppt_w</p:attrName>
                                        </p:attrNameLst>
                                      </p:cBhvr>
                                      <p:tavLst>
                                        <p:tav tm="0">
                                          <p:val>
                                            <p:fltVal val="0"/>
                                          </p:val>
                                        </p:tav>
                                        <p:tav tm="100000">
                                          <p:val>
                                            <p:strVal val="#ppt_w"/>
                                          </p:val>
                                        </p:tav>
                                      </p:tavLst>
                                    </p:anim>
                                    <p:anim calcmode="lin" valueType="num">
                                      <p:cBhvr>
                                        <p:cTn id="33" dur="5000" fill="hold"/>
                                        <p:tgtEl>
                                          <p:spTgt spid="13"/>
                                        </p:tgtEl>
                                        <p:attrNameLst>
                                          <p:attrName>ppt_h</p:attrName>
                                        </p:attrNameLst>
                                      </p:cBhvr>
                                      <p:tavLst>
                                        <p:tav tm="0">
                                          <p:val>
                                            <p:fltVal val="0"/>
                                          </p:val>
                                        </p:tav>
                                        <p:tav tm="100000">
                                          <p:val>
                                            <p:strVal val="#ppt_h"/>
                                          </p:val>
                                        </p:tav>
                                      </p:tavLst>
                                    </p:anim>
                                    <p:animEffect transition="in" filter="fade">
                                      <p:cBhvr>
                                        <p:cTn id="34" dur="5000"/>
                                        <p:tgtEl>
                                          <p:spTgt spid="13"/>
                                        </p:tgtEl>
                                      </p:cBhvr>
                                    </p:animEffect>
                                  </p:childTnLst>
                                </p:cTn>
                              </p:par>
                              <p:par>
                                <p:cTn id="35" presetID="53"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0" fill="hold"/>
                                        <p:tgtEl>
                                          <p:spTgt spid="14"/>
                                        </p:tgtEl>
                                        <p:attrNameLst>
                                          <p:attrName>ppt_w</p:attrName>
                                        </p:attrNameLst>
                                      </p:cBhvr>
                                      <p:tavLst>
                                        <p:tav tm="0">
                                          <p:val>
                                            <p:fltVal val="0"/>
                                          </p:val>
                                        </p:tav>
                                        <p:tav tm="100000">
                                          <p:val>
                                            <p:strVal val="#ppt_w"/>
                                          </p:val>
                                        </p:tav>
                                      </p:tavLst>
                                    </p:anim>
                                    <p:anim calcmode="lin" valueType="num">
                                      <p:cBhvr>
                                        <p:cTn id="38" dur="5000" fill="hold"/>
                                        <p:tgtEl>
                                          <p:spTgt spid="14"/>
                                        </p:tgtEl>
                                        <p:attrNameLst>
                                          <p:attrName>ppt_h</p:attrName>
                                        </p:attrNameLst>
                                      </p:cBhvr>
                                      <p:tavLst>
                                        <p:tav tm="0">
                                          <p:val>
                                            <p:fltVal val="0"/>
                                          </p:val>
                                        </p:tav>
                                        <p:tav tm="100000">
                                          <p:val>
                                            <p:strVal val="#ppt_h"/>
                                          </p:val>
                                        </p:tav>
                                      </p:tavLst>
                                    </p:anim>
                                    <p:animEffect transition="in" filter="fade">
                                      <p:cBhvr>
                                        <p:cTn id="39" dur="5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13"/>
                    </p:tgtEl>
                  </p:cond>
                </p:stCondLst>
                <p:endSync evt="end" delay="0">
                  <p:rtn val="all"/>
                </p:endSync>
                <p:childTnLst>
                  <p:par>
                    <p:cTn id="41" fill="hold">
                      <p:stCondLst>
                        <p:cond delay="0"/>
                      </p:stCondLst>
                      <p:childTnLst>
                        <p:par>
                          <p:cTn id="42" fill="hold">
                            <p:stCondLst>
                              <p:cond delay="0"/>
                            </p:stCondLst>
                            <p:childTnLst>
                              <p:par>
                                <p:cTn id="43" presetID="2" presetClass="mediacall" presetSubtype="0" fill="hold" nodeType="withEffect">
                                  <p:stCondLst>
                                    <p:cond delay="0"/>
                                  </p:stCondLst>
                                  <p:childTnLst>
                                    <p:cmd type="call" cmd="togglePause">
                                      <p:cBhvr>
                                        <p:cTn id="44" dur="1" fill="hold"/>
                                        <p:tgtEl>
                                          <p:spTgt spid="13"/>
                                        </p:tgtEl>
                                      </p:cBhvr>
                                    </p:cmd>
                                  </p:childTnLst>
                                </p:cTn>
                              </p:par>
                            </p:childTnLst>
                          </p:cTn>
                        </p:par>
                      </p:childTnLst>
                    </p:cTn>
                  </p:par>
                </p:childTnLst>
              </p:cTn>
              <p:nextCondLst>
                <p:cond evt="onClick" delay="0">
                  <p:tgtEl>
                    <p:spTgt spid="13"/>
                  </p:tgtEl>
                </p:cond>
              </p:nextCondLst>
            </p:seq>
            <p:video fullScrn="1">
              <p:cMediaNode>
                <p:cTn id="45" fill="hold" display="0">
                  <p:stCondLst>
                    <p:cond delay="indefinite"/>
                  </p:stCondLst>
                  <p:endCondLst>
                    <p:cond evt="onNext" delay="0">
                      <p:tgtEl>
                        <p:sldTgt/>
                      </p:tgtEl>
                    </p:cond>
                    <p:cond evt="onPrev" delay="0">
                      <p:tgtEl>
                        <p:sldTgt/>
                      </p:tgtEl>
                    </p:cond>
                  </p:endCondLst>
                </p:cTn>
                <p:tgtEl>
                  <p:spTgt spid="13"/>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4"/>
          <p:cNvPicPr>
            <a:picLocks noChangeAspect="1" noChangeArrowheads="1"/>
          </p:cNvPicPr>
          <p:nvPr/>
        </p:nvPicPr>
        <p:blipFill>
          <a:blip r:embed="rId3">
            <a:lum bright="10000" contrast="40000"/>
          </a:blip>
          <a:srcRect r="7317"/>
          <a:stretch>
            <a:fillRect/>
          </a:stretch>
        </p:blipFill>
        <p:spPr bwMode="auto">
          <a:xfrm>
            <a:off x="5643563" y="4357688"/>
            <a:ext cx="3271837" cy="2286000"/>
          </a:xfrm>
          <a:prstGeom prst="rect">
            <a:avLst/>
          </a:prstGeom>
          <a:noFill/>
          <a:ln w="9525">
            <a:noFill/>
            <a:miter lim="800000"/>
            <a:headEnd/>
            <a:tailEnd/>
          </a:ln>
        </p:spPr>
      </p:pic>
      <p:pic>
        <p:nvPicPr>
          <p:cNvPr id="3" name="Picture 3" descr="C:\Documents and Settings\user\Рабочий стол\Война МГМ\рисунок 10013.jpg"/>
          <p:cNvPicPr>
            <a:picLocks noChangeAspect="1" noChangeArrowheads="1"/>
          </p:cNvPicPr>
          <p:nvPr/>
        </p:nvPicPr>
        <p:blipFill>
          <a:blip r:embed="rId4">
            <a:lum bright="10000" contrast="20000"/>
          </a:blip>
          <a:srcRect l="6354" t="71190" r="52359" b="8502"/>
          <a:stretch>
            <a:fillRect/>
          </a:stretch>
        </p:blipFill>
        <p:spPr bwMode="auto">
          <a:xfrm>
            <a:off x="2714625" y="2017713"/>
            <a:ext cx="4357688" cy="2690812"/>
          </a:xfrm>
          <a:prstGeom prst="rect">
            <a:avLst/>
          </a:prstGeom>
          <a:noFill/>
          <a:ln w="9525">
            <a:noFill/>
            <a:miter lim="800000"/>
            <a:headEnd/>
            <a:tailEnd/>
          </a:ln>
        </p:spPr>
      </p:pic>
      <p:pic>
        <p:nvPicPr>
          <p:cNvPr id="25604" name="Picture 2"/>
          <p:cNvPicPr>
            <a:picLocks noChangeAspect="1" noChangeArrowheads="1"/>
          </p:cNvPicPr>
          <p:nvPr/>
        </p:nvPicPr>
        <p:blipFill>
          <a:blip r:embed="rId5">
            <a:lum bright="10000" contrast="30000"/>
          </a:blip>
          <a:srcRect t="14656" r="29906"/>
          <a:stretch>
            <a:fillRect/>
          </a:stretch>
        </p:blipFill>
        <p:spPr bwMode="auto">
          <a:xfrm>
            <a:off x="285750" y="285750"/>
            <a:ext cx="3005138" cy="2500313"/>
          </a:xfrm>
          <a:prstGeom prst="rect">
            <a:avLst/>
          </a:prstGeom>
          <a:noFill/>
          <a:ln w="9525">
            <a:noFill/>
            <a:miter lim="800000"/>
            <a:headEnd/>
            <a:tailEnd/>
          </a:ln>
        </p:spPr>
      </p:pic>
      <p:sp>
        <p:nvSpPr>
          <p:cNvPr id="5" name="Прямоугольник 4"/>
          <p:cNvSpPr/>
          <p:nvPr/>
        </p:nvSpPr>
        <p:spPr>
          <a:xfrm>
            <a:off x="214282" y="4786322"/>
            <a:ext cx="5143472" cy="1815882"/>
          </a:xfrm>
          <a:prstGeom prst="rect">
            <a:avLst/>
          </a:prstGeom>
        </p:spPr>
        <p:txBody>
          <a:bodyPr>
            <a:spAutoFit/>
          </a:bodyPr>
          <a:lstStyle/>
          <a:p>
            <a:pPr>
              <a:defRPr/>
            </a:pPr>
            <a:r>
              <a:rPr lang="ru-RU" sz="1400" b="1" dirty="0">
                <a:ln>
                  <a:solidFill>
                    <a:schemeClr val="tx2">
                      <a:lumMod val="25000"/>
                    </a:schemeClr>
                  </a:solidFill>
                </a:ln>
                <a:solidFill>
                  <a:schemeClr val="bg1">
                    <a:lumMod val="85000"/>
                    <a:lumOff val="15000"/>
                  </a:schemeClr>
                </a:solidFill>
                <a:latin typeface="+mn-lt"/>
              </a:rPr>
              <a:t>На советско-германском фронте были разгромлены и пленены 607 дивизий противника, уничтожено 75% его военной техники. По различным данным, потери вермахта составили от 6 млн. до 13,7 </a:t>
            </a:r>
            <a:r>
              <a:rPr lang="ru-RU" sz="1400" b="1" dirty="0" err="1">
                <a:ln>
                  <a:solidFill>
                    <a:schemeClr val="tx2">
                      <a:lumMod val="25000"/>
                    </a:schemeClr>
                  </a:solidFill>
                </a:ln>
                <a:solidFill>
                  <a:schemeClr val="bg1">
                    <a:lumMod val="85000"/>
                    <a:lumOff val="15000"/>
                  </a:schemeClr>
                </a:solidFill>
                <a:latin typeface="+mn-lt"/>
              </a:rPr>
              <a:t>млн</a:t>
            </a:r>
            <a:r>
              <a:rPr lang="ru-RU" sz="1400" b="1" dirty="0">
                <a:ln>
                  <a:solidFill>
                    <a:schemeClr val="tx2">
                      <a:lumMod val="25000"/>
                    </a:schemeClr>
                  </a:solidFill>
                </a:ln>
                <a:solidFill>
                  <a:schemeClr val="bg1">
                    <a:lumMod val="85000"/>
                    <a:lumOff val="15000"/>
                  </a:schemeClr>
                </a:solidFill>
                <a:latin typeface="+mn-lt"/>
              </a:rPr>
              <a:t> человек. СССР потерял </a:t>
            </a:r>
            <a:r>
              <a:rPr lang="ru-RU" sz="1400" b="1" dirty="0" err="1">
                <a:ln>
                  <a:solidFill>
                    <a:schemeClr val="tx2">
                      <a:lumMod val="25000"/>
                    </a:schemeClr>
                  </a:solidFill>
                </a:ln>
                <a:solidFill>
                  <a:schemeClr val="bg1">
                    <a:lumMod val="85000"/>
                    <a:lumOff val="15000"/>
                  </a:schemeClr>
                </a:solidFill>
                <a:latin typeface="+mn-lt"/>
              </a:rPr>
              <a:t>ок</a:t>
            </a:r>
            <a:r>
              <a:rPr lang="ru-RU" sz="1400" b="1" dirty="0">
                <a:ln>
                  <a:solidFill>
                    <a:schemeClr val="tx2">
                      <a:lumMod val="25000"/>
                    </a:schemeClr>
                  </a:solidFill>
                </a:ln>
                <a:solidFill>
                  <a:schemeClr val="bg1">
                    <a:lumMod val="85000"/>
                    <a:lumOff val="15000"/>
                  </a:schemeClr>
                </a:solidFill>
                <a:latin typeface="+mn-lt"/>
              </a:rPr>
              <a:t>. 27 </a:t>
            </a:r>
            <a:r>
              <a:rPr lang="ru-RU" sz="1400" b="1" dirty="0" err="1">
                <a:ln>
                  <a:solidFill>
                    <a:schemeClr val="tx2">
                      <a:lumMod val="25000"/>
                    </a:schemeClr>
                  </a:solidFill>
                </a:ln>
                <a:solidFill>
                  <a:schemeClr val="bg1">
                    <a:lumMod val="85000"/>
                    <a:lumOff val="15000"/>
                  </a:schemeClr>
                </a:solidFill>
                <a:latin typeface="+mn-lt"/>
              </a:rPr>
              <a:t>млн</a:t>
            </a:r>
            <a:r>
              <a:rPr lang="ru-RU" sz="1400" b="1" dirty="0">
                <a:ln>
                  <a:solidFill>
                    <a:schemeClr val="tx2">
                      <a:lumMod val="25000"/>
                    </a:schemeClr>
                  </a:solidFill>
                </a:ln>
                <a:solidFill>
                  <a:schemeClr val="bg1">
                    <a:lumMod val="85000"/>
                    <a:lumOff val="15000"/>
                  </a:schemeClr>
                </a:solidFill>
                <a:latin typeface="+mn-lt"/>
              </a:rPr>
              <a:t> человек, в т. ч. 11,3 </a:t>
            </a:r>
            <a:r>
              <a:rPr lang="ru-RU" sz="1400" b="1" dirty="0" err="1">
                <a:ln>
                  <a:solidFill>
                    <a:schemeClr val="tx2">
                      <a:lumMod val="25000"/>
                    </a:schemeClr>
                  </a:solidFill>
                </a:ln>
                <a:solidFill>
                  <a:schemeClr val="bg1">
                    <a:lumMod val="85000"/>
                    <a:lumOff val="15000"/>
                  </a:schemeClr>
                </a:solidFill>
                <a:latin typeface="+mn-lt"/>
              </a:rPr>
              <a:t>млн</a:t>
            </a:r>
            <a:r>
              <a:rPr lang="ru-RU" sz="1400" b="1" dirty="0">
                <a:ln>
                  <a:solidFill>
                    <a:schemeClr val="tx2">
                      <a:lumMod val="25000"/>
                    </a:schemeClr>
                  </a:solidFill>
                </a:ln>
                <a:solidFill>
                  <a:schemeClr val="bg1">
                    <a:lumMod val="85000"/>
                    <a:lumOff val="15000"/>
                  </a:schemeClr>
                </a:solidFill>
                <a:latin typeface="+mn-lt"/>
              </a:rPr>
              <a:t> человек на фронте, много людей погибло на оккупированной территории и в тылу страны. В фашистском плену оказалось </a:t>
            </a:r>
            <a:r>
              <a:rPr lang="ru-RU" sz="1400" b="1" dirty="0" err="1">
                <a:ln>
                  <a:solidFill>
                    <a:schemeClr val="tx2">
                      <a:lumMod val="25000"/>
                    </a:schemeClr>
                  </a:solidFill>
                </a:ln>
                <a:solidFill>
                  <a:schemeClr val="bg1">
                    <a:lumMod val="85000"/>
                    <a:lumOff val="15000"/>
                  </a:schemeClr>
                </a:solidFill>
                <a:latin typeface="+mn-lt"/>
              </a:rPr>
              <a:t>ок</a:t>
            </a:r>
            <a:r>
              <a:rPr lang="ru-RU" sz="1400" b="1" dirty="0">
                <a:ln>
                  <a:solidFill>
                    <a:schemeClr val="tx2">
                      <a:lumMod val="25000"/>
                    </a:schemeClr>
                  </a:solidFill>
                </a:ln>
                <a:solidFill>
                  <a:schemeClr val="bg1">
                    <a:lumMod val="85000"/>
                    <a:lumOff val="15000"/>
                  </a:schemeClr>
                </a:solidFill>
                <a:latin typeface="+mn-lt"/>
              </a:rPr>
              <a:t>. 6 </a:t>
            </a:r>
            <a:r>
              <a:rPr lang="ru-RU" sz="1400" b="1" dirty="0" err="1">
                <a:ln>
                  <a:solidFill>
                    <a:schemeClr val="tx2">
                      <a:lumMod val="25000"/>
                    </a:schemeClr>
                  </a:solidFill>
                </a:ln>
                <a:solidFill>
                  <a:schemeClr val="bg1">
                    <a:lumMod val="85000"/>
                    <a:lumOff val="15000"/>
                  </a:schemeClr>
                </a:solidFill>
                <a:latin typeface="+mn-lt"/>
              </a:rPr>
              <a:t>млн</a:t>
            </a:r>
            <a:r>
              <a:rPr lang="ru-RU" sz="1400" b="1" dirty="0">
                <a:ln>
                  <a:solidFill>
                    <a:schemeClr val="tx2">
                      <a:lumMod val="25000"/>
                    </a:schemeClr>
                  </a:solidFill>
                </a:ln>
                <a:solidFill>
                  <a:schemeClr val="bg1">
                    <a:lumMod val="85000"/>
                    <a:lumOff val="15000"/>
                  </a:schemeClr>
                </a:solidFill>
                <a:latin typeface="+mn-lt"/>
              </a:rPr>
              <a:t> человек. Материальный ущерб составил 679 </a:t>
            </a:r>
            <a:r>
              <a:rPr lang="ru-RU" sz="1400" b="1" dirty="0" err="1">
                <a:ln>
                  <a:solidFill>
                    <a:schemeClr val="tx2">
                      <a:lumMod val="25000"/>
                    </a:schemeClr>
                  </a:solidFill>
                </a:ln>
                <a:solidFill>
                  <a:schemeClr val="bg1">
                    <a:lumMod val="85000"/>
                    <a:lumOff val="15000"/>
                  </a:schemeClr>
                </a:solidFill>
                <a:latin typeface="+mn-lt"/>
              </a:rPr>
              <a:t>млрд</a:t>
            </a:r>
            <a:r>
              <a:rPr lang="ru-RU" sz="1400" b="1" dirty="0">
                <a:ln>
                  <a:solidFill>
                    <a:schemeClr val="tx2">
                      <a:lumMod val="25000"/>
                    </a:schemeClr>
                  </a:solidFill>
                </a:ln>
                <a:solidFill>
                  <a:schemeClr val="bg1">
                    <a:lumMod val="85000"/>
                    <a:lumOff val="15000"/>
                  </a:schemeClr>
                </a:solidFill>
                <a:latin typeface="+mn-lt"/>
              </a:rPr>
              <a:t> руб. </a:t>
            </a:r>
          </a:p>
        </p:txBody>
      </p:sp>
      <p:grpSp>
        <p:nvGrpSpPr>
          <p:cNvPr id="2" name="Группа 5"/>
          <p:cNvGrpSpPr>
            <a:grpSpLocks/>
          </p:cNvGrpSpPr>
          <p:nvPr/>
        </p:nvGrpSpPr>
        <p:grpSpPr bwMode="auto">
          <a:xfrm>
            <a:off x="4500563" y="-171450"/>
            <a:ext cx="4859337" cy="1620838"/>
            <a:chOff x="323528" y="0"/>
            <a:chExt cx="8565261" cy="1700808"/>
          </a:xfrm>
        </p:grpSpPr>
        <p:pic>
          <p:nvPicPr>
            <p:cNvPr id="7"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6"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8" name="Прямоугольник 7"/>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0" fill="hold"/>
                                        <p:tgtEl>
                                          <p:spTgt spid="3"/>
                                        </p:tgtEl>
                                        <p:attrNameLst>
                                          <p:attrName>ppt_w</p:attrName>
                                        </p:attrNameLst>
                                      </p:cBhvr>
                                      <p:tavLst>
                                        <p:tav tm="0">
                                          <p:val>
                                            <p:fltVal val="0"/>
                                          </p:val>
                                        </p:tav>
                                        <p:tav tm="100000">
                                          <p:val>
                                            <p:strVal val="#ppt_w"/>
                                          </p:val>
                                        </p:tav>
                                      </p:tavLst>
                                    </p:anim>
                                    <p:anim calcmode="lin" valueType="num">
                                      <p:cBhvr>
                                        <p:cTn id="8" dur="5000" fill="hold"/>
                                        <p:tgtEl>
                                          <p:spTgt spid="3"/>
                                        </p:tgtEl>
                                        <p:attrNameLst>
                                          <p:attrName>ppt_h</p:attrName>
                                        </p:attrNameLst>
                                      </p:cBhvr>
                                      <p:tavLst>
                                        <p:tav tm="0">
                                          <p:val>
                                            <p:fltVal val="0"/>
                                          </p:val>
                                        </p:tav>
                                        <p:tav tm="100000">
                                          <p:val>
                                            <p:strVal val="#ppt_h"/>
                                          </p:val>
                                        </p:tav>
                                      </p:tavLst>
                                    </p:anim>
                                    <p:animEffect transition="in" filter="fade">
                                      <p:cBhvr>
                                        <p:cTn id="9" dur="5000"/>
                                        <p:tgtEl>
                                          <p:spTgt spid="3"/>
                                        </p:tgtEl>
                                      </p:cBhvr>
                                    </p:animEffect>
                                  </p:childTnLst>
                                </p:cTn>
                              </p:par>
                              <p:par>
                                <p:cTn id="10" presetID="53" presetClass="entr" presetSubtype="0" fill="hold" nodeType="withEffect">
                                  <p:stCondLst>
                                    <p:cond delay="0"/>
                                  </p:stCondLst>
                                  <p:childTnLst>
                                    <p:set>
                                      <p:cBhvr>
                                        <p:cTn id="11" dur="1" fill="hold">
                                          <p:stCondLst>
                                            <p:cond delay="0"/>
                                          </p:stCondLst>
                                        </p:cTn>
                                        <p:tgtEl>
                                          <p:spTgt spid="25604"/>
                                        </p:tgtEl>
                                        <p:attrNameLst>
                                          <p:attrName>style.visibility</p:attrName>
                                        </p:attrNameLst>
                                      </p:cBhvr>
                                      <p:to>
                                        <p:strVal val="visible"/>
                                      </p:to>
                                    </p:set>
                                    <p:anim calcmode="lin" valueType="num">
                                      <p:cBhvr>
                                        <p:cTn id="12" dur="5000" fill="hold"/>
                                        <p:tgtEl>
                                          <p:spTgt spid="25604"/>
                                        </p:tgtEl>
                                        <p:attrNameLst>
                                          <p:attrName>ppt_w</p:attrName>
                                        </p:attrNameLst>
                                      </p:cBhvr>
                                      <p:tavLst>
                                        <p:tav tm="0">
                                          <p:val>
                                            <p:fltVal val="0"/>
                                          </p:val>
                                        </p:tav>
                                        <p:tav tm="100000">
                                          <p:val>
                                            <p:strVal val="#ppt_w"/>
                                          </p:val>
                                        </p:tav>
                                      </p:tavLst>
                                    </p:anim>
                                    <p:anim calcmode="lin" valueType="num">
                                      <p:cBhvr>
                                        <p:cTn id="13" dur="5000" fill="hold"/>
                                        <p:tgtEl>
                                          <p:spTgt spid="25604"/>
                                        </p:tgtEl>
                                        <p:attrNameLst>
                                          <p:attrName>ppt_h</p:attrName>
                                        </p:attrNameLst>
                                      </p:cBhvr>
                                      <p:tavLst>
                                        <p:tav tm="0">
                                          <p:val>
                                            <p:fltVal val="0"/>
                                          </p:val>
                                        </p:tav>
                                        <p:tav tm="100000">
                                          <p:val>
                                            <p:strVal val="#ppt_h"/>
                                          </p:val>
                                        </p:tav>
                                      </p:tavLst>
                                    </p:anim>
                                    <p:animEffect transition="in" filter="fade">
                                      <p:cBhvr>
                                        <p:cTn id="14" dur="5000"/>
                                        <p:tgtEl>
                                          <p:spTgt spid="25604"/>
                                        </p:tgtEl>
                                      </p:cBhvr>
                                    </p:animEffect>
                                  </p:childTnLst>
                                </p:cTn>
                              </p:par>
                              <p:par>
                                <p:cTn id="15" presetID="53" presetClass="entr" presetSubtype="0" fill="hold" nodeType="withEffect">
                                  <p:stCondLst>
                                    <p:cond delay="0"/>
                                  </p:stCondLst>
                                  <p:childTnLst>
                                    <p:set>
                                      <p:cBhvr>
                                        <p:cTn id="16" dur="1" fill="hold">
                                          <p:stCondLst>
                                            <p:cond delay="0"/>
                                          </p:stCondLst>
                                        </p:cTn>
                                        <p:tgtEl>
                                          <p:spTgt spid="25602"/>
                                        </p:tgtEl>
                                        <p:attrNameLst>
                                          <p:attrName>style.visibility</p:attrName>
                                        </p:attrNameLst>
                                      </p:cBhvr>
                                      <p:to>
                                        <p:strVal val="visible"/>
                                      </p:to>
                                    </p:set>
                                    <p:anim calcmode="lin" valueType="num">
                                      <p:cBhvr>
                                        <p:cTn id="17" dur="5000" fill="hold"/>
                                        <p:tgtEl>
                                          <p:spTgt spid="25602"/>
                                        </p:tgtEl>
                                        <p:attrNameLst>
                                          <p:attrName>ppt_w</p:attrName>
                                        </p:attrNameLst>
                                      </p:cBhvr>
                                      <p:tavLst>
                                        <p:tav tm="0">
                                          <p:val>
                                            <p:fltVal val="0"/>
                                          </p:val>
                                        </p:tav>
                                        <p:tav tm="100000">
                                          <p:val>
                                            <p:strVal val="#ppt_w"/>
                                          </p:val>
                                        </p:tav>
                                      </p:tavLst>
                                    </p:anim>
                                    <p:anim calcmode="lin" valueType="num">
                                      <p:cBhvr>
                                        <p:cTn id="18" dur="5000" fill="hold"/>
                                        <p:tgtEl>
                                          <p:spTgt spid="25602"/>
                                        </p:tgtEl>
                                        <p:attrNameLst>
                                          <p:attrName>ppt_h</p:attrName>
                                        </p:attrNameLst>
                                      </p:cBhvr>
                                      <p:tavLst>
                                        <p:tav tm="0">
                                          <p:val>
                                            <p:fltVal val="0"/>
                                          </p:val>
                                        </p:tav>
                                        <p:tav tm="100000">
                                          <p:val>
                                            <p:strVal val="#ppt_h"/>
                                          </p:val>
                                        </p:tav>
                                      </p:tavLst>
                                    </p:anim>
                                    <p:animEffect transition="in" filter="fade">
                                      <p:cBhvr>
                                        <p:cTn id="19" dur="5000"/>
                                        <p:tgtEl>
                                          <p:spTgt spid="25602"/>
                                        </p:tgtEl>
                                      </p:cBhvr>
                                    </p:animEffect>
                                  </p:childTnLst>
                                </p:cTn>
                              </p:par>
                              <p:par>
                                <p:cTn id="20" presetID="53"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0" fill="hold"/>
                                        <p:tgtEl>
                                          <p:spTgt spid="5"/>
                                        </p:tgtEl>
                                        <p:attrNameLst>
                                          <p:attrName>ppt_w</p:attrName>
                                        </p:attrNameLst>
                                      </p:cBhvr>
                                      <p:tavLst>
                                        <p:tav tm="0">
                                          <p:val>
                                            <p:fltVal val="0"/>
                                          </p:val>
                                        </p:tav>
                                        <p:tav tm="100000">
                                          <p:val>
                                            <p:strVal val="#ppt_w"/>
                                          </p:val>
                                        </p:tav>
                                      </p:tavLst>
                                    </p:anim>
                                    <p:anim calcmode="lin" valueType="num">
                                      <p:cBhvr>
                                        <p:cTn id="23" dur="5000" fill="hold"/>
                                        <p:tgtEl>
                                          <p:spTgt spid="5"/>
                                        </p:tgtEl>
                                        <p:attrNameLst>
                                          <p:attrName>ppt_h</p:attrName>
                                        </p:attrNameLst>
                                      </p:cBhvr>
                                      <p:tavLst>
                                        <p:tav tm="0">
                                          <p:val>
                                            <p:fltVal val="0"/>
                                          </p:val>
                                        </p:tav>
                                        <p:tav tm="100000">
                                          <p:val>
                                            <p:strVal val="#ppt_h"/>
                                          </p:val>
                                        </p:tav>
                                      </p:tavLst>
                                    </p:anim>
                                    <p:animEffect transition="in" filter="fade">
                                      <p:cBhvr>
                                        <p:cTn id="24" dur="5000"/>
                                        <p:tgtEl>
                                          <p:spTgt spid="5"/>
                                        </p:tgtEl>
                                      </p:cBhvr>
                                    </p:animEffect>
                                  </p:childTnLst>
                                </p:cTn>
                              </p:par>
                              <p:par>
                                <p:cTn id="25" presetID="53"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0" fill="hold"/>
                                        <p:tgtEl>
                                          <p:spTgt spid="2"/>
                                        </p:tgtEl>
                                        <p:attrNameLst>
                                          <p:attrName>ppt_w</p:attrName>
                                        </p:attrNameLst>
                                      </p:cBhvr>
                                      <p:tavLst>
                                        <p:tav tm="0">
                                          <p:val>
                                            <p:fltVal val="0"/>
                                          </p:val>
                                        </p:tav>
                                        <p:tav tm="100000">
                                          <p:val>
                                            <p:strVal val="#ppt_w"/>
                                          </p:val>
                                        </p:tav>
                                      </p:tavLst>
                                    </p:anim>
                                    <p:anim calcmode="lin" valueType="num">
                                      <p:cBhvr>
                                        <p:cTn id="28" dur="5000" fill="hold"/>
                                        <p:tgtEl>
                                          <p:spTgt spid="2"/>
                                        </p:tgtEl>
                                        <p:attrNameLst>
                                          <p:attrName>ppt_h</p:attrName>
                                        </p:attrNameLst>
                                      </p:cBhvr>
                                      <p:tavLst>
                                        <p:tav tm="0">
                                          <p:val>
                                            <p:fltVal val="0"/>
                                          </p:val>
                                        </p:tav>
                                        <p:tav tm="100000">
                                          <p:val>
                                            <p:strVal val="#ppt_h"/>
                                          </p:val>
                                        </p:tav>
                                      </p:tavLst>
                                    </p:anim>
                                    <p:animEffect transition="in" filter="fade">
                                      <p:cBhvr>
                                        <p:cTn id="29" dur="5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3" descr="C:\Documents and Settings\user\Рабочий стол\Война МГМ\рисунок 10009.jpg"/>
          <p:cNvPicPr>
            <a:picLocks noChangeAspect="1" noChangeArrowheads="1"/>
          </p:cNvPicPr>
          <p:nvPr/>
        </p:nvPicPr>
        <p:blipFill>
          <a:blip r:embed="rId4">
            <a:lum bright="20000" contrast="30000"/>
          </a:blip>
          <a:srcRect l="6158" t="45148" r="51089" b="32793"/>
          <a:stretch>
            <a:fillRect/>
          </a:stretch>
        </p:blipFill>
        <p:spPr bwMode="auto">
          <a:xfrm>
            <a:off x="4862513" y="3929063"/>
            <a:ext cx="4073525" cy="2643187"/>
          </a:xfrm>
          <a:prstGeom prst="rect">
            <a:avLst/>
          </a:prstGeom>
          <a:noFill/>
          <a:ln w="9525">
            <a:noFill/>
            <a:miter lim="800000"/>
            <a:headEnd/>
            <a:tailEnd/>
          </a:ln>
        </p:spPr>
      </p:pic>
      <p:grpSp>
        <p:nvGrpSpPr>
          <p:cNvPr id="2" name="Группа 30"/>
          <p:cNvGrpSpPr>
            <a:grpSpLocks/>
          </p:cNvGrpSpPr>
          <p:nvPr/>
        </p:nvGrpSpPr>
        <p:grpSpPr bwMode="auto">
          <a:xfrm>
            <a:off x="4500563" y="-171450"/>
            <a:ext cx="4859337" cy="1620838"/>
            <a:chOff x="323528" y="0"/>
            <a:chExt cx="8565261" cy="1700808"/>
          </a:xfrm>
        </p:grpSpPr>
        <p:pic>
          <p:nvPicPr>
            <p:cNvPr id="32"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5"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33" name="Прямоугольник 32"/>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pic>
        <p:nvPicPr>
          <p:cNvPr id="35" name="Picture 2" descr="C:\Documents and Settings\user\Рабочий стол\Война МГМ\рисунок 10012.jpg"/>
          <p:cNvPicPr>
            <a:picLocks noChangeAspect="1" noChangeArrowheads="1"/>
          </p:cNvPicPr>
          <p:nvPr/>
        </p:nvPicPr>
        <p:blipFill>
          <a:blip r:embed="rId6" cstate="print">
            <a:duotone>
              <a:prstClr val="black"/>
              <a:schemeClr val="accent5">
                <a:tint val="45000"/>
                <a:satMod val="400000"/>
              </a:schemeClr>
            </a:duotone>
            <a:lum bright="-30000" contrast="40000"/>
          </a:blip>
          <a:srcRect l="40549" t="14083" r="4370" b="48871"/>
          <a:stretch>
            <a:fillRect/>
          </a:stretch>
        </p:blipFill>
        <p:spPr bwMode="auto">
          <a:xfrm>
            <a:off x="285720" y="214290"/>
            <a:ext cx="4051548" cy="3429024"/>
          </a:xfrm>
          <a:prstGeom prst="rect">
            <a:avLst/>
          </a:prstGeom>
          <a:noFill/>
          <a:effectLst>
            <a:softEdge rad="127000"/>
          </a:effectLst>
        </p:spPr>
      </p:pic>
      <p:pic>
        <p:nvPicPr>
          <p:cNvPr id="11" name="Picture 2" descr="C:\Documents and Settings\user\Рабочий стол\Война МГМ\рисунок 10012.jpg"/>
          <p:cNvPicPr>
            <a:picLocks noChangeAspect="1" noChangeArrowheads="1"/>
          </p:cNvPicPr>
          <p:nvPr/>
        </p:nvPicPr>
        <p:blipFill>
          <a:blip r:embed="rId7" cstate="print">
            <a:lum bright="-20000" contrast="40000"/>
          </a:blip>
          <a:srcRect l="12592" t="14083" r="59450" b="53601"/>
          <a:stretch>
            <a:fillRect/>
          </a:stretch>
        </p:blipFill>
        <p:spPr bwMode="auto">
          <a:xfrm>
            <a:off x="6670492" y="2214555"/>
            <a:ext cx="982273" cy="1428760"/>
          </a:xfrm>
          <a:prstGeom prst="rect">
            <a:avLst/>
          </a:prstGeom>
          <a:noFill/>
          <a:effectLst>
            <a:softEdge rad="127000"/>
          </a:effectLst>
        </p:spPr>
      </p:pic>
      <p:sp>
        <p:nvSpPr>
          <p:cNvPr id="12" name="Прямоугольник 11"/>
          <p:cNvSpPr/>
          <p:nvPr/>
        </p:nvSpPr>
        <p:spPr>
          <a:xfrm>
            <a:off x="5214942" y="1214422"/>
            <a:ext cx="3714744" cy="984885"/>
          </a:xfrm>
          <a:prstGeom prst="rect">
            <a:avLst/>
          </a:prstGeom>
        </p:spPr>
        <p:txBody>
          <a:bodyPr>
            <a:spAutoFit/>
          </a:bodyPr>
          <a:lstStyle/>
          <a:p>
            <a:pPr algn="ctr">
              <a:defRPr/>
            </a:pPr>
            <a:r>
              <a:rPr lang="ru-RU"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Страницы  Великой  Победы</a:t>
            </a:r>
          </a:p>
          <a:p>
            <a:pPr algn="ctr">
              <a:defRPr/>
            </a:pPr>
            <a:r>
              <a:rPr lang="ru-RU" sz="4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9 мая 1945 года</a:t>
            </a:r>
          </a:p>
        </p:txBody>
      </p:sp>
      <p:pic>
        <p:nvPicPr>
          <p:cNvPr id="10" name="Picture 5"/>
          <p:cNvPicPr>
            <a:picLocks noChangeAspect="1" noChangeArrowheads="1"/>
          </p:cNvPicPr>
          <p:nvPr/>
        </p:nvPicPr>
        <p:blipFill>
          <a:blip r:embed="rId8">
            <a:lum bright="-10000" contrast="30000"/>
          </a:blip>
          <a:srcRect/>
          <a:stretch>
            <a:fillRect/>
          </a:stretch>
        </p:blipFill>
        <p:spPr bwMode="auto">
          <a:xfrm>
            <a:off x="357188" y="3929063"/>
            <a:ext cx="4219575" cy="2630487"/>
          </a:xfrm>
          <a:prstGeom prst="rect">
            <a:avLst/>
          </a:prstGeom>
          <a:noFill/>
          <a:ln w="9525">
            <a:noFill/>
            <a:miter lim="800000"/>
            <a:headEnd/>
            <a:tailEnd/>
          </a:ln>
        </p:spPr>
      </p:pic>
      <p:pic>
        <p:nvPicPr>
          <p:cNvPr id="14" name="День Победы хор оркестр.mpeg">
            <a:hlinkClick r:id="" action="ppaction://media"/>
          </p:cNvPr>
          <p:cNvPicPr>
            <a:picLocks noRot="1" noChangeAspect="1"/>
          </p:cNvPicPr>
          <p:nvPr>
            <a:videoFile r:link="rId1"/>
          </p:nvPr>
        </p:nvPicPr>
        <p:blipFill>
          <a:blip r:embed="rId9"/>
          <a:srcRect/>
          <a:stretch>
            <a:fillRect/>
          </a:stretch>
        </p:blipFill>
        <p:spPr bwMode="auto">
          <a:xfrm>
            <a:off x="8501063" y="6286500"/>
            <a:ext cx="461962" cy="377825"/>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0" fill="hold"/>
                                        <p:tgtEl>
                                          <p:spTgt spid="29"/>
                                        </p:tgtEl>
                                        <p:attrNameLst>
                                          <p:attrName>ppt_w</p:attrName>
                                        </p:attrNameLst>
                                      </p:cBhvr>
                                      <p:tavLst>
                                        <p:tav tm="0">
                                          <p:val>
                                            <p:fltVal val="0"/>
                                          </p:val>
                                        </p:tav>
                                        <p:tav tm="100000">
                                          <p:val>
                                            <p:strVal val="#ppt_w"/>
                                          </p:val>
                                        </p:tav>
                                      </p:tavLst>
                                    </p:anim>
                                    <p:anim calcmode="lin" valueType="num">
                                      <p:cBhvr>
                                        <p:cTn id="8" dur="5000" fill="hold"/>
                                        <p:tgtEl>
                                          <p:spTgt spid="29"/>
                                        </p:tgtEl>
                                        <p:attrNameLst>
                                          <p:attrName>ppt_h</p:attrName>
                                        </p:attrNameLst>
                                      </p:cBhvr>
                                      <p:tavLst>
                                        <p:tav tm="0">
                                          <p:val>
                                            <p:fltVal val="0"/>
                                          </p:val>
                                        </p:tav>
                                        <p:tav tm="100000">
                                          <p:val>
                                            <p:strVal val="#ppt_h"/>
                                          </p:val>
                                        </p:tav>
                                      </p:tavLst>
                                    </p:anim>
                                    <p:animEffect transition="in" filter="fade">
                                      <p:cBhvr>
                                        <p:cTn id="9" dur="5000"/>
                                        <p:tgtEl>
                                          <p:spTgt spid="29"/>
                                        </p:tgtEl>
                                      </p:cBhvr>
                                    </p:animEffect>
                                  </p:childTnLst>
                                </p:cTn>
                              </p:par>
                              <p:par>
                                <p:cTn id="10" presetID="53"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0" fill="hold"/>
                                        <p:tgtEl>
                                          <p:spTgt spid="10"/>
                                        </p:tgtEl>
                                        <p:attrNameLst>
                                          <p:attrName>ppt_w</p:attrName>
                                        </p:attrNameLst>
                                      </p:cBhvr>
                                      <p:tavLst>
                                        <p:tav tm="0">
                                          <p:val>
                                            <p:fltVal val="0"/>
                                          </p:val>
                                        </p:tav>
                                        <p:tav tm="100000">
                                          <p:val>
                                            <p:strVal val="#ppt_w"/>
                                          </p:val>
                                        </p:tav>
                                      </p:tavLst>
                                    </p:anim>
                                    <p:anim calcmode="lin" valueType="num">
                                      <p:cBhvr>
                                        <p:cTn id="13" dur="5000" fill="hold"/>
                                        <p:tgtEl>
                                          <p:spTgt spid="10"/>
                                        </p:tgtEl>
                                        <p:attrNameLst>
                                          <p:attrName>ppt_h</p:attrName>
                                        </p:attrNameLst>
                                      </p:cBhvr>
                                      <p:tavLst>
                                        <p:tav tm="0">
                                          <p:val>
                                            <p:fltVal val="0"/>
                                          </p:val>
                                        </p:tav>
                                        <p:tav tm="100000">
                                          <p:val>
                                            <p:strVal val="#ppt_h"/>
                                          </p:val>
                                        </p:tav>
                                      </p:tavLst>
                                    </p:anim>
                                    <p:animEffect transition="in" filter="fade">
                                      <p:cBhvr>
                                        <p:cTn id="14" dur="5000"/>
                                        <p:tgtEl>
                                          <p:spTgt spid="10"/>
                                        </p:tgtEl>
                                      </p:cBhvr>
                                    </p:animEffect>
                                  </p:childTnLst>
                                </p:cTn>
                              </p:par>
                              <p:par>
                                <p:cTn id="15" presetID="53"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0" fill="hold"/>
                                        <p:tgtEl>
                                          <p:spTgt spid="35"/>
                                        </p:tgtEl>
                                        <p:attrNameLst>
                                          <p:attrName>ppt_w</p:attrName>
                                        </p:attrNameLst>
                                      </p:cBhvr>
                                      <p:tavLst>
                                        <p:tav tm="0">
                                          <p:val>
                                            <p:fltVal val="0"/>
                                          </p:val>
                                        </p:tav>
                                        <p:tav tm="100000">
                                          <p:val>
                                            <p:strVal val="#ppt_w"/>
                                          </p:val>
                                        </p:tav>
                                      </p:tavLst>
                                    </p:anim>
                                    <p:anim calcmode="lin" valueType="num">
                                      <p:cBhvr>
                                        <p:cTn id="18" dur="5000" fill="hold"/>
                                        <p:tgtEl>
                                          <p:spTgt spid="35"/>
                                        </p:tgtEl>
                                        <p:attrNameLst>
                                          <p:attrName>ppt_h</p:attrName>
                                        </p:attrNameLst>
                                      </p:cBhvr>
                                      <p:tavLst>
                                        <p:tav tm="0">
                                          <p:val>
                                            <p:fltVal val="0"/>
                                          </p:val>
                                        </p:tav>
                                        <p:tav tm="100000">
                                          <p:val>
                                            <p:strVal val="#ppt_h"/>
                                          </p:val>
                                        </p:tav>
                                      </p:tavLst>
                                    </p:anim>
                                    <p:animEffect transition="in" filter="fade">
                                      <p:cBhvr>
                                        <p:cTn id="19" dur="5000"/>
                                        <p:tgtEl>
                                          <p:spTgt spid="35"/>
                                        </p:tgtEl>
                                      </p:cBhvr>
                                    </p:animEffect>
                                  </p:childTnLst>
                                </p:cTn>
                              </p:par>
                              <p:par>
                                <p:cTn id="20" presetID="53"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0" fill="hold"/>
                                        <p:tgtEl>
                                          <p:spTgt spid="11"/>
                                        </p:tgtEl>
                                        <p:attrNameLst>
                                          <p:attrName>ppt_w</p:attrName>
                                        </p:attrNameLst>
                                      </p:cBhvr>
                                      <p:tavLst>
                                        <p:tav tm="0">
                                          <p:val>
                                            <p:fltVal val="0"/>
                                          </p:val>
                                        </p:tav>
                                        <p:tav tm="100000">
                                          <p:val>
                                            <p:strVal val="#ppt_w"/>
                                          </p:val>
                                        </p:tav>
                                      </p:tavLst>
                                    </p:anim>
                                    <p:anim calcmode="lin" valueType="num">
                                      <p:cBhvr>
                                        <p:cTn id="23" dur="5000" fill="hold"/>
                                        <p:tgtEl>
                                          <p:spTgt spid="11"/>
                                        </p:tgtEl>
                                        <p:attrNameLst>
                                          <p:attrName>ppt_h</p:attrName>
                                        </p:attrNameLst>
                                      </p:cBhvr>
                                      <p:tavLst>
                                        <p:tav tm="0">
                                          <p:val>
                                            <p:fltVal val="0"/>
                                          </p:val>
                                        </p:tav>
                                        <p:tav tm="100000">
                                          <p:val>
                                            <p:strVal val="#ppt_h"/>
                                          </p:val>
                                        </p:tav>
                                      </p:tavLst>
                                    </p:anim>
                                    <p:animEffect transition="in" filter="fade">
                                      <p:cBhvr>
                                        <p:cTn id="24" dur="5000"/>
                                        <p:tgtEl>
                                          <p:spTgt spid="11"/>
                                        </p:tgtEl>
                                      </p:cBhvr>
                                    </p:animEffect>
                                  </p:childTnLst>
                                </p:cTn>
                              </p:par>
                              <p:par>
                                <p:cTn id="25" presetID="53"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0" fill="hold"/>
                                        <p:tgtEl>
                                          <p:spTgt spid="2"/>
                                        </p:tgtEl>
                                        <p:attrNameLst>
                                          <p:attrName>ppt_w</p:attrName>
                                        </p:attrNameLst>
                                      </p:cBhvr>
                                      <p:tavLst>
                                        <p:tav tm="0">
                                          <p:val>
                                            <p:fltVal val="0"/>
                                          </p:val>
                                        </p:tav>
                                        <p:tav tm="100000">
                                          <p:val>
                                            <p:strVal val="#ppt_w"/>
                                          </p:val>
                                        </p:tav>
                                      </p:tavLst>
                                    </p:anim>
                                    <p:anim calcmode="lin" valueType="num">
                                      <p:cBhvr>
                                        <p:cTn id="28" dur="5000" fill="hold"/>
                                        <p:tgtEl>
                                          <p:spTgt spid="2"/>
                                        </p:tgtEl>
                                        <p:attrNameLst>
                                          <p:attrName>ppt_h</p:attrName>
                                        </p:attrNameLst>
                                      </p:cBhvr>
                                      <p:tavLst>
                                        <p:tav tm="0">
                                          <p:val>
                                            <p:fltVal val="0"/>
                                          </p:val>
                                        </p:tav>
                                        <p:tav tm="100000">
                                          <p:val>
                                            <p:strVal val="#ppt_h"/>
                                          </p:val>
                                        </p:tav>
                                      </p:tavLst>
                                    </p:anim>
                                    <p:animEffect transition="in" filter="fade">
                                      <p:cBhvr>
                                        <p:cTn id="29" dur="5000"/>
                                        <p:tgtEl>
                                          <p:spTgt spid="2"/>
                                        </p:tgtEl>
                                      </p:cBhvr>
                                    </p:animEffect>
                                  </p:childTnLst>
                                </p:cTn>
                              </p:par>
                              <p:par>
                                <p:cTn id="30" presetID="53"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0" fill="hold"/>
                                        <p:tgtEl>
                                          <p:spTgt spid="12"/>
                                        </p:tgtEl>
                                        <p:attrNameLst>
                                          <p:attrName>ppt_w</p:attrName>
                                        </p:attrNameLst>
                                      </p:cBhvr>
                                      <p:tavLst>
                                        <p:tav tm="0">
                                          <p:val>
                                            <p:fltVal val="0"/>
                                          </p:val>
                                        </p:tav>
                                        <p:tav tm="100000">
                                          <p:val>
                                            <p:strVal val="#ppt_w"/>
                                          </p:val>
                                        </p:tav>
                                      </p:tavLst>
                                    </p:anim>
                                    <p:anim calcmode="lin" valueType="num">
                                      <p:cBhvr>
                                        <p:cTn id="33" dur="5000" fill="hold"/>
                                        <p:tgtEl>
                                          <p:spTgt spid="12"/>
                                        </p:tgtEl>
                                        <p:attrNameLst>
                                          <p:attrName>ppt_h</p:attrName>
                                        </p:attrNameLst>
                                      </p:cBhvr>
                                      <p:tavLst>
                                        <p:tav tm="0">
                                          <p:val>
                                            <p:fltVal val="0"/>
                                          </p:val>
                                        </p:tav>
                                        <p:tav tm="100000">
                                          <p:val>
                                            <p:strVal val="#ppt_h"/>
                                          </p:val>
                                        </p:tav>
                                      </p:tavLst>
                                    </p:anim>
                                    <p:animEffect transition="in" filter="fade">
                                      <p:cBhvr>
                                        <p:cTn id="34" dur="5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4"/>
                    </p:tgtEl>
                  </p:cond>
                </p:stCondLst>
                <p:endSync evt="end" delay="0">
                  <p:rtn val="all"/>
                </p:endSync>
                <p:childTnLst>
                  <p:par>
                    <p:cTn id="36" fill="hold">
                      <p:stCondLst>
                        <p:cond delay="0"/>
                      </p:stCondLst>
                      <p:childTnLst>
                        <p:par>
                          <p:cTn id="37" fill="hold">
                            <p:stCondLst>
                              <p:cond delay="0"/>
                            </p:stCondLst>
                            <p:childTnLst>
                              <p:par>
                                <p:cTn id="38" presetID="2" presetClass="mediacall" presetSubtype="0" fill="hold" nodeType="withEffect">
                                  <p:stCondLst>
                                    <p:cond delay="0"/>
                                  </p:stCondLst>
                                  <p:childTnLst>
                                    <p:cmd type="call" cmd="togglePause">
                                      <p:cBhvr>
                                        <p:cTn id="39" dur="1" fill="hold"/>
                                        <p:tgtEl>
                                          <p:spTgt spid="14"/>
                                        </p:tgtEl>
                                      </p:cBhvr>
                                    </p:cmd>
                                  </p:childTnLst>
                                </p:cTn>
                              </p:par>
                            </p:childTnLst>
                          </p:cTn>
                        </p:par>
                      </p:childTnLst>
                    </p:cTn>
                  </p:par>
                </p:childTnLst>
              </p:cTn>
              <p:nextCondLst>
                <p:cond evt="onClick" delay="0">
                  <p:tgtEl>
                    <p:spTgt spid="14"/>
                  </p:tgtEl>
                </p:cond>
              </p:nextCondLst>
            </p:seq>
            <p:video fullScrn="1">
              <p:cMediaNode vol="80000">
                <p:cTn id="40" fill="hold" display="0">
                  <p:stCondLst>
                    <p:cond delay="indefinite"/>
                  </p:stCondLst>
                  <p:endCondLst>
                    <p:cond evt="onNext" delay="0">
                      <p:tgtEl>
                        <p:sldTgt/>
                      </p:tgtEl>
                    </p:cond>
                    <p:cond evt="onPrev" delay="0">
                      <p:tgtEl>
                        <p:sldTgt/>
                      </p:tgtEl>
                    </p:cond>
                  </p:endCondLst>
                </p:cTn>
                <p:tgtEl>
                  <p:spTgt spid="1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5214942" y="1714488"/>
            <a:ext cx="3608982" cy="1077218"/>
          </a:xfrm>
          <a:prstGeom prst="rect">
            <a:avLst/>
          </a:prstGeom>
          <a:noFill/>
        </p:spPr>
        <p:txBody>
          <a:bodyPr>
            <a:spAutoFit/>
          </a:bodyPr>
          <a:lstStyle/>
          <a:p>
            <a:pPr algn="ctr">
              <a:defRPr/>
            </a:pPr>
            <a:r>
              <a:rPr lang="ru-RU" sz="3200" b="1" dirty="0">
                <a:ln>
                  <a:solidFill>
                    <a:srgbClr val="FF0000"/>
                  </a:solidFill>
                </a:ln>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ГОРОД-ГЕРОЙ МОСКВА</a:t>
            </a:r>
          </a:p>
        </p:txBody>
      </p:sp>
      <p:grpSp>
        <p:nvGrpSpPr>
          <p:cNvPr id="2" name="Группа 16"/>
          <p:cNvGrpSpPr>
            <a:grpSpLocks/>
          </p:cNvGrpSpPr>
          <p:nvPr/>
        </p:nvGrpSpPr>
        <p:grpSpPr bwMode="auto">
          <a:xfrm>
            <a:off x="4500563" y="-242888"/>
            <a:ext cx="4859337" cy="1619251"/>
            <a:chOff x="323528" y="0"/>
            <a:chExt cx="8565261" cy="1700808"/>
          </a:xfrm>
        </p:grpSpPr>
        <p:pic>
          <p:nvPicPr>
            <p:cNvPr id="18"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3"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19" name="Прямоугольник 18"/>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sp>
        <p:nvSpPr>
          <p:cNvPr id="20" name="Прямоугольник 19"/>
          <p:cNvSpPr/>
          <p:nvPr/>
        </p:nvSpPr>
        <p:spPr>
          <a:xfrm>
            <a:off x="5357813" y="4786313"/>
            <a:ext cx="3500437" cy="1754187"/>
          </a:xfrm>
          <a:prstGeom prst="rect">
            <a:avLst/>
          </a:prstGeom>
        </p:spPr>
        <p:txBody>
          <a:bodyPr>
            <a:spAutoFit/>
          </a:bodyPr>
          <a:lstStyle/>
          <a:p>
            <a:pPr algn="ctr">
              <a:defRPr/>
            </a:pPr>
            <a:r>
              <a:rPr lang="ru-RU" b="1" dirty="0">
                <a:solidFill>
                  <a:srgbClr val="FF0000"/>
                </a:solidFill>
                <a:effectLst>
                  <a:outerShdw blurRad="38100" dist="38100" dir="2700000" algn="tl">
                    <a:srgbClr val="000000">
                      <a:alpha val="43137"/>
                    </a:srgbClr>
                  </a:outerShdw>
                </a:effectLst>
                <a:latin typeface="+mn-lt"/>
              </a:rPr>
              <a:t>Указом Президиума Верховного Совета СССР от 8 мая 1965 года городу Москве присвоено почетное звание "Город-герой" с вручением ордена Ленина и медали "Золотая звезда»</a:t>
            </a:r>
          </a:p>
        </p:txBody>
      </p:sp>
      <p:pic>
        <p:nvPicPr>
          <p:cNvPr id="21" name="Picture 3" descr="C:\Documents and Settings\user\Рабочий стол\Война МГМ\рисунок 10013.jpg"/>
          <p:cNvPicPr>
            <a:picLocks noChangeAspect="1" noChangeArrowheads="1"/>
          </p:cNvPicPr>
          <p:nvPr/>
        </p:nvPicPr>
        <p:blipFill>
          <a:blip r:embed="rId4" cstate="print">
            <a:lum bright="-20000" contrast="40000"/>
          </a:blip>
          <a:srcRect l="76490" t="8246" r="7988" b="62362"/>
          <a:stretch>
            <a:fillRect/>
          </a:stretch>
        </p:blipFill>
        <p:spPr bwMode="auto">
          <a:xfrm>
            <a:off x="6572264" y="2714620"/>
            <a:ext cx="918045" cy="1970736"/>
          </a:xfrm>
          <a:prstGeom prst="rect">
            <a:avLst/>
          </a:prstGeom>
          <a:noFill/>
          <a:effectLst>
            <a:softEdge rad="127000"/>
          </a:effectLst>
        </p:spPr>
      </p:pic>
      <p:pic>
        <p:nvPicPr>
          <p:cNvPr id="9" name="Moya_Moskva.mp3">
            <a:hlinkClick r:id="" action="ppaction://media"/>
          </p:cNvPr>
          <p:cNvPicPr>
            <a:picLocks noRot="1" noChangeAspect="1"/>
          </p:cNvPicPr>
          <p:nvPr>
            <a:audioFile r:link="rId1"/>
          </p:nvPr>
        </p:nvPicPr>
        <p:blipFill>
          <a:blip r:embed="rId5"/>
          <a:srcRect/>
          <a:stretch>
            <a:fillRect/>
          </a:stretch>
        </p:blipFill>
        <p:spPr bwMode="auto">
          <a:xfrm>
            <a:off x="8839200" y="6553200"/>
            <a:ext cx="304800" cy="304800"/>
          </a:xfrm>
          <a:prstGeom prst="rect">
            <a:avLst/>
          </a:prstGeom>
          <a:noFill/>
          <a:ln w="9525">
            <a:noFill/>
            <a:miter lim="800000"/>
            <a:headEnd/>
            <a:tailEnd/>
          </a:ln>
        </p:spPr>
      </p:pic>
      <p:pic>
        <p:nvPicPr>
          <p:cNvPr id="21514" name="Picture 10"/>
          <p:cNvPicPr>
            <a:picLocks noChangeAspect="1" noChangeArrowheads="1"/>
          </p:cNvPicPr>
          <p:nvPr/>
        </p:nvPicPr>
        <p:blipFill>
          <a:blip r:embed="rId6"/>
          <a:srcRect/>
          <a:stretch>
            <a:fillRect/>
          </a:stretch>
        </p:blipFill>
        <p:spPr bwMode="auto">
          <a:xfrm>
            <a:off x="214282" y="285728"/>
            <a:ext cx="4863500" cy="3286148"/>
          </a:xfrm>
          <a:prstGeom prst="rect">
            <a:avLst/>
          </a:prstGeom>
          <a:noFill/>
          <a:ln w="9525">
            <a:noFill/>
            <a:miter lim="800000"/>
            <a:headEnd/>
            <a:tailEnd/>
          </a:ln>
          <a:effectLst>
            <a:softEdge rad="317500"/>
          </a:effectLst>
        </p:spPr>
      </p:pic>
      <p:pic>
        <p:nvPicPr>
          <p:cNvPr id="21513" name="Picture 9"/>
          <p:cNvPicPr>
            <a:picLocks noChangeAspect="1" noChangeArrowheads="1"/>
          </p:cNvPicPr>
          <p:nvPr/>
        </p:nvPicPr>
        <p:blipFill>
          <a:blip r:embed="rId7"/>
          <a:srcRect/>
          <a:stretch>
            <a:fillRect/>
          </a:stretch>
        </p:blipFill>
        <p:spPr bwMode="auto">
          <a:xfrm>
            <a:off x="285720" y="3643290"/>
            <a:ext cx="4845137" cy="3214710"/>
          </a:xfrm>
          <a:prstGeom prst="rect">
            <a:avLst/>
          </a:prstGeom>
          <a:noFill/>
          <a:ln w="9525">
            <a:noFill/>
            <a:miter lim="800000"/>
            <a:headEnd/>
            <a:tailEnd/>
          </a:ln>
          <a:effectLst>
            <a:softEdge rad="317500"/>
          </a:effectLst>
        </p:spPr>
      </p:pic>
      <p:sp>
        <p:nvSpPr>
          <p:cNvPr id="11" name="Прямоугольник 10"/>
          <p:cNvSpPr/>
          <p:nvPr/>
        </p:nvSpPr>
        <p:spPr>
          <a:xfrm>
            <a:off x="4929190" y="1214422"/>
            <a:ext cx="4214810" cy="400110"/>
          </a:xfrm>
          <a:prstGeom prst="rect">
            <a:avLst/>
          </a:prstGeom>
        </p:spPr>
        <p:txBody>
          <a:bodyPr>
            <a:spAutoFit/>
          </a:bodyPr>
          <a:lstStyle/>
          <a:p>
            <a:pPr algn="ctr">
              <a:defRPr/>
            </a:pPr>
            <a:r>
              <a:rPr lang="ru-RU" sz="2000" b="1" i="1" dirty="0">
                <a:ln w="1905">
                  <a:solidFill>
                    <a:srgbClr val="FF0000"/>
                  </a:solidFill>
                </a:ln>
                <a:solidFill>
                  <a:srgbClr val="FF0000"/>
                </a:solidFill>
                <a:effectLst>
                  <a:innerShdw blurRad="69850" dist="43180" dir="5400000">
                    <a:srgbClr val="000000">
                      <a:alpha val="65000"/>
                    </a:srgbClr>
                  </a:innerShdw>
                </a:effectLst>
                <a:latin typeface="Times New Roman" pitchFamily="18" charset="0"/>
                <a:cs typeface="Times New Roman" pitchFamily="18" charset="0"/>
              </a:rPr>
              <a:t>Страницы  Великой  Победы</a:t>
            </a: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0" fill="hold"/>
                                        <p:tgtEl>
                                          <p:spTgt spid="21"/>
                                        </p:tgtEl>
                                        <p:attrNameLst>
                                          <p:attrName>ppt_w</p:attrName>
                                        </p:attrNameLst>
                                      </p:cBhvr>
                                      <p:tavLst>
                                        <p:tav tm="0">
                                          <p:val>
                                            <p:fltVal val="0"/>
                                          </p:val>
                                        </p:tav>
                                        <p:tav tm="100000">
                                          <p:val>
                                            <p:strVal val="#ppt_w"/>
                                          </p:val>
                                        </p:tav>
                                      </p:tavLst>
                                    </p:anim>
                                    <p:anim calcmode="lin" valueType="num">
                                      <p:cBhvr>
                                        <p:cTn id="8" dur="5000" fill="hold"/>
                                        <p:tgtEl>
                                          <p:spTgt spid="21"/>
                                        </p:tgtEl>
                                        <p:attrNameLst>
                                          <p:attrName>ppt_h</p:attrName>
                                        </p:attrNameLst>
                                      </p:cBhvr>
                                      <p:tavLst>
                                        <p:tav tm="0">
                                          <p:val>
                                            <p:fltVal val="0"/>
                                          </p:val>
                                        </p:tav>
                                        <p:tav tm="100000">
                                          <p:val>
                                            <p:strVal val="#ppt_h"/>
                                          </p:val>
                                        </p:tav>
                                      </p:tavLst>
                                    </p:anim>
                                    <p:animEffect transition="in" filter="fade">
                                      <p:cBhvr>
                                        <p:cTn id="9" dur="5000"/>
                                        <p:tgtEl>
                                          <p:spTgt spid="21"/>
                                        </p:tgtEl>
                                      </p:cBhvr>
                                    </p:animEffect>
                                  </p:childTnLst>
                                </p:cTn>
                              </p:par>
                              <p:par>
                                <p:cTn id="10" presetID="53" presetClass="entr" presetSubtype="0" fill="hold" nodeType="withEffect">
                                  <p:stCondLst>
                                    <p:cond delay="0"/>
                                  </p:stCondLst>
                                  <p:childTnLst>
                                    <p:set>
                                      <p:cBhvr>
                                        <p:cTn id="11" dur="1" fill="hold">
                                          <p:stCondLst>
                                            <p:cond delay="0"/>
                                          </p:stCondLst>
                                        </p:cTn>
                                        <p:tgtEl>
                                          <p:spTgt spid="21514"/>
                                        </p:tgtEl>
                                        <p:attrNameLst>
                                          <p:attrName>style.visibility</p:attrName>
                                        </p:attrNameLst>
                                      </p:cBhvr>
                                      <p:to>
                                        <p:strVal val="visible"/>
                                      </p:to>
                                    </p:set>
                                    <p:anim calcmode="lin" valueType="num">
                                      <p:cBhvr>
                                        <p:cTn id="12" dur="5000" fill="hold"/>
                                        <p:tgtEl>
                                          <p:spTgt spid="21514"/>
                                        </p:tgtEl>
                                        <p:attrNameLst>
                                          <p:attrName>ppt_w</p:attrName>
                                        </p:attrNameLst>
                                      </p:cBhvr>
                                      <p:tavLst>
                                        <p:tav tm="0">
                                          <p:val>
                                            <p:fltVal val="0"/>
                                          </p:val>
                                        </p:tav>
                                        <p:tav tm="100000">
                                          <p:val>
                                            <p:strVal val="#ppt_w"/>
                                          </p:val>
                                        </p:tav>
                                      </p:tavLst>
                                    </p:anim>
                                    <p:anim calcmode="lin" valueType="num">
                                      <p:cBhvr>
                                        <p:cTn id="13" dur="5000" fill="hold"/>
                                        <p:tgtEl>
                                          <p:spTgt spid="21514"/>
                                        </p:tgtEl>
                                        <p:attrNameLst>
                                          <p:attrName>ppt_h</p:attrName>
                                        </p:attrNameLst>
                                      </p:cBhvr>
                                      <p:tavLst>
                                        <p:tav tm="0">
                                          <p:val>
                                            <p:fltVal val="0"/>
                                          </p:val>
                                        </p:tav>
                                        <p:tav tm="100000">
                                          <p:val>
                                            <p:strVal val="#ppt_h"/>
                                          </p:val>
                                        </p:tav>
                                      </p:tavLst>
                                    </p:anim>
                                    <p:animEffect transition="in" filter="fade">
                                      <p:cBhvr>
                                        <p:cTn id="14" dur="5000"/>
                                        <p:tgtEl>
                                          <p:spTgt spid="21514"/>
                                        </p:tgtEl>
                                      </p:cBhvr>
                                    </p:animEffect>
                                  </p:childTnLst>
                                </p:cTn>
                              </p:par>
                              <p:par>
                                <p:cTn id="15" presetID="53" presetClass="entr" presetSubtype="0" fill="hold" nodeType="withEffect">
                                  <p:stCondLst>
                                    <p:cond delay="0"/>
                                  </p:stCondLst>
                                  <p:childTnLst>
                                    <p:set>
                                      <p:cBhvr>
                                        <p:cTn id="16" dur="1" fill="hold">
                                          <p:stCondLst>
                                            <p:cond delay="0"/>
                                          </p:stCondLst>
                                        </p:cTn>
                                        <p:tgtEl>
                                          <p:spTgt spid="21513"/>
                                        </p:tgtEl>
                                        <p:attrNameLst>
                                          <p:attrName>style.visibility</p:attrName>
                                        </p:attrNameLst>
                                      </p:cBhvr>
                                      <p:to>
                                        <p:strVal val="visible"/>
                                      </p:to>
                                    </p:set>
                                    <p:anim calcmode="lin" valueType="num">
                                      <p:cBhvr>
                                        <p:cTn id="17" dur="5000" fill="hold"/>
                                        <p:tgtEl>
                                          <p:spTgt spid="21513"/>
                                        </p:tgtEl>
                                        <p:attrNameLst>
                                          <p:attrName>ppt_w</p:attrName>
                                        </p:attrNameLst>
                                      </p:cBhvr>
                                      <p:tavLst>
                                        <p:tav tm="0">
                                          <p:val>
                                            <p:fltVal val="0"/>
                                          </p:val>
                                        </p:tav>
                                        <p:tav tm="100000">
                                          <p:val>
                                            <p:strVal val="#ppt_w"/>
                                          </p:val>
                                        </p:tav>
                                      </p:tavLst>
                                    </p:anim>
                                    <p:anim calcmode="lin" valueType="num">
                                      <p:cBhvr>
                                        <p:cTn id="18" dur="5000" fill="hold"/>
                                        <p:tgtEl>
                                          <p:spTgt spid="21513"/>
                                        </p:tgtEl>
                                        <p:attrNameLst>
                                          <p:attrName>ppt_h</p:attrName>
                                        </p:attrNameLst>
                                      </p:cBhvr>
                                      <p:tavLst>
                                        <p:tav tm="0">
                                          <p:val>
                                            <p:fltVal val="0"/>
                                          </p:val>
                                        </p:tav>
                                        <p:tav tm="100000">
                                          <p:val>
                                            <p:strVal val="#ppt_h"/>
                                          </p:val>
                                        </p:tav>
                                      </p:tavLst>
                                    </p:anim>
                                    <p:animEffect transition="in" filter="fade">
                                      <p:cBhvr>
                                        <p:cTn id="19" dur="5000"/>
                                        <p:tgtEl>
                                          <p:spTgt spid="21513"/>
                                        </p:tgtEl>
                                      </p:cBhvr>
                                    </p:animEffect>
                                  </p:childTnLst>
                                </p:cTn>
                              </p:par>
                              <p:par>
                                <p:cTn id="20" presetID="53"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0" fill="hold"/>
                                        <p:tgtEl>
                                          <p:spTgt spid="15"/>
                                        </p:tgtEl>
                                        <p:attrNameLst>
                                          <p:attrName>ppt_w</p:attrName>
                                        </p:attrNameLst>
                                      </p:cBhvr>
                                      <p:tavLst>
                                        <p:tav tm="0">
                                          <p:val>
                                            <p:fltVal val="0"/>
                                          </p:val>
                                        </p:tav>
                                        <p:tav tm="100000">
                                          <p:val>
                                            <p:strVal val="#ppt_w"/>
                                          </p:val>
                                        </p:tav>
                                      </p:tavLst>
                                    </p:anim>
                                    <p:anim calcmode="lin" valueType="num">
                                      <p:cBhvr>
                                        <p:cTn id="23" dur="5000" fill="hold"/>
                                        <p:tgtEl>
                                          <p:spTgt spid="15"/>
                                        </p:tgtEl>
                                        <p:attrNameLst>
                                          <p:attrName>ppt_h</p:attrName>
                                        </p:attrNameLst>
                                      </p:cBhvr>
                                      <p:tavLst>
                                        <p:tav tm="0">
                                          <p:val>
                                            <p:fltVal val="0"/>
                                          </p:val>
                                        </p:tav>
                                        <p:tav tm="100000">
                                          <p:val>
                                            <p:strVal val="#ppt_h"/>
                                          </p:val>
                                        </p:tav>
                                      </p:tavLst>
                                    </p:anim>
                                    <p:animEffect transition="in" filter="fade">
                                      <p:cBhvr>
                                        <p:cTn id="24" dur="5000"/>
                                        <p:tgtEl>
                                          <p:spTgt spid="15"/>
                                        </p:tgtEl>
                                      </p:cBhvr>
                                    </p:animEffect>
                                  </p:childTnLst>
                                </p:cTn>
                              </p:par>
                              <p:par>
                                <p:cTn id="25" presetID="53"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0" fill="hold"/>
                                        <p:tgtEl>
                                          <p:spTgt spid="2"/>
                                        </p:tgtEl>
                                        <p:attrNameLst>
                                          <p:attrName>ppt_w</p:attrName>
                                        </p:attrNameLst>
                                      </p:cBhvr>
                                      <p:tavLst>
                                        <p:tav tm="0">
                                          <p:val>
                                            <p:fltVal val="0"/>
                                          </p:val>
                                        </p:tav>
                                        <p:tav tm="100000">
                                          <p:val>
                                            <p:strVal val="#ppt_w"/>
                                          </p:val>
                                        </p:tav>
                                      </p:tavLst>
                                    </p:anim>
                                    <p:anim calcmode="lin" valueType="num">
                                      <p:cBhvr>
                                        <p:cTn id="28" dur="5000" fill="hold"/>
                                        <p:tgtEl>
                                          <p:spTgt spid="2"/>
                                        </p:tgtEl>
                                        <p:attrNameLst>
                                          <p:attrName>ppt_h</p:attrName>
                                        </p:attrNameLst>
                                      </p:cBhvr>
                                      <p:tavLst>
                                        <p:tav tm="0">
                                          <p:val>
                                            <p:fltVal val="0"/>
                                          </p:val>
                                        </p:tav>
                                        <p:tav tm="100000">
                                          <p:val>
                                            <p:strVal val="#ppt_h"/>
                                          </p:val>
                                        </p:tav>
                                      </p:tavLst>
                                    </p:anim>
                                    <p:animEffect transition="in" filter="fade">
                                      <p:cBhvr>
                                        <p:cTn id="29" dur="5000"/>
                                        <p:tgtEl>
                                          <p:spTgt spid="2"/>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5000" fill="hold"/>
                                        <p:tgtEl>
                                          <p:spTgt spid="20"/>
                                        </p:tgtEl>
                                        <p:attrNameLst>
                                          <p:attrName>ppt_w</p:attrName>
                                        </p:attrNameLst>
                                      </p:cBhvr>
                                      <p:tavLst>
                                        <p:tav tm="0">
                                          <p:val>
                                            <p:fltVal val="0"/>
                                          </p:val>
                                        </p:tav>
                                        <p:tav tm="100000">
                                          <p:val>
                                            <p:strVal val="#ppt_w"/>
                                          </p:val>
                                        </p:tav>
                                      </p:tavLst>
                                    </p:anim>
                                    <p:anim calcmode="lin" valueType="num">
                                      <p:cBhvr>
                                        <p:cTn id="33" dur="5000" fill="hold"/>
                                        <p:tgtEl>
                                          <p:spTgt spid="20"/>
                                        </p:tgtEl>
                                        <p:attrNameLst>
                                          <p:attrName>ppt_h</p:attrName>
                                        </p:attrNameLst>
                                      </p:cBhvr>
                                      <p:tavLst>
                                        <p:tav tm="0">
                                          <p:val>
                                            <p:fltVal val="0"/>
                                          </p:val>
                                        </p:tav>
                                        <p:tav tm="100000">
                                          <p:val>
                                            <p:strVal val="#ppt_h"/>
                                          </p:val>
                                        </p:tav>
                                      </p:tavLst>
                                    </p:anim>
                                    <p:animEffect transition="in" filter="fade">
                                      <p:cBhvr>
                                        <p:cTn id="34" dur="5000"/>
                                        <p:tgtEl>
                                          <p:spTgt spid="20"/>
                                        </p:tgtEl>
                                      </p:cBhvr>
                                    </p:animEffect>
                                  </p:childTnLst>
                                </p:cTn>
                              </p:par>
                              <p:par>
                                <p:cTn id="35" presetID="53"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0" fill="hold"/>
                                        <p:tgtEl>
                                          <p:spTgt spid="11"/>
                                        </p:tgtEl>
                                        <p:attrNameLst>
                                          <p:attrName>ppt_w</p:attrName>
                                        </p:attrNameLst>
                                      </p:cBhvr>
                                      <p:tavLst>
                                        <p:tav tm="0">
                                          <p:val>
                                            <p:fltVal val="0"/>
                                          </p:val>
                                        </p:tav>
                                        <p:tav tm="100000">
                                          <p:val>
                                            <p:strVal val="#ppt_w"/>
                                          </p:val>
                                        </p:tav>
                                      </p:tavLst>
                                    </p:anim>
                                    <p:anim calcmode="lin" valueType="num">
                                      <p:cBhvr>
                                        <p:cTn id="38" dur="5000" fill="hold"/>
                                        <p:tgtEl>
                                          <p:spTgt spid="11"/>
                                        </p:tgtEl>
                                        <p:attrNameLst>
                                          <p:attrName>ppt_h</p:attrName>
                                        </p:attrNameLst>
                                      </p:cBhvr>
                                      <p:tavLst>
                                        <p:tav tm="0">
                                          <p:val>
                                            <p:fltVal val="0"/>
                                          </p:val>
                                        </p:tav>
                                        <p:tav tm="100000">
                                          <p:val>
                                            <p:strVal val="#ppt_h"/>
                                          </p:val>
                                        </p:tav>
                                      </p:tavLst>
                                    </p:anim>
                                    <p:animEffect transition="in" filter="fade">
                                      <p:cBhvr>
                                        <p:cTn id="39" dur="5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9"/>
                    </p:tgtEl>
                  </p:cond>
                </p:stCondLst>
                <p:endSync evt="end" delay="0">
                  <p:rtn val="all"/>
                </p:endSync>
                <p:childTnLst>
                  <p:par>
                    <p:cTn id="41" fill="hold">
                      <p:stCondLst>
                        <p:cond delay="0"/>
                      </p:stCondLst>
                      <p:childTnLst>
                        <p:par>
                          <p:cTn id="42" fill="hold">
                            <p:stCondLst>
                              <p:cond delay="0"/>
                            </p:stCondLst>
                            <p:childTnLst>
                              <p:par>
                                <p:cTn id="43" presetID="1" presetClass="mediacall" presetSubtype="0" fill="hold" nodeType="clickEffect">
                                  <p:stCondLst>
                                    <p:cond delay="0"/>
                                  </p:stCondLst>
                                  <p:childTnLst>
                                    <p:cmd type="call" cmd="playFrom(0.0)">
                                      <p:cBhvr>
                                        <p:cTn id="44" dur="1" fill="hold"/>
                                        <p:tgtEl>
                                          <p:spTgt spid="9"/>
                                        </p:tgtEl>
                                      </p:cBhvr>
                                    </p:cmd>
                                  </p:childTnLst>
                                </p:cTn>
                              </p:par>
                            </p:childTnLst>
                          </p:cTn>
                        </p:par>
                      </p:childTnLst>
                    </p:cTn>
                  </p:par>
                </p:childTnLst>
              </p:cTn>
              <p:nextCondLst>
                <p:cond evt="onClick" delay="0">
                  <p:tgtEl>
                    <p:spTgt spid="9"/>
                  </p:tgtEl>
                </p:cond>
              </p:nextCondLst>
            </p:seq>
            <p:audio>
              <p:cMediaNode>
                <p:cTn id="45" fill="hold" display="0">
                  <p:stCondLst>
                    <p:cond delay="indefinite"/>
                  </p:stCondLst>
                  <p:endCondLst>
                    <p:cond evt="onNext" delay="0">
                      <p:tgtEl>
                        <p:sldTgt/>
                      </p:tgtEl>
                    </p:cond>
                    <p:cond evt="onPrev" delay="0">
                      <p:tgtEl>
                        <p:sldTgt/>
                      </p:tgtEl>
                    </p:cond>
                    <p:cond evt="onStopAudio" delay="0">
                      <p:tgtEl>
                        <p:sldTgt/>
                      </p:tgtEl>
                    </p:cond>
                  </p:endCondLst>
                </p:cTn>
                <p:tgtEl>
                  <p:spTgt spid="9"/>
                </p:tgtEl>
              </p:cMediaNode>
            </p:audio>
          </p:childTnLst>
        </p:cTn>
      </p:par>
    </p:tnLst>
    <p:bldLst>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042988" y="1268413"/>
            <a:ext cx="6929437" cy="874712"/>
          </a:xfrm>
          <a:prstGeom prst="rect">
            <a:avLst/>
          </a:prstGeom>
          <a:noFill/>
        </p:spPr>
        <p:txBody>
          <a:bodyPr>
            <a:spAutoFit/>
          </a:bodyPr>
          <a:lstStyle/>
          <a:p>
            <a:pPr algn="ctr">
              <a:lnSpc>
                <a:spcPts val="3000"/>
              </a:lnSpc>
              <a:defRPr/>
            </a:pPr>
            <a:r>
              <a:rPr lang="ru-RU" sz="3600" b="1" i="1" dirty="0">
                <a:solidFill>
                  <a:srgbClr val="D60000"/>
                </a:solidFill>
                <a:effectLst>
                  <a:outerShdw blurRad="38100" dist="38100" dir="2700000" algn="tl">
                    <a:srgbClr val="000000">
                      <a:alpha val="43137"/>
                    </a:srgbClr>
                  </a:outerShdw>
                </a:effectLst>
                <a:latin typeface="Times New Roman" pitchFamily="18" charset="0"/>
                <a:cs typeface="Times New Roman" pitchFamily="18" charset="0"/>
              </a:rPr>
              <a:t>«Нам нужно, чтобы наши дети об этом помнили как мы!»</a:t>
            </a:r>
          </a:p>
        </p:txBody>
      </p:sp>
      <p:pic>
        <p:nvPicPr>
          <p:cNvPr id="5" name="Рисунок 4" descr="скачать клипарт на тему 9 мая">
            <a:hlinkClick r:id="rId2" tooltip="&quot;скачать клипарт на тему 9 мая&quot;"/>
          </p:cNvPr>
          <p:cNvPicPr>
            <a:picLocks noChangeAspect="1" noChangeArrowheads="1"/>
          </p:cNvPicPr>
          <p:nvPr/>
        </p:nvPicPr>
        <p:blipFill>
          <a:blip r:embed="rId3" cstate="print">
            <a:lum bright="-10000" contrast="20000"/>
          </a:blip>
          <a:srcRect l="66251" t="41940" r="1250" b="41940"/>
          <a:stretch>
            <a:fillRect/>
          </a:stretch>
        </p:blipFill>
        <p:spPr bwMode="auto">
          <a:xfrm>
            <a:off x="0" y="0"/>
            <a:ext cx="2475397" cy="1253823"/>
          </a:xfrm>
          <a:prstGeom prst="ellipse">
            <a:avLst/>
          </a:prstGeom>
          <a:ln>
            <a:noFill/>
          </a:ln>
          <a:effectLst>
            <a:softEdge rad="112500"/>
          </a:effectLst>
        </p:spPr>
      </p:pic>
      <p:pic>
        <p:nvPicPr>
          <p:cNvPr id="27652" name="Picture 2" descr="C:\Documents and Settings\user\Рабочий стол\Война МГМ\рис10001.jpg"/>
          <p:cNvPicPr>
            <a:picLocks noChangeAspect="1" noChangeArrowheads="1"/>
          </p:cNvPicPr>
          <p:nvPr/>
        </p:nvPicPr>
        <p:blipFill>
          <a:blip r:embed="rId4">
            <a:lum bright="-20000" contrast="40000"/>
          </a:blip>
          <a:srcRect l="12502" t="39688" r="7802" b="9526"/>
          <a:stretch>
            <a:fillRect/>
          </a:stretch>
        </p:blipFill>
        <p:spPr bwMode="auto">
          <a:xfrm>
            <a:off x="2051050" y="2205038"/>
            <a:ext cx="4797425" cy="4464050"/>
          </a:xfrm>
          <a:prstGeom prst="rect">
            <a:avLst/>
          </a:prstGeom>
          <a:noFill/>
          <a:ln w="9525">
            <a:noFill/>
            <a:miter lim="800000"/>
            <a:headEnd/>
            <a:tailEnd/>
          </a:ln>
        </p:spPr>
      </p:pic>
      <p:pic>
        <p:nvPicPr>
          <p:cNvPr id="8" name="Picture 2" descr="fkl[1]"/>
          <p:cNvPicPr>
            <a:picLocks noChangeAspect="1" noChangeArrowheads="1"/>
          </p:cNvPicPr>
          <p:nvPr/>
        </p:nvPicPr>
        <p:blipFill>
          <a:blip r:embed="rId5" cstate="print"/>
          <a:srcRect/>
          <a:stretch>
            <a:fillRect/>
          </a:stretch>
        </p:blipFill>
        <p:spPr bwMode="auto">
          <a:xfrm>
            <a:off x="3275856" y="5661248"/>
            <a:ext cx="849000" cy="642941"/>
          </a:xfrm>
          <a:prstGeom prst="star5">
            <a:avLst>
              <a:gd name="adj" fmla="val 19098"/>
              <a:gd name="hf" fmla="val 105146"/>
              <a:gd name="vf" fmla="val 110557"/>
            </a:avLst>
          </a:prstGeom>
          <a:noFill/>
          <a:ln w="9525">
            <a:noFill/>
            <a:miter lim="800000"/>
            <a:headEnd/>
            <a:tailEnd/>
          </a:ln>
          <a:effectLst>
            <a:glow rad="228600">
              <a:schemeClr val="accent6">
                <a:satMod val="175000"/>
                <a:alpha val="40000"/>
              </a:schemeClr>
            </a:glow>
          </a:effectLst>
        </p:spPr>
      </p:pic>
      <p:grpSp>
        <p:nvGrpSpPr>
          <p:cNvPr id="27654" name="Группа 15"/>
          <p:cNvGrpSpPr>
            <a:grpSpLocks/>
          </p:cNvGrpSpPr>
          <p:nvPr/>
        </p:nvGrpSpPr>
        <p:grpSpPr bwMode="auto">
          <a:xfrm>
            <a:off x="4500563" y="-242888"/>
            <a:ext cx="4859337" cy="1619251"/>
            <a:chOff x="323528" y="0"/>
            <a:chExt cx="8565261" cy="1700808"/>
          </a:xfrm>
        </p:grpSpPr>
        <p:pic>
          <p:nvPicPr>
            <p:cNvPr id="17" name="Picture 2" descr="C:\Мои документы\Великая Отечественная\Великая Отечественная война\Города-герои\рис10010.jpg"/>
            <p:cNvPicPr>
              <a:picLocks noChangeAspect="1" noChangeArrowheads="1"/>
            </p:cNvPicPr>
            <p:nvPr/>
          </p:nvPicPr>
          <p:blipFill>
            <a:blip r:embed="rId6" cstate="print">
              <a:lum contrast="40000"/>
            </a:blip>
            <a:srcRect l="4786" t="78243" r="64905" b="14550"/>
            <a:stretch>
              <a:fillRect/>
            </a:stretch>
          </p:blipFill>
          <p:spPr bwMode="auto">
            <a:xfrm>
              <a:off x="323528" y="0"/>
              <a:ext cx="8565261" cy="1700808"/>
            </a:xfrm>
            <a:prstGeom prst="roundRect">
              <a:avLst/>
            </a:prstGeom>
            <a:noFill/>
            <a:effectLst>
              <a:softEdge rad="635000"/>
            </a:effectLst>
          </p:spPr>
        </p:pic>
        <p:sp>
          <p:nvSpPr>
            <p:cNvPr id="18" name="Прямоугольник 17"/>
            <p:cNvSpPr/>
            <p:nvPr/>
          </p:nvSpPr>
          <p:spPr>
            <a:xfrm>
              <a:off x="3239023" y="648128"/>
              <a:ext cx="4082858" cy="610627"/>
            </a:xfrm>
            <a:prstGeom prst="rect">
              <a:avLst/>
            </a:prstGeom>
          </p:spPr>
          <p:txBody>
            <a:bodyPr>
              <a:spAutoFit/>
            </a:bodyPr>
            <a:lstStyle/>
            <a:p>
              <a:pPr algn="ctr">
                <a:defRPr/>
              </a:pPr>
              <a:r>
                <a:rPr lang="ru-RU" sz="3200" b="1" dirty="0">
                  <a:ln w="1905">
                    <a:solidFill>
                      <a:srgbClr val="FFCC00"/>
                    </a:solidFill>
                  </a:ln>
                  <a:solidFill>
                    <a:srgbClr val="FFCC00"/>
                  </a:solidFill>
                  <a:effectLst>
                    <a:innerShdw blurRad="69850" dist="43180" dir="5400000">
                      <a:srgbClr val="000000">
                        <a:alpha val="65000"/>
                      </a:srgbClr>
                    </a:innerShdw>
                  </a:effectLst>
                  <a:latin typeface="Times New Roman" pitchFamily="18" charset="0"/>
                  <a:cs typeface="Times New Roman" pitchFamily="18" charset="0"/>
                </a:rPr>
                <a:t>1941 – 1945</a:t>
              </a:r>
            </a:p>
          </p:txBody>
        </p:sp>
      </p:grpSp>
    </p:spTree>
  </p:cSld>
  <p:clrMapOvr>
    <a:masterClrMapping/>
  </p:clrMapOvr>
  <p:transition spd="slow">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Литейная">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4271</TotalTime>
  <Words>5759</Words>
  <Application>Microsoft Office PowerPoint</Application>
  <PresentationFormat>Экран (4:3)</PresentationFormat>
  <Paragraphs>229</Paragraphs>
  <Slides>25</Slides>
  <Notes>22</Notes>
  <HiddenSlides>0</HiddenSlides>
  <MMClips>19</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Апекс</vt:lpstr>
      <vt:lpstr>Слайд 1</vt:lpstr>
      <vt:lpstr>Слайд 2</vt:lpstr>
      <vt:lpstr>Слайд 3</vt:lpstr>
      <vt:lpstr>Битва за Москву</vt:lpstr>
      <vt:lpstr>Слайд 5</vt:lpstr>
      <vt:lpstr>Слайд 6</vt:lpstr>
      <vt:lpstr>Слайд 7</vt:lpstr>
      <vt:lpstr>Увязая в раскисшей от осенних дождей глине, москвичи рыли окопы, глубокие противотанковые рвы.</vt:lpstr>
      <vt:lpstr>Слайд 9</vt:lpstr>
      <vt:lpstr>Парад на Красной площади в Москве, ноябрь 1941 года</vt:lpstr>
      <vt:lpstr>Слайд 11</vt:lpstr>
      <vt:lpstr>Слайд 12</vt:lpstr>
      <vt:lpstr>Слайд 13</vt:lpstr>
      <vt:lpstr>Слайд 14</vt:lpstr>
      <vt:lpstr>Слайд 15</vt:lpstr>
      <vt:lpstr> Защитники Москвы  «ЛЕГЕНДАРНАЯ ПАНФИЛОВСКАЯ»</vt:lpstr>
      <vt:lpstr>Слайд 17</vt:lpstr>
      <vt:lpstr>«ИМЯ ТВОЕ НЕИЗВЕСТНО,  ПОДВИГ ТВОЙ БЕССМЕРТЕН»</vt:lpstr>
      <vt:lpstr>Слайд 19</vt:lpstr>
      <vt:lpstr>Слайд 20</vt:lpstr>
      <vt:lpstr>24 июня 1945  ПАРАД  ПОБЕДЫ</vt:lpstr>
      <vt:lpstr>Слайд 22</vt:lpstr>
      <vt:lpstr>Слайд 23</vt:lpstr>
      <vt:lpstr>Слайд 24</vt:lpstr>
      <vt:lpstr>Слайд 25</vt:lpstr>
    </vt:vector>
  </TitlesOfParts>
  <Company>ДУОР</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1941-1945</dc:title>
  <dc:creator>Кайсина</dc:creator>
  <cp:lastModifiedBy>Melchakova_MG</cp:lastModifiedBy>
  <cp:revision>342</cp:revision>
  <dcterms:created xsi:type="dcterms:W3CDTF">2007-04-25T03:55:26Z</dcterms:created>
  <dcterms:modified xsi:type="dcterms:W3CDTF">2015-03-26T13:54:43Z</dcterms:modified>
</cp:coreProperties>
</file>