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74" r:id="rId3"/>
    <p:sldId id="275" r:id="rId4"/>
    <p:sldId id="276" r:id="rId5"/>
    <p:sldId id="256" r:id="rId6"/>
    <p:sldId id="278" r:id="rId7"/>
    <p:sldId id="279" r:id="rId8"/>
    <p:sldId id="257" r:id="rId9"/>
    <p:sldId id="268" r:id="rId10"/>
    <p:sldId id="258" r:id="rId11"/>
    <p:sldId id="267" r:id="rId12"/>
    <p:sldId id="259" r:id="rId13"/>
    <p:sldId id="260" r:id="rId14"/>
    <p:sldId id="261" r:id="rId15"/>
    <p:sldId id="262" r:id="rId16"/>
    <p:sldId id="263" r:id="rId17"/>
    <p:sldId id="264" r:id="rId18"/>
    <p:sldId id="269" r:id="rId19"/>
    <p:sldId id="266" r:id="rId20"/>
    <p:sldId id="273" r:id="rId21"/>
    <p:sldId id="270" r:id="rId22"/>
    <p:sldId id="272" r:id="rId23"/>
    <p:sldId id="280" r:id="rId24"/>
    <p:sldId id="281" r:id="rId25"/>
    <p:sldId id="265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708" autoAdjust="0"/>
  </p:normalViewPr>
  <p:slideViewPr>
    <p:cSldViewPr>
      <p:cViewPr>
        <p:scale>
          <a:sx n="65" d="100"/>
          <a:sy n="65" d="100"/>
        </p:scale>
        <p:origin x="-1500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samoydelkin.ru/wp-content/uploads/2012/03/matreshka-lyagushka.jpg" TargetMode="External"/><Relationship Id="rId3" Type="http://schemas.openxmlformats.org/officeDocument/2006/relationships/image" Target="../media/image25.jpeg"/><Relationship Id="rId7" Type="http://schemas.openxmlformats.org/officeDocument/2006/relationships/image" Target="../media/image27.jpeg"/><Relationship Id="rId2" Type="http://schemas.openxmlformats.org/officeDocument/2006/relationships/hyperlink" Target="http://samoydelkin.ru/wp-content/uploads/2012/03/matreshki-gzhel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samoydelkin.ru/wp-content/uploads/2012/03/matreshki-politiki.jpg" TargetMode="External"/><Relationship Id="rId5" Type="http://schemas.openxmlformats.org/officeDocument/2006/relationships/image" Target="../media/image26.jpeg"/><Relationship Id="rId4" Type="http://schemas.openxmlformats.org/officeDocument/2006/relationships/hyperlink" Target="http://samoydelkin.ru/wp-content/uploads/2012/03/matreshka-cheburashka.jpg" TargetMode="External"/><Relationship Id="rId9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samoydelkin.ru/wp-content/uploads/2012/03/gigant-matr.jpg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Предметы народных промыслов в нашей повседневной жизни.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238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368152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Г</a:t>
            </a:r>
            <a:r>
              <a:rPr lang="ru-RU" dirty="0" smtClean="0">
                <a:solidFill>
                  <a:srgbClr val="FF0000"/>
                </a:solidFill>
              </a:rPr>
              <a:t>жель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1484784"/>
            <a:ext cx="6048672" cy="49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993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Городецкая роспись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268760"/>
            <a:ext cx="5472608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081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Хохлома 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7632847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095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152128"/>
          </a:xfrm>
        </p:spPr>
        <p:txBody>
          <a:bodyPr/>
          <a:lstStyle/>
          <a:p>
            <a:r>
              <a:rPr lang="ru-RU" dirty="0" err="1" smtClean="0"/>
              <a:t>Жостово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84784"/>
            <a:ext cx="7272808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637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Дымковская игрушка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84784"/>
            <a:ext cx="4680520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212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Узелковый батик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88840"/>
            <a:ext cx="7776864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043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>
          <a:xfrm>
            <a:off x="500063" y="357188"/>
            <a:ext cx="7242175" cy="6778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У матрёшки дед - японец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39750" y="1196975"/>
            <a:ext cx="4824338" cy="5446713"/>
          </a:xfrm>
        </p:spPr>
        <p:txBody>
          <a:bodyPr rtlCol="0"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3800" b="1" dirty="0" smtClean="0">
                <a:solidFill>
                  <a:srgbClr val="C00000"/>
                </a:solidFill>
              </a:rPr>
              <a:t>Вот как это было!</a:t>
            </a:r>
          </a:p>
          <a:p>
            <a:pPr marL="0" indent="0">
              <a:buClr>
                <a:schemeClr val="accent3"/>
              </a:buClr>
              <a:buNone/>
              <a:defRPr/>
            </a:pPr>
            <a:r>
              <a:rPr lang="ru-RU" sz="29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 острова Хонсю привезли японскую точеную фигурку буддистского святого </a:t>
            </a:r>
            <a:r>
              <a:rPr lang="ru-RU" sz="29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Фукуруджи</a:t>
            </a:r>
            <a:r>
              <a:rPr lang="ru-RU" sz="29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9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Фукурума</a:t>
            </a:r>
            <a:r>
              <a:rPr lang="ru-RU" sz="29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), которая оказалась с “сюрпризом” - она разымалась на две части.</a:t>
            </a:r>
            <a:r>
              <a:rPr lang="ru-RU" sz="2900" b="1" dirty="0" smtClean="0">
                <a:solidFill>
                  <a:srgbClr val="C00000"/>
                </a:solidFill>
              </a:rPr>
              <a:t> </a:t>
            </a:r>
            <a:r>
              <a:rPr lang="ru-RU" sz="2900" b="1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Arial Unicode MS" pitchFamily="34" charset="-128"/>
                <a:cs typeface="Arial Unicode MS" pitchFamily="34" charset="-128"/>
              </a:rPr>
              <a:t>Узкоглазый дедуля был вырезан из дерева и содержал в себе целое семейство из пяти фигурок, вставленных одна в другую. Это были божества счастья и долголетия . </a:t>
            </a:r>
          </a:p>
        </p:txBody>
      </p:sp>
      <p:pic>
        <p:nvPicPr>
          <p:cNvPr id="6148" name="Рисунок 4" descr="img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628775"/>
            <a:ext cx="2603500" cy="437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82167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body" idx="4294967295"/>
          </p:nvPr>
        </p:nvSpPr>
        <p:spPr>
          <a:xfrm>
            <a:off x="4572000" y="548680"/>
            <a:ext cx="4032448" cy="54006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sz="4000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Эта фигурка и натолкнула русских на создание своего варианта разъемной игрушки</a:t>
            </a:r>
            <a:endParaRPr lang="ru-RU" sz="4000" dirty="0" smtClean="0">
              <a:solidFill>
                <a:srgbClr val="C00000"/>
              </a:solidFill>
            </a:endParaRPr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4625"/>
            <a:ext cx="2520280" cy="332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609975"/>
            <a:ext cx="273630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534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500063" y="333375"/>
            <a:ext cx="7242175" cy="57467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i="1" dirty="0" smtClean="0"/>
              <a:t>ПЕРВАЯ МАТРЕШКА</a:t>
            </a:r>
          </a:p>
        </p:txBody>
      </p:sp>
      <p:pic>
        <p:nvPicPr>
          <p:cNvPr id="4099" name="Содержимое 4" descr="Малютин 1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1340769"/>
            <a:ext cx="2703785" cy="4756820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3203848" y="1196753"/>
            <a:ext cx="5688632" cy="5112568"/>
          </a:xfrm>
        </p:spPr>
        <p:txBody>
          <a:bodyPr rtlCol="0">
            <a:normAutofit fontScale="775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ru-RU" sz="4000" b="1" dirty="0" smtClean="0">
                <a:solidFill>
                  <a:srgbClr val="C00000"/>
                </a:solidFill>
              </a:rPr>
              <a:t>Первую матрешку </a:t>
            </a:r>
            <a:r>
              <a:rPr lang="ru-RU" sz="3400" b="1" dirty="0" smtClean="0"/>
              <a:t>в России выточил из дерева токарь </a:t>
            </a:r>
            <a:r>
              <a:rPr lang="ru-RU" sz="3400" b="1" u="sng" dirty="0" smtClean="0"/>
              <a:t>Василий </a:t>
            </a:r>
            <a:r>
              <a:rPr lang="ru-RU" sz="3400" b="1" u="sng" dirty="0" err="1" smtClean="0"/>
              <a:t>Звёздочкин</a:t>
            </a:r>
            <a:r>
              <a:rPr lang="ru-RU" sz="3400" b="1" dirty="0" smtClean="0"/>
              <a:t>. Художник </a:t>
            </a:r>
            <a:r>
              <a:rPr lang="ru-RU" sz="3400" b="1" u="sng" dirty="0" smtClean="0"/>
              <a:t>Сергей Малютин</a:t>
            </a:r>
            <a:r>
              <a:rPr lang="ru-RU" sz="3400" b="1" dirty="0" smtClean="0"/>
              <a:t> расписал фигурку на русский лад. Это была круглолицая румяная девушка в цветастом платке, сарафане, с чёрным петухом в руке. Игрушка состояла из восьми фигурок. Девочки менялись с мальчиками, а венчал это семейство </a:t>
            </a:r>
            <a:r>
              <a:rPr lang="ru-RU" sz="3400" b="1" dirty="0" err="1" smtClean="0"/>
              <a:t>спелёнутый</a:t>
            </a:r>
            <a:r>
              <a:rPr lang="ru-RU" sz="3400" b="1" dirty="0" smtClean="0"/>
              <a:t> младенец. 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None/>
              <a:defRPr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42033653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501188" cy="1676400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История возникновения матрёшки.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mtClean="0">
                <a:latin typeface="Times New Roman" pitchFamily="18" charset="0"/>
                <a:cs typeface="Times New Roman" pitchFamily="18" charset="0"/>
              </a:rPr>
            </a:br>
            <a:endParaRPr lang="ru-RU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00500" y="928688"/>
            <a:ext cx="4686300" cy="57150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Почти всегда они имеют яйцевидную форму с плоским донцем и состоят из двух частей — верхней и нижней. По традиции рисуется женщина в сарафане и платке.</a:t>
            </a:r>
            <a:endParaRPr lang="ru-RU" sz="3600" dirty="0" smtClean="0">
              <a:solidFill>
                <a:schemeClr val="tx2"/>
              </a:solidFill>
            </a:endParaRPr>
          </a:p>
        </p:txBody>
      </p:sp>
      <p:pic>
        <p:nvPicPr>
          <p:cNvPr id="6148" name="Picture 9" descr="first_m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28689"/>
            <a:ext cx="3139579" cy="59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949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Матрешка – обобщенный образ русской красавицы</a:t>
            </a:r>
          </a:p>
        </p:txBody>
      </p:sp>
      <p:pic>
        <p:nvPicPr>
          <p:cNvPr id="12291" name="Содержимое 5" descr="Семеновская 4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2816"/>
            <a:ext cx="3065204" cy="4353347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4139952" y="1920875"/>
            <a:ext cx="4546848" cy="410041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/>
              <a:t>Самым распространенным на Руси именем была Матрёна,  означающее мать, если ласково - то Матрёшка.</a:t>
            </a:r>
          </a:p>
          <a:p>
            <a:pPr eaLnBrk="1" hangingPunct="1">
              <a:buFont typeface="Wingdings 2" pitchFamily="18" charset="2"/>
              <a:buNone/>
            </a:pPr>
            <a:endParaRPr lang="ru-RU" sz="2000" b="1" dirty="0" smtClean="0"/>
          </a:p>
          <a:p>
            <a:pPr eaLnBrk="1" hangingPunct="1">
              <a:buFont typeface="Wingdings 2" pitchFamily="18" charset="2"/>
              <a:buNone/>
            </a:pPr>
            <a:r>
              <a:rPr lang="ru-RU" sz="2000" b="1" dirty="0" smtClean="0"/>
              <a:t> Матрешка выражает образ русской красавицы: круглое лицо, яркие щеки, черные брови, маленький рот. Такой же образ красавицы воспевался в русских песнях и сказках.</a:t>
            </a:r>
          </a:p>
          <a:p>
            <a:pPr eaLnBrk="1" hangingPunct="1">
              <a:buFont typeface="Arial" charset="0"/>
              <a:buChar char="•"/>
            </a:pP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229741314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305800" cy="1152128"/>
          </a:xfrm>
          <a:ln>
            <a:miter lim="800000"/>
            <a:headEnd/>
            <a:tailEnd/>
          </a:ln>
          <a:extLst/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400" dirty="0" smtClean="0"/>
              <a:t>Технология изготовления матрёшки   </a:t>
            </a:r>
            <a:r>
              <a:rPr lang="ru-RU" sz="2400" b="1" i="1" dirty="0" smtClean="0">
                <a:solidFill>
                  <a:srgbClr val="C00000"/>
                </a:solidFill>
              </a:rPr>
              <a:t>Как же появляется на свет матрёшка? 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29698" name="Picture 2" descr="F:\Users\й\Pictures\tech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7338"/>
            <a:ext cx="257036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 descr="F:\Users\й\Pictures\tech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149725"/>
            <a:ext cx="3023567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 descr="F:\Users\й\Pictures\tech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72817"/>
            <a:ext cx="3096344" cy="1943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5" descr="F:\Users\й\Pictures\tech0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149725"/>
            <a:ext cx="2952328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TextBox 7"/>
          <p:cNvSpPr txBox="1">
            <a:spLocks noChangeArrowheads="1"/>
          </p:cNvSpPr>
          <p:nvPr/>
        </p:nvSpPr>
        <p:spPr bwMode="auto">
          <a:xfrm>
            <a:off x="0" y="3500438"/>
            <a:ext cx="361791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100" b="1" dirty="0" smtClean="0"/>
              <a:t>          Деревянную </a:t>
            </a:r>
            <a:r>
              <a:rPr lang="ru-RU" sz="1100" b="1" dirty="0"/>
              <a:t>матрёшку зачищают и грунтуют</a:t>
            </a:r>
          </a:p>
        </p:txBody>
      </p:sp>
      <p:sp>
        <p:nvSpPr>
          <p:cNvPr id="9224" name="TextBox 8"/>
          <p:cNvSpPr txBox="1">
            <a:spLocks noChangeArrowheads="1"/>
          </p:cNvSpPr>
          <p:nvPr/>
        </p:nvSpPr>
        <p:spPr bwMode="auto">
          <a:xfrm>
            <a:off x="0" y="6308725"/>
            <a:ext cx="363537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100" b="1" dirty="0" smtClean="0"/>
              <a:t>           Основа </a:t>
            </a:r>
            <a:r>
              <a:rPr lang="ru-RU" sz="1100" b="1" dirty="0"/>
              <a:t>рисунка выполняется карандашом</a:t>
            </a:r>
          </a:p>
        </p:txBody>
      </p:sp>
      <p:sp>
        <p:nvSpPr>
          <p:cNvPr id="9225" name="TextBox 9"/>
          <p:cNvSpPr txBox="1">
            <a:spLocks noChangeArrowheads="1"/>
          </p:cNvSpPr>
          <p:nvPr/>
        </p:nvSpPr>
        <p:spPr bwMode="auto">
          <a:xfrm>
            <a:off x="4067175" y="3500438"/>
            <a:ext cx="381793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z="1100" b="1" dirty="0" smtClean="0"/>
          </a:p>
          <a:p>
            <a:pPr eaLnBrk="1" hangingPunct="1"/>
            <a:endParaRPr lang="ru-RU" sz="1100" b="1" dirty="0"/>
          </a:p>
          <a:p>
            <a:pPr eaLnBrk="1" hangingPunct="1"/>
            <a:r>
              <a:rPr lang="ru-RU" sz="1100" b="1" dirty="0" smtClean="0"/>
              <a:t>Расписывают </a:t>
            </a:r>
            <a:r>
              <a:rPr lang="ru-RU" sz="1100" b="1" dirty="0"/>
              <a:t>гуашью, акварелью или акрилом</a:t>
            </a:r>
          </a:p>
        </p:txBody>
      </p:sp>
      <p:sp>
        <p:nvSpPr>
          <p:cNvPr id="9226" name="TextBox 10"/>
          <p:cNvSpPr txBox="1">
            <a:spLocks noChangeArrowheads="1"/>
          </p:cNvSpPr>
          <p:nvPr/>
        </p:nvSpPr>
        <p:spPr bwMode="auto">
          <a:xfrm>
            <a:off x="5652120" y="6308725"/>
            <a:ext cx="331249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100" b="1" dirty="0"/>
              <a:t>После раскраски лакируют</a:t>
            </a:r>
          </a:p>
        </p:txBody>
      </p:sp>
    </p:spTree>
    <p:extLst>
      <p:ext uri="{BB962C8B-B14F-4D97-AF65-F5344CB8AC3E}">
        <p14:creationId xmlns:p14="http://schemas.microsoft.com/office/powerpoint/2010/main" val="50662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357188"/>
            <a:ext cx="7242175" cy="6778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Традиционные матрешки</a:t>
            </a:r>
            <a:endParaRPr lang="ru-RU" dirty="0"/>
          </a:p>
        </p:txBody>
      </p:sp>
      <p:pic>
        <p:nvPicPr>
          <p:cNvPr id="13315" name="Содержимое 6" descr="1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625" y="1571625"/>
            <a:ext cx="2476500" cy="3533775"/>
          </a:xfrm>
        </p:spPr>
      </p:pic>
      <p:pic>
        <p:nvPicPr>
          <p:cNvPr id="13316" name="Содержимое 11" descr="2.jpg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3575" y="2708275"/>
            <a:ext cx="2463800" cy="3268663"/>
          </a:xfrm>
        </p:spPr>
      </p:pic>
      <p:pic>
        <p:nvPicPr>
          <p:cNvPr id="13317" name="Содержимое 7" descr="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196975"/>
            <a:ext cx="2967038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57188" y="5072063"/>
            <a:ext cx="200025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+mn-lt"/>
              </a:rPr>
              <a:t>Сергиев Посадская</a:t>
            </a:r>
            <a:endParaRPr lang="ru-RU" sz="24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57875" y="5072063"/>
            <a:ext cx="1861407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 err="1" smtClean="0">
                <a:solidFill>
                  <a:srgbClr val="C00000"/>
                </a:solidFill>
                <a:latin typeface="+mn-lt"/>
              </a:rPr>
              <a:t>Полохов</a:t>
            </a:r>
            <a:endParaRPr lang="ru-RU" sz="2400" b="1" dirty="0">
              <a:solidFill>
                <a:srgbClr val="C00000"/>
              </a:solidFill>
              <a:latin typeface="+mn-lt"/>
            </a:endParaRPr>
          </a:p>
          <a:p>
            <a:pPr>
              <a:defRPr/>
            </a:pPr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Майданская</a:t>
            </a:r>
            <a:endParaRPr lang="ru-RU" sz="24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57500" y="6072188"/>
            <a:ext cx="249078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C00000"/>
                </a:solidFill>
                <a:latin typeface="+mn-lt"/>
              </a:rPr>
              <a:t>Семёновская</a:t>
            </a:r>
          </a:p>
        </p:txBody>
      </p:sp>
    </p:spTree>
    <p:extLst>
      <p:ext uri="{BB962C8B-B14F-4D97-AF65-F5344CB8AC3E}">
        <p14:creationId xmlns:p14="http://schemas.microsoft.com/office/powerpoint/2010/main" val="340608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11525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Сергиев</a:t>
            </a:r>
            <a:r>
              <a:rPr lang="en-US" dirty="0" smtClean="0"/>
              <a:t> </a:t>
            </a:r>
            <a:r>
              <a:rPr lang="ru-RU" dirty="0" smtClean="0"/>
              <a:t>Посадская матрешка (</a:t>
            </a:r>
            <a:r>
              <a:rPr lang="ru-RU" dirty="0" err="1" smtClean="0"/>
              <a:t>Загорская</a:t>
            </a:r>
            <a:r>
              <a:rPr lang="ru-RU" dirty="0" smtClean="0"/>
              <a:t>)</a:t>
            </a:r>
          </a:p>
        </p:txBody>
      </p:sp>
      <p:pic>
        <p:nvPicPr>
          <p:cNvPr id="7171" name="Содержимое 4" descr="Трад Серг Посад.jpg"/>
          <p:cNvPicPr>
            <a:picLocks noGrp="1" noChangeAspect="1"/>
          </p:cNvPicPr>
          <p:nvPr>
            <p:ph sz="quarter" idx="13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3230884" y="1988840"/>
            <a:ext cx="2519843" cy="3672408"/>
          </a:xfrm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5724525" y="1052513"/>
            <a:ext cx="3311525" cy="5400675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ru-RU" b="1" dirty="0" smtClean="0"/>
              <a:t>Сергиев</a:t>
            </a:r>
            <a:r>
              <a:rPr lang="en-US" b="1" dirty="0" smtClean="0"/>
              <a:t> </a:t>
            </a:r>
            <a:r>
              <a:rPr lang="ru-RU" b="1" dirty="0" smtClean="0"/>
              <a:t>Посадская матрешка одета в рубаху и сарафан, на голове – платок с узорами. Она расписана чистыми яркими цветами. Черные линии  подчеркивают детали одежды и черты лица Матрешки.</a:t>
            </a:r>
          </a:p>
        </p:txBody>
      </p:sp>
      <p:pic>
        <p:nvPicPr>
          <p:cNvPr id="7173" name="Picture 2" descr="F:\Матрешки\Трад Сергиев Посад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1520" y="2780928"/>
            <a:ext cx="2949684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1535296"/>
      </p:ext>
    </p:extLst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500063" y="115888"/>
            <a:ext cx="7242175" cy="5048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Семёновская матрешка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50825" y="765175"/>
            <a:ext cx="4249738" cy="5472137"/>
          </a:xfrm>
        </p:spPr>
        <p:txBody>
          <a:bodyPr rtlCol="0">
            <a:norm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ru-RU" b="1" dirty="0" smtClean="0"/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endParaRPr lang="ru-RU" b="1" dirty="0"/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Char char="•"/>
              <a:defRPr/>
            </a:pPr>
            <a:r>
              <a:rPr lang="ru-RU" b="1" dirty="0" smtClean="0"/>
              <a:t>У матрешек из Семёнова на фартуках яркие букеты: чем больше матрешка, тем крупнее цветы в букете. Основной цвет в росписи — красный, черный контур обозначает край фартука и рукава кофты. На голове платок, украшенный по кайме. </a:t>
            </a:r>
          </a:p>
        </p:txBody>
      </p:sp>
      <p:pic>
        <p:nvPicPr>
          <p:cNvPr id="16388" name="Содержимое 5" descr="Семеновская 4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8263" y="981075"/>
            <a:ext cx="3576637" cy="5302250"/>
          </a:xfrm>
        </p:spPr>
      </p:pic>
    </p:spTree>
    <p:extLst>
      <p:ext uri="{BB962C8B-B14F-4D97-AF65-F5344CB8AC3E}">
        <p14:creationId xmlns:p14="http://schemas.microsoft.com/office/powerpoint/2010/main" val="2504160443"/>
      </p:ext>
    </p:extLst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5762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 smtClean="0"/>
              <a:t>Полохов</a:t>
            </a:r>
            <a:r>
              <a:rPr lang="en-US" dirty="0" smtClean="0"/>
              <a:t> </a:t>
            </a:r>
            <a:r>
              <a:rPr lang="ru-RU" dirty="0" err="1" smtClean="0"/>
              <a:t>Майданская</a:t>
            </a:r>
            <a:r>
              <a:rPr lang="ru-RU" dirty="0" smtClean="0"/>
              <a:t> матрешка</a:t>
            </a:r>
          </a:p>
        </p:txBody>
      </p:sp>
      <p:pic>
        <p:nvPicPr>
          <p:cNvPr id="8195" name="Содержимое 4" descr="Матрешка Полхов майдан.gif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1" b="15578"/>
          <a:stretch>
            <a:fillRect/>
          </a:stretch>
        </p:blipFill>
        <p:spPr>
          <a:xfrm>
            <a:off x="971600" y="836713"/>
            <a:ext cx="7128792" cy="3096344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214313" y="4000500"/>
            <a:ext cx="7572375" cy="2857500"/>
          </a:xfrm>
        </p:spPr>
        <p:txBody>
          <a:bodyPr rtlCol="0">
            <a:normAutofit fontScale="62500" lnSpcReduction="20000"/>
          </a:bodyPr>
          <a:lstStyle/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None/>
              <a:defRPr/>
            </a:pPr>
            <a:r>
              <a:rPr lang="ru-RU" sz="3800" b="1" dirty="0" err="1" smtClean="0"/>
              <a:t>Полохов</a:t>
            </a:r>
            <a:r>
              <a:rPr lang="en-US" sz="3800" b="1" dirty="0" smtClean="0"/>
              <a:t> </a:t>
            </a:r>
            <a:r>
              <a:rPr lang="ru-RU" sz="3800" b="1" dirty="0" err="1" smtClean="0"/>
              <a:t>Майданские</a:t>
            </a:r>
            <a:r>
              <a:rPr lang="ru-RU" sz="3800" b="1" dirty="0" smtClean="0"/>
              <a:t> матрешки можно узнать по необычной форме головы, удлиненной фигуре  и характерному малиновому цвету. Рядом с малиновым цветом - темно-зеленый, а с синим — желтый. Мастера из </a:t>
            </a:r>
            <a:r>
              <a:rPr lang="ru-RU" sz="3800" b="1" dirty="0" err="1" smtClean="0"/>
              <a:t>Полохов</a:t>
            </a:r>
            <a:r>
              <a:rPr lang="ru-RU" sz="3800" b="1" dirty="0" smtClean="0"/>
              <a:t> Майдана украшают свою матрешку так, чтобы цветы, ягоды и листья сплошным ковром закрыли ее фигурку спереди. Лицо матрешки порой изображают одним черным цветом, окружают забавными кудряшками.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pitchFamily="34" charset="0"/>
              <a:buNone/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577884688"/>
      </p:ext>
    </p:extLst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 sz="quarter"/>
          </p:nvPr>
        </p:nvSpPr>
        <p:spPr>
          <a:xfrm>
            <a:off x="685800" y="115888"/>
            <a:ext cx="7772400" cy="1230312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АВТОРСКАЯ МАТРЁШКА</a:t>
            </a: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sz="quarter" idx="1"/>
          </p:nvPr>
        </p:nvSpPr>
        <p:spPr>
          <a:xfrm>
            <a:off x="2066925" y="1346200"/>
            <a:ext cx="4737100" cy="5511800"/>
          </a:xfrm>
        </p:spPr>
        <p:txBody>
          <a:bodyPr/>
          <a:lstStyle/>
          <a:p>
            <a:pPr algn="l">
              <a:defRPr/>
            </a:pPr>
            <a:r>
              <a:rPr lang="ru-RU" sz="2800" dirty="0" smtClean="0">
                <a:solidFill>
                  <a:srgbClr val="0D0D0D"/>
                </a:solidFill>
                <a:effectLst/>
                <a:latin typeface="Times New Roman" pitchFamily="18" charset="0"/>
                <a:cs typeface="Times New Roman" pitchFamily="18" charset="0"/>
              </a:rPr>
              <a:t>Появляются на свет в разных местах России – Москве, Кирове, Сергиевом Посаде, Санкт-Петербурге, Твери. Дизайн таких кукол зависит от фантазии художника, их автора. Автор, как правило, лишь слегка отражает в </a:t>
            </a:r>
          </a:p>
          <a:p>
            <a:pPr algn="l">
              <a:defRPr/>
            </a:pPr>
            <a:r>
              <a:rPr lang="ru-RU" sz="2800" dirty="0" smtClean="0">
                <a:solidFill>
                  <a:srgbClr val="0D0D0D"/>
                </a:solidFill>
                <a:effectLst/>
                <a:latin typeface="Times New Roman" pitchFamily="18" charset="0"/>
                <a:cs typeface="Times New Roman" pitchFamily="18" charset="0"/>
              </a:rPr>
              <a:t>своей игрушке русские традиции, вкладывая в нее новый смысл и сюжет.</a:t>
            </a:r>
            <a:endParaRPr lang="ru-RU" sz="2800" dirty="0" smtClean="0">
              <a:solidFill>
                <a:srgbClr val="0D0D0D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23556" name="Picture 5" descr="виды матрешек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" y="1268760"/>
            <a:ext cx="2095153" cy="2050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7" descr="виды матрешек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3298825"/>
            <a:ext cx="2443163" cy="226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9" descr="виды матрешек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825875"/>
            <a:ext cx="20383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11" descr="виды матрешек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1268760"/>
            <a:ext cx="2505075" cy="175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196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7242175" cy="606425"/>
          </a:xfrm>
        </p:spPr>
        <p:txBody>
          <a:bodyPr/>
          <a:lstStyle/>
          <a:p>
            <a:pPr eaLnBrk="1" hangingPunct="1"/>
            <a:r>
              <a:rPr lang="ru-RU" sz="3200" b="1" i="1" dirty="0" smtClean="0"/>
              <a:t>Современные авторские матрешк</a:t>
            </a:r>
            <a:r>
              <a:rPr lang="ru-RU" sz="3200" b="1" dirty="0" smtClean="0"/>
              <a:t>и</a:t>
            </a:r>
          </a:p>
        </p:txBody>
      </p:sp>
      <p:pic>
        <p:nvPicPr>
          <p:cNvPr id="18435" name="Picture 6" descr="Золотые храмы России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764704"/>
            <a:ext cx="1656184" cy="2083271"/>
          </a:xfrm>
        </p:spPr>
      </p:pic>
      <p:pic>
        <p:nvPicPr>
          <p:cNvPr id="18439" name="Picture 6" descr="Москва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512" y="764704"/>
            <a:ext cx="2320801" cy="1807046"/>
          </a:xfrm>
        </p:spPr>
      </p:pic>
      <p:pic>
        <p:nvPicPr>
          <p:cNvPr id="9" name="Picture 6" descr="Заповедный уголок зимним вечером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32241" y="764704"/>
            <a:ext cx="1656183" cy="2067396"/>
          </a:xfrm>
        </p:spPr>
      </p:pic>
      <p:pic>
        <p:nvPicPr>
          <p:cNvPr id="15" name="Содержимое 6" descr="Аленушка.jpg"/>
          <p:cNvPicPr>
            <a:picLocks noGrp="1" noChangeAspect="1"/>
          </p:cNvPicPr>
          <p:nvPr>
            <p:ph sz="half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2281" y="3573463"/>
            <a:ext cx="1584175" cy="2093912"/>
          </a:xfrm>
        </p:spPr>
      </p:pic>
      <p:pic>
        <p:nvPicPr>
          <p:cNvPr id="16" name="Picture 9" descr="Маша и медведь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45072" y="3429000"/>
            <a:ext cx="1423071" cy="2116137"/>
          </a:xfrm>
        </p:spPr>
      </p:pic>
      <p:pic>
        <p:nvPicPr>
          <p:cNvPr id="18437" name="Picture 9" descr="Золотые купол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764704"/>
            <a:ext cx="1565920" cy="2091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Блок-схема: процесс 10"/>
          <p:cNvSpPr/>
          <p:nvPr/>
        </p:nvSpPr>
        <p:spPr>
          <a:xfrm>
            <a:off x="357158" y="2928934"/>
            <a:ext cx="3429024" cy="500066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 памятниками архитектуры</a:t>
            </a:r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4429124" y="2928934"/>
            <a:ext cx="3429024" cy="500066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 живописными пейзажами</a:t>
            </a:r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4429124" y="5715016"/>
            <a:ext cx="3429024" cy="500066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 сюжетами из народных сказок</a:t>
            </a:r>
          </a:p>
        </p:txBody>
      </p:sp>
      <p:pic>
        <p:nvPicPr>
          <p:cNvPr id="17" name="Содержимое 8" descr="Мат Варенька. Малиновый наряд.jp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28596" y="3500438"/>
            <a:ext cx="1335092" cy="215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18441" name="Picture 9" descr="C:\Documents and Settings\Администратор\Мои документы\Матрешки\Яблочный спас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3500438"/>
            <a:ext cx="1567061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Блок-схема: процесс 20"/>
          <p:cNvSpPr/>
          <p:nvPr/>
        </p:nvSpPr>
        <p:spPr>
          <a:xfrm>
            <a:off x="357158" y="5715016"/>
            <a:ext cx="3429024" cy="500066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 цветочными мотивами</a:t>
            </a:r>
          </a:p>
        </p:txBody>
      </p:sp>
      <p:sp>
        <p:nvSpPr>
          <p:cNvPr id="22" name="Стрелка вниз 21"/>
          <p:cNvSpPr/>
          <p:nvPr/>
        </p:nvSpPr>
        <p:spPr>
          <a:xfrm>
            <a:off x="6143625" y="2571750"/>
            <a:ext cx="357188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1857375" y="2571750"/>
            <a:ext cx="357188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6143625" y="5286375"/>
            <a:ext cx="357188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1857375" y="5357813"/>
            <a:ext cx="357188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472726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516563"/>
            <a:ext cx="9144000" cy="7921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Художник Борис Краснов расписал самые большие авторские матрешки, которые стоят в ТЦ «</a:t>
            </a:r>
            <a:r>
              <a:rPr lang="ru-RU" sz="3600" dirty="0" err="1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Афимолл</a:t>
            </a:r>
            <a:r>
              <a:rPr lang="ru-RU" sz="36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» в Москве. </a:t>
            </a:r>
            <a:endParaRPr lang="ru-RU" sz="3600" dirty="0" smtClean="0">
              <a:solidFill>
                <a:srgbClr val="FF0000"/>
              </a:solidFill>
            </a:endParaRPr>
          </a:p>
        </p:txBody>
      </p:sp>
      <p:pic>
        <p:nvPicPr>
          <p:cNvPr id="24579" name="Picture 7" descr="виды матрешек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34925"/>
            <a:ext cx="6383337" cy="50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61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92100"/>
            <a:ext cx="9144000" cy="15525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dirty="0" smtClean="0">
                <a:effectLst/>
                <a:latin typeface="Times New Roman" pitchFamily="18" charset="0"/>
                <a:cs typeface="Times New Roman" pitchFamily="18" charset="0"/>
              </a:rPr>
              <a:t>Их </a:t>
            </a:r>
            <a:r>
              <a:rPr lang="ru-RU" sz="3600" dirty="0" smtClean="0">
                <a:solidFill>
                  <a:srgbClr val="800000"/>
                </a:solidFill>
                <a:effectLst/>
                <a:latin typeface="Times New Roman" pitchFamily="18" charset="0"/>
                <a:cs typeface="Times New Roman" pitchFamily="18" charset="0"/>
              </a:rPr>
              <a:t>высота 30 метров</a:t>
            </a:r>
            <a:r>
              <a:rPr lang="ru-RU" sz="3600" dirty="0" smtClean="0">
                <a:effectLst/>
                <a:latin typeface="Times New Roman" pitchFamily="18" charset="0"/>
                <a:cs typeface="Times New Roman" pitchFamily="18" charset="0"/>
              </a:rPr>
              <a:t>, они расписаны под Гжель и Хохлому, городецкую роспись, на некоторых изображены русские сказки. </a:t>
            </a:r>
            <a:br>
              <a:rPr lang="ru-RU" sz="36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600" dirty="0" smtClean="0"/>
          </a:p>
        </p:txBody>
      </p:sp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73238"/>
            <a:ext cx="8629650" cy="508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587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179388" y="292100"/>
            <a:ext cx="8964612" cy="3352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Матрешка – это постоянный источник народного творчества, она обладает большим потенциалом из-за своего уникального устройства вложения</a:t>
            </a:r>
            <a:br>
              <a:rPr lang="ru-RU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одной куклы в другую.</a:t>
            </a:r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0" y="3501009"/>
            <a:ext cx="4598988" cy="3096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423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Найдите пять отличий</a:t>
            </a:r>
            <a:endParaRPr lang="ru-RU" dirty="0"/>
          </a:p>
        </p:txBody>
      </p:sp>
      <p:pic>
        <p:nvPicPr>
          <p:cNvPr id="1026" name="Picture 2" descr="C:\Users\SVETA\Desktop\img1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7632848" cy="5188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04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690336"/>
            <a:ext cx="80648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Всем:</a:t>
            </a:r>
            <a:r>
              <a:rPr lang="ru-RU" sz="3600" b="1" dirty="0"/>
              <a:t> нарисовать свою авторскую матрёшку. </a:t>
            </a:r>
            <a:endParaRPr lang="ru-RU" sz="3600" b="1" dirty="0" smtClean="0"/>
          </a:p>
          <a:p>
            <a:r>
              <a:rPr lang="ru-RU" sz="3600" b="1" dirty="0" smtClean="0">
                <a:solidFill>
                  <a:srgbClr val="FF0000"/>
                </a:solidFill>
              </a:rPr>
              <a:t>Желающим</a:t>
            </a:r>
            <a:r>
              <a:rPr lang="ru-RU" sz="3600" b="1" dirty="0">
                <a:solidFill>
                  <a:srgbClr val="FF0000"/>
                </a:solidFill>
              </a:rPr>
              <a:t>:</a:t>
            </a:r>
            <a:r>
              <a:rPr lang="ru-RU" sz="3600" b="1" dirty="0"/>
              <a:t> подготовить сообщение или слайд-презентацию «Художественные промыслы России». 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454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:\Users\й\AppData\Local\Microsoft\Windows\Temporary Internet Files\Content.IE5\N0K6LZAU\MP900424293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34879">
            <a:off x="1209675" y="1998663"/>
            <a:ext cx="4702175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5"/>
          <p:cNvSpPr txBox="1">
            <a:spLocks noChangeArrowheads="1"/>
          </p:cNvSpPr>
          <p:nvPr/>
        </p:nvSpPr>
        <p:spPr bwMode="auto">
          <a:xfrm rot="366585">
            <a:off x="3702050" y="1439863"/>
            <a:ext cx="38084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417069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208</TotalTime>
  <Words>565</Words>
  <Application>Microsoft Office PowerPoint</Application>
  <PresentationFormat>Экран (4:3)</PresentationFormat>
  <Paragraphs>56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Волна</vt:lpstr>
      <vt:lpstr>Предметы народных промыслов в нашей повседневной жизни.</vt:lpstr>
      <vt:lpstr>Гжель </vt:lpstr>
      <vt:lpstr>Городецкая роспись</vt:lpstr>
      <vt:lpstr>Хохлома </vt:lpstr>
      <vt:lpstr>Жостово </vt:lpstr>
      <vt:lpstr>Дымковская игрушка</vt:lpstr>
      <vt:lpstr>Узелковый батик</vt:lpstr>
      <vt:lpstr>У матрёшки дед - японец</vt:lpstr>
      <vt:lpstr>Презентация PowerPoint</vt:lpstr>
      <vt:lpstr>ПЕРВАЯ МАТРЕШКА</vt:lpstr>
      <vt:lpstr>История возникновения матрёшки. </vt:lpstr>
      <vt:lpstr>Матрешка – обобщенный образ русской красавицы</vt:lpstr>
      <vt:lpstr> Технология изготовления матрёшки   Как же появляется на свет матрёшка? </vt:lpstr>
      <vt:lpstr>Традиционные матрешки</vt:lpstr>
      <vt:lpstr>Сергиев Посадская матрешка (Загорская)</vt:lpstr>
      <vt:lpstr> Семёновская матрешка</vt:lpstr>
      <vt:lpstr>Полохов Майданская матрешка</vt:lpstr>
      <vt:lpstr>АВТОРСКАЯ МАТРЁШКА</vt:lpstr>
      <vt:lpstr>Современные авторские матрешки</vt:lpstr>
      <vt:lpstr>Художник Борис Краснов расписал самые большие авторские матрешки, которые стоят в ТЦ «Афимолл» в Москве. </vt:lpstr>
      <vt:lpstr>Их высота 30 метров, они расписаны под Гжель и Хохлому, городецкую роспись, на некоторых изображены русские сказки.  </vt:lpstr>
      <vt:lpstr>Матрешка – это постоянный источник народного творчества, она обладает большим потенциалом из-за своего уникального устройства вложения одной куклы в другую.</vt:lpstr>
      <vt:lpstr>Найдите пять отличий</vt:lpstr>
      <vt:lpstr>Домашнее задание: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SVETA</dc:creator>
  <cp:lastModifiedBy>SVETA</cp:lastModifiedBy>
  <cp:revision>14</cp:revision>
  <dcterms:created xsi:type="dcterms:W3CDTF">2017-12-02T19:57:11Z</dcterms:created>
  <dcterms:modified xsi:type="dcterms:W3CDTF">2017-12-13T16:45:25Z</dcterms:modified>
</cp:coreProperties>
</file>