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21"/>
  </p:notesMasterIdLst>
  <p:handoutMasterIdLst>
    <p:handoutMasterId r:id="rId22"/>
  </p:handoutMasterIdLst>
  <p:sldIdLst>
    <p:sldId id="300" r:id="rId2"/>
    <p:sldId id="265" r:id="rId3"/>
    <p:sldId id="396" r:id="rId4"/>
    <p:sldId id="298" r:id="rId5"/>
    <p:sldId id="266" r:id="rId6"/>
    <p:sldId id="297" r:id="rId7"/>
    <p:sldId id="310" r:id="rId8"/>
    <p:sldId id="292" r:id="rId9"/>
    <p:sldId id="311" r:id="rId10"/>
    <p:sldId id="354" r:id="rId11"/>
    <p:sldId id="355" r:id="rId12"/>
    <p:sldId id="391" r:id="rId13"/>
    <p:sldId id="373" r:id="rId14"/>
    <p:sldId id="374" r:id="rId15"/>
    <p:sldId id="392" r:id="rId16"/>
    <p:sldId id="375" r:id="rId17"/>
    <p:sldId id="376" r:id="rId18"/>
    <p:sldId id="377" r:id="rId19"/>
    <p:sldId id="39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  <a:srgbClr val="0066FF"/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45" autoAdjust="0"/>
  </p:normalViewPr>
  <p:slideViewPr>
    <p:cSldViewPr>
      <p:cViewPr varScale="1">
        <p:scale>
          <a:sx n="70" d="100"/>
          <a:sy n="70" d="100"/>
        </p:scale>
        <p:origin x="13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94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17D229D-25A7-4AF4-BBF6-32C4E8C51F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90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18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ACBDC6C-2C06-40CC-8A1B-241E5C5B4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096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AAE26-1657-43DF-81C5-BE45D5F9A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4BD34-D3B3-45F9-A2B5-41EFCA0ADF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870172 w 2706"/>
              <a:gd name="T1" fmla="*/ 0 h 640"/>
              <a:gd name="T2" fmla="*/ 2870172 w 2706"/>
              <a:gd name="T3" fmla="*/ 0 h 640"/>
              <a:gd name="T4" fmla="*/ 2748987 w 2706"/>
              <a:gd name="T5" fmla="*/ 20092 h 640"/>
              <a:gd name="T6" fmla="*/ 2625676 w 2706"/>
              <a:gd name="T7" fmla="*/ 42416 h 640"/>
              <a:gd name="T8" fmla="*/ 2500239 w 2706"/>
              <a:gd name="T9" fmla="*/ 66973 h 640"/>
              <a:gd name="T10" fmla="*/ 2370549 w 2706"/>
              <a:gd name="T11" fmla="*/ 91529 h 640"/>
              <a:gd name="T12" fmla="*/ 2238734 w 2706"/>
              <a:gd name="T13" fmla="*/ 120551 h 640"/>
              <a:gd name="T14" fmla="*/ 2102667 w 2706"/>
              <a:gd name="T15" fmla="*/ 149572 h 640"/>
              <a:gd name="T16" fmla="*/ 1964473 w 2706"/>
              <a:gd name="T17" fmla="*/ 183059 h 640"/>
              <a:gd name="T18" fmla="*/ 1822028 w 2706"/>
              <a:gd name="T19" fmla="*/ 216545 h 640"/>
              <a:gd name="T20" fmla="*/ 1822028 w 2706"/>
              <a:gd name="T21" fmla="*/ 216545 h 640"/>
              <a:gd name="T22" fmla="*/ 1564775 w 2706"/>
              <a:gd name="T23" fmla="*/ 281285 h 640"/>
              <a:gd name="T24" fmla="*/ 1313901 w 2706"/>
              <a:gd name="T25" fmla="*/ 339328 h 640"/>
              <a:gd name="T26" fmla="*/ 1073657 w 2706"/>
              <a:gd name="T27" fmla="*/ 392906 h 640"/>
              <a:gd name="T28" fmla="*/ 841917 w 2706"/>
              <a:gd name="T29" fmla="*/ 444252 h 640"/>
              <a:gd name="T30" fmla="*/ 620808 w 2706"/>
              <a:gd name="T31" fmla="*/ 488900 h 640"/>
              <a:gd name="T32" fmla="*/ 406076 w 2706"/>
              <a:gd name="T33" fmla="*/ 529084 h 640"/>
              <a:gd name="T34" fmla="*/ 199849 w 2706"/>
              <a:gd name="T35" fmla="*/ 567035 h 640"/>
              <a:gd name="T36" fmla="*/ 0 w 2706"/>
              <a:gd name="T37" fmla="*/ 600521 h 640"/>
              <a:gd name="T38" fmla="*/ 0 w 2706"/>
              <a:gd name="T39" fmla="*/ 600521 h 640"/>
              <a:gd name="T40" fmla="*/ 138193 w 2706"/>
              <a:gd name="T41" fmla="*/ 620613 h 640"/>
              <a:gd name="T42" fmla="*/ 270009 w 2706"/>
              <a:gd name="T43" fmla="*/ 638473 h 640"/>
              <a:gd name="T44" fmla="*/ 397572 w 2706"/>
              <a:gd name="T45" fmla="*/ 654100 h 640"/>
              <a:gd name="T46" fmla="*/ 523009 w 2706"/>
              <a:gd name="T47" fmla="*/ 667494 h 640"/>
              <a:gd name="T48" fmla="*/ 644194 w 2706"/>
              <a:gd name="T49" fmla="*/ 680889 h 640"/>
              <a:gd name="T50" fmla="*/ 761127 w 2706"/>
              <a:gd name="T51" fmla="*/ 689818 h 640"/>
              <a:gd name="T52" fmla="*/ 873808 w 2706"/>
              <a:gd name="T53" fmla="*/ 698748 h 640"/>
              <a:gd name="T54" fmla="*/ 984363 w 2706"/>
              <a:gd name="T55" fmla="*/ 705445 h 640"/>
              <a:gd name="T56" fmla="*/ 1092791 w 2706"/>
              <a:gd name="T57" fmla="*/ 709910 h 640"/>
              <a:gd name="T58" fmla="*/ 1196968 w 2706"/>
              <a:gd name="T59" fmla="*/ 712143 h 640"/>
              <a:gd name="T60" fmla="*/ 1296892 w 2706"/>
              <a:gd name="T61" fmla="*/ 714375 h 640"/>
              <a:gd name="T62" fmla="*/ 1394691 w 2706"/>
              <a:gd name="T63" fmla="*/ 714375 h 640"/>
              <a:gd name="T64" fmla="*/ 1490363 w 2706"/>
              <a:gd name="T65" fmla="*/ 712143 h 640"/>
              <a:gd name="T66" fmla="*/ 1583910 w 2706"/>
              <a:gd name="T67" fmla="*/ 709910 h 640"/>
              <a:gd name="T68" fmla="*/ 1673204 w 2706"/>
              <a:gd name="T69" fmla="*/ 705445 h 640"/>
              <a:gd name="T70" fmla="*/ 1760372 w 2706"/>
              <a:gd name="T71" fmla="*/ 698748 h 640"/>
              <a:gd name="T72" fmla="*/ 1843288 w 2706"/>
              <a:gd name="T73" fmla="*/ 692051 h 640"/>
              <a:gd name="T74" fmla="*/ 1926204 w 2706"/>
              <a:gd name="T75" fmla="*/ 683121 h 640"/>
              <a:gd name="T76" fmla="*/ 2004868 w 2706"/>
              <a:gd name="T77" fmla="*/ 671959 h 640"/>
              <a:gd name="T78" fmla="*/ 2083532 w 2706"/>
              <a:gd name="T79" fmla="*/ 660797 h 640"/>
              <a:gd name="T80" fmla="*/ 2157944 w 2706"/>
              <a:gd name="T81" fmla="*/ 647402 h 640"/>
              <a:gd name="T82" fmla="*/ 2232356 w 2706"/>
              <a:gd name="T83" fmla="*/ 634008 h 640"/>
              <a:gd name="T84" fmla="*/ 2302516 w 2706"/>
              <a:gd name="T85" fmla="*/ 618381 h 640"/>
              <a:gd name="T86" fmla="*/ 2372675 w 2706"/>
              <a:gd name="T87" fmla="*/ 602754 h 640"/>
              <a:gd name="T88" fmla="*/ 2440709 w 2706"/>
              <a:gd name="T89" fmla="*/ 584895 h 640"/>
              <a:gd name="T90" fmla="*/ 2506617 w 2706"/>
              <a:gd name="T91" fmla="*/ 567035 h 640"/>
              <a:gd name="T92" fmla="*/ 2570398 w 2706"/>
              <a:gd name="T93" fmla="*/ 546943 h 640"/>
              <a:gd name="T94" fmla="*/ 2634180 w 2706"/>
              <a:gd name="T95" fmla="*/ 526852 h 640"/>
              <a:gd name="T96" fmla="*/ 2755365 w 2706"/>
              <a:gd name="T97" fmla="*/ 482203 h 640"/>
              <a:gd name="T98" fmla="*/ 2872298 w 2706"/>
              <a:gd name="T99" fmla="*/ 435322 h 640"/>
              <a:gd name="T100" fmla="*/ 2872298 w 2706"/>
              <a:gd name="T101" fmla="*/ 435322 h 640"/>
              <a:gd name="T102" fmla="*/ 2876550 w 2706"/>
              <a:gd name="T103" fmla="*/ 433090 h 640"/>
              <a:gd name="T104" fmla="*/ 2876550 w 2706"/>
              <a:gd name="T105" fmla="*/ 433090 h 640"/>
              <a:gd name="T106" fmla="*/ 2876550 w 2706"/>
              <a:gd name="T107" fmla="*/ 0 h 640"/>
              <a:gd name="T108" fmla="*/ 2876550 w 2706"/>
              <a:gd name="T109" fmla="*/ 0 h 640"/>
              <a:gd name="T110" fmla="*/ 2870172 w 2706"/>
              <a:gd name="T111" fmla="*/ 0 h 640"/>
              <a:gd name="T112" fmla="*/ 2870172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545138 w 5216"/>
              <a:gd name="T1" fmla="*/ 797300 h 762"/>
              <a:gd name="T2" fmla="*/ 5298498 w 5216"/>
              <a:gd name="T3" fmla="*/ 766033 h 762"/>
              <a:gd name="T4" fmla="*/ 4760569 w 5216"/>
              <a:gd name="T5" fmla="*/ 681167 h 762"/>
              <a:gd name="T6" fmla="*/ 4160980 w 5216"/>
              <a:gd name="T7" fmla="*/ 567267 h 762"/>
              <a:gd name="T8" fmla="*/ 3493352 w 5216"/>
              <a:gd name="T9" fmla="*/ 417633 h 762"/>
              <a:gd name="T10" fmla="*/ 3131897 w 5216"/>
              <a:gd name="T11" fmla="*/ 330533 h 762"/>
              <a:gd name="T12" fmla="*/ 2851239 w 5216"/>
              <a:gd name="T13" fmla="*/ 263533 h 762"/>
              <a:gd name="T14" fmla="*/ 2583337 w 5216"/>
              <a:gd name="T15" fmla="*/ 205467 h 762"/>
              <a:gd name="T16" fmla="*/ 2328193 w 5216"/>
              <a:gd name="T17" fmla="*/ 156333 h 762"/>
              <a:gd name="T18" fmla="*/ 2083679 w 5216"/>
              <a:gd name="T19" fmla="*/ 113900 h 762"/>
              <a:gd name="T20" fmla="*/ 1849797 w 5216"/>
              <a:gd name="T21" fmla="*/ 80400 h 762"/>
              <a:gd name="T22" fmla="*/ 1418178 w 5216"/>
              <a:gd name="T23" fmla="*/ 31267 h 762"/>
              <a:gd name="T24" fmla="*/ 1031209 w 5216"/>
              <a:gd name="T25" fmla="*/ 4467 h 762"/>
              <a:gd name="T26" fmla="*/ 684637 w 5216"/>
              <a:gd name="T27" fmla="*/ 0 h 762"/>
              <a:gd name="T28" fmla="*/ 380590 w 5216"/>
              <a:gd name="T29" fmla="*/ 11167 h 762"/>
              <a:gd name="T30" fmla="*/ 116941 w 5216"/>
              <a:gd name="T31" fmla="*/ 35733 h 762"/>
              <a:gd name="T32" fmla="*/ 0 w 5216"/>
              <a:gd name="T33" fmla="*/ 53600 h 762"/>
              <a:gd name="T34" fmla="*/ 333814 w 5216"/>
              <a:gd name="T35" fmla="*/ 96033 h 762"/>
              <a:gd name="T36" fmla="*/ 693142 w 5216"/>
              <a:gd name="T37" fmla="*/ 156333 h 762"/>
              <a:gd name="T38" fmla="*/ 1077985 w 5216"/>
              <a:gd name="T39" fmla="*/ 234500 h 762"/>
              <a:gd name="T40" fmla="*/ 1490468 w 5216"/>
              <a:gd name="T41" fmla="*/ 330533 h 762"/>
              <a:gd name="T42" fmla="*/ 1866806 w 5216"/>
              <a:gd name="T43" fmla="*/ 422100 h 762"/>
              <a:gd name="T44" fmla="*/ 2559949 w 5216"/>
              <a:gd name="T45" fmla="*/ 576200 h 762"/>
              <a:gd name="T46" fmla="*/ 2878879 w 5216"/>
              <a:gd name="T47" fmla="*/ 638733 h 762"/>
              <a:gd name="T48" fmla="*/ 3180800 w 5216"/>
              <a:gd name="T49" fmla="*/ 692333 h 762"/>
              <a:gd name="T50" fmla="*/ 3465711 w 5216"/>
              <a:gd name="T51" fmla="*/ 739233 h 762"/>
              <a:gd name="T52" fmla="*/ 3733613 w 5216"/>
              <a:gd name="T53" fmla="*/ 774967 h 762"/>
              <a:gd name="T54" fmla="*/ 3986631 w 5216"/>
              <a:gd name="T55" fmla="*/ 806233 h 762"/>
              <a:gd name="T56" fmla="*/ 4224766 w 5216"/>
              <a:gd name="T57" fmla="*/ 826333 h 762"/>
              <a:gd name="T58" fmla="*/ 4448017 w 5216"/>
              <a:gd name="T59" fmla="*/ 841967 h 762"/>
              <a:gd name="T60" fmla="*/ 4660637 w 5216"/>
              <a:gd name="T61" fmla="*/ 850900 h 762"/>
              <a:gd name="T62" fmla="*/ 4858374 w 5216"/>
              <a:gd name="T63" fmla="*/ 850900 h 762"/>
              <a:gd name="T64" fmla="*/ 5045480 w 5216"/>
              <a:gd name="T65" fmla="*/ 846433 h 762"/>
              <a:gd name="T66" fmla="*/ 5221955 w 5216"/>
              <a:gd name="T67" fmla="*/ 835267 h 762"/>
              <a:gd name="T68" fmla="*/ 5387799 w 5216"/>
              <a:gd name="T69" fmla="*/ 817400 h 762"/>
              <a:gd name="T70" fmla="*/ 5545138 w 5216"/>
              <a:gd name="T71" fmla="*/ 797300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8140 h 694"/>
              <a:gd name="T2" fmla="*/ 0 w 5144"/>
              <a:gd name="T3" fmla="*/ 78140 h 694"/>
              <a:gd name="T4" fmla="*/ 19131 w 5144"/>
              <a:gd name="T5" fmla="*/ 73675 h 694"/>
              <a:gd name="T6" fmla="*/ 76526 w 5144"/>
              <a:gd name="T7" fmla="*/ 62512 h 694"/>
              <a:gd name="T8" fmla="*/ 174309 w 5144"/>
              <a:gd name="T9" fmla="*/ 46884 h 694"/>
              <a:gd name="T10" fmla="*/ 238081 w 5144"/>
              <a:gd name="T11" fmla="*/ 37954 h 694"/>
              <a:gd name="T12" fmla="*/ 312481 w 5144"/>
              <a:gd name="T13" fmla="*/ 29023 h 694"/>
              <a:gd name="T14" fmla="*/ 395384 w 5144"/>
              <a:gd name="T15" fmla="*/ 22326 h 694"/>
              <a:gd name="T16" fmla="*/ 491041 w 5144"/>
              <a:gd name="T17" fmla="*/ 15628 h 694"/>
              <a:gd name="T18" fmla="*/ 595201 w 5144"/>
              <a:gd name="T19" fmla="*/ 8930 h 694"/>
              <a:gd name="T20" fmla="*/ 712116 w 5144"/>
              <a:gd name="T21" fmla="*/ 4465 h 694"/>
              <a:gd name="T22" fmla="*/ 839659 w 5144"/>
              <a:gd name="T23" fmla="*/ 2233 h 694"/>
              <a:gd name="T24" fmla="*/ 977831 w 5144"/>
              <a:gd name="T25" fmla="*/ 0 h 694"/>
              <a:gd name="T26" fmla="*/ 1126631 w 5144"/>
              <a:gd name="T27" fmla="*/ 2233 h 694"/>
              <a:gd name="T28" fmla="*/ 1286060 w 5144"/>
              <a:gd name="T29" fmla="*/ 6698 h 694"/>
              <a:gd name="T30" fmla="*/ 1458243 w 5144"/>
              <a:gd name="T31" fmla="*/ 15628 h 694"/>
              <a:gd name="T32" fmla="*/ 1641055 w 5144"/>
              <a:gd name="T33" fmla="*/ 26791 h 694"/>
              <a:gd name="T34" fmla="*/ 1834496 w 5144"/>
              <a:gd name="T35" fmla="*/ 44651 h 694"/>
              <a:gd name="T36" fmla="*/ 2040691 w 5144"/>
              <a:gd name="T37" fmla="*/ 64744 h 694"/>
              <a:gd name="T38" fmla="*/ 2259640 w 5144"/>
              <a:gd name="T39" fmla="*/ 89303 h 694"/>
              <a:gd name="T40" fmla="*/ 2489217 w 5144"/>
              <a:gd name="T41" fmla="*/ 118326 h 694"/>
              <a:gd name="T42" fmla="*/ 2731549 w 5144"/>
              <a:gd name="T43" fmla="*/ 154047 h 694"/>
              <a:gd name="T44" fmla="*/ 2984510 w 5144"/>
              <a:gd name="T45" fmla="*/ 194233 h 694"/>
              <a:gd name="T46" fmla="*/ 3250225 w 5144"/>
              <a:gd name="T47" fmla="*/ 241117 h 694"/>
              <a:gd name="T48" fmla="*/ 3528694 w 5144"/>
              <a:gd name="T49" fmla="*/ 296931 h 694"/>
              <a:gd name="T50" fmla="*/ 3819918 w 5144"/>
              <a:gd name="T51" fmla="*/ 357210 h 694"/>
              <a:gd name="T52" fmla="*/ 4123895 w 5144"/>
              <a:gd name="T53" fmla="*/ 424187 h 694"/>
              <a:gd name="T54" fmla="*/ 4440628 w 5144"/>
              <a:gd name="T55" fmla="*/ 500095 h 694"/>
              <a:gd name="T56" fmla="*/ 4770114 w 5144"/>
              <a:gd name="T57" fmla="*/ 582699 h 694"/>
              <a:gd name="T58" fmla="*/ 5112355 w 5144"/>
              <a:gd name="T59" fmla="*/ 674235 h 694"/>
              <a:gd name="T60" fmla="*/ 5467350 w 5144"/>
              <a:gd name="T61" fmla="*/ 774700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652463 h 584"/>
              <a:gd name="T2" fmla="*/ 0 w 3112"/>
              <a:gd name="T3" fmla="*/ 652463 h 584"/>
              <a:gd name="T4" fmla="*/ 95633 w 3112"/>
              <a:gd name="T5" fmla="*/ 625649 h 584"/>
              <a:gd name="T6" fmla="*/ 357028 w 3112"/>
              <a:gd name="T7" fmla="*/ 556381 h 584"/>
              <a:gd name="T8" fmla="*/ 537668 w 3112"/>
              <a:gd name="T9" fmla="*/ 509457 h 584"/>
              <a:gd name="T10" fmla="*/ 745934 w 3112"/>
              <a:gd name="T11" fmla="*/ 458065 h 584"/>
              <a:gd name="T12" fmla="*/ 977578 w 3112"/>
              <a:gd name="T13" fmla="*/ 402203 h 584"/>
              <a:gd name="T14" fmla="*/ 1226223 w 3112"/>
              <a:gd name="T15" fmla="*/ 341873 h 584"/>
              <a:gd name="T16" fmla="*/ 1489743 w 3112"/>
              <a:gd name="T17" fmla="*/ 283777 h 584"/>
              <a:gd name="T18" fmla="*/ 1759640 w 3112"/>
              <a:gd name="T19" fmla="*/ 225681 h 584"/>
              <a:gd name="T20" fmla="*/ 2035912 w 3112"/>
              <a:gd name="T21" fmla="*/ 172054 h 584"/>
              <a:gd name="T22" fmla="*/ 2310059 w 3112"/>
              <a:gd name="T23" fmla="*/ 120661 h 584"/>
              <a:gd name="T24" fmla="*/ 2446070 w 3112"/>
              <a:gd name="T25" fmla="*/ 98316 h 584"/>
              <a:gd name="T26" fmla="*/ 2577830 w 3112"/>
              <a:gd name="T27" fmla="*/ 75972 h 584"/>
              <a:gd name="T28" fmla="*/ 2709591 w 3112"/>
              <a:gd name="T29" fmla="*/ 58096 h 584"/>
              <a:gd name="T30" fmla="*/ 2837101 w 3112"/>
              <a:gd name="T31" fmla="*/ 40220 h 584"/>
              <a:gd name="T32" fmla="*/ 2962486 w 3112"/>
              <a:gd name="T33" fmla="*/ 26814 h 584"/>
              <a:gd name="T34" fmla="*/ 3081495 w 3112"/>
              <a:gd name="T35" fmla="*/ 15641 h 584"/>
              <a:gd name="T36" fmla="*/ 3196254 w 3112"/>
              <a:gd name="T37" fmla="*/ 6703 h 584"/>
              <a:gd name="T38" fmla="*/ 3306763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8719055 w 8196"/>
              <a:gd name="T1" fmla="*/ 570733 h 1192"/>
              <a:gd name="T2" fmla="*/ 8557275 w 8196"/>
              <a:gd name="T3" fmla="*/ 635386 h 1192"/>
              <a:gd name="T4" fmla="*/ 8384853 w 8196"/>
              <a:gd name="T5" fmla="*/ 691122 h 1192"/>
              <a:gd name="T6" fmla="*/ 8201787 w 8196"/>
              <a:gd name="T7" fmla="*/ 742398 h 1192"/>
              <a:gd name="T8" fmla="*/ 8005948 w 8196"/>
              <a:gd name="T9" fmla="*/ 782528 h 1192"/>
              <a:gd name="T10" fmla="*/ 7793081 w 8196"/>
              <a:gd name="T11" fmla="*/ 813740 h 1192"/>
              <a:gd name="T12" fmla="*/ 7563184 w 8196"/>
              <a:gd name="T13" fmla="*/ 836034 h 1192"/>
              <a:gd name="T14" fmla="*/ 7314129 w 8196"/>
              <a:gd name="T15" fmla="*/ 849411 h 1192"/>
              <a:gd name="T16" fmla="*/ 7043787 w 8196"/>
              <a:gd name="T17" fmla="*/ 847181 h 1192"/>
              <a:gd name="T18" fmla="*/ 6750030 w 8196"/>
              <a:gd name="T19" fmla="*/ 836034 h 1192"/>
              <a:gd name="T20" fmla="*/ 6430729 w 8196"/>
              <a:gd name="T21" fmla="*/ 809281 h 1192"/>
              <a:gd name="T22" fmla="*/ 6083754 w 8196"/>
              <a:gd name="T23" fmla="*/ 769151 h 1192"/>
              <a:gd name="T24" fmla="*/ 5709108 w 8196"/>
              <a:gd name="T25" fmla="*/ 715645 h 1192"/>
              <a:gd name="T26" fmla="*/ 5302531 w 8196"/>
              <a:gd name="T27" fmla="*/ 644304 h 1192"/>
              <a:gd name="T28" fmla="*/ 4861895 w 8196"/>
              <a:gd name="T29" fmla="*/ 557356 h 1192"/>
              <a:gd name="T30" fmla="*/ 4387200 w 8196"/>
              <a:gd name="T31" fmla="*/ 452573 h 1192"/>
              <a:gd name="T32" fmla="*/ 3874189 w 8196"/>
              <a:gd name="T33" fmla="*/ 329955 h 1192"/>
              <a:gd name="T34" fmla="*/ 3614491 w 8196"/>
              <a:gd name="T35" fmla="*/ 267531 h 1192"/>
              <a:gd name="T36" fmla="*/ 3122767 w 8196"/>
              <a:gd name="T37" fmla="*/ 164977 h 1192"/>
              <a:gd name="T38" fmla="*/ 2673616 w 8196"/>
              <a:gd name="T39" fmla="*/ 91406 h 1192"/>
              <a:gd name="T40" fmla="*/ 2262782 w 8196"/>
              <a:gd name="T41" fmla="*/ 40130 h 1192"/>
              <a:gd name="T42" fmla="*/ 1890264 w 8196"/>
              <a:gd name="T43" fmla="*/ 11147 h 1192"/>
              <a:gd name="T44" fmla="*/ 1556062 w 8196"/>
              <a:gd name="T45" fmla="*/ 0 h 1192"/>
              <a:gd name="T46" fmla="*/ 1258047 w 8196"/>
              <a:gd name="T47" fmla="*/ 4459 h 1192"/>
              <a:gd name="T48" fmla="*/ 994091 w 8196"/>
              <a:gd name="T49" fmla="*/ 22294 h 1192"/>
              <a:gd name="T50" fmla="*/ 762066 w 8196"/>
              <a:gd name="T51" fmla="*/ 49047 h 1192"/>
              <a:gd name="T52" fmla="*/ 564099 w 8196"/>
              <a:gd name="T53" fmla="*/ 82489 h 1192"/>
              <a:gd name="T54" fmla="*/ 398062 w 8196"/>
              <a:gd name="T55" fmla="*/ 120389 h 1192"/>
              <a:gd name="T56" fmla="*/ 263956 w 8196"/>
              <a:gd name="T57" fmla="*/ 160519 h 1192"/>
              <a:gd name="T58" fmla="*/ 157522 w 8196"/>
              <a:gd name="T59" fmla="*/ 196189 h 1192"/>
              <a:gd name="T60" fmla="*/ 51088 w 8196"/>
              <a:gd name="T61" fmla="*/ 240778 h 1192"/>
              <a:gd name="T62" fmla="*/ 0 w 8196"/>
              <a:gd name="T63" fmla="*/ 267531 h 1192"/>
              <a:gd name="T64" fmla="*/ 8719055 w 8196"/>
              <a:gd name="T65" fmla="*/ 1328737 h 1192"/>
              <a:gd name="T66" fmla="*/ 8723312 w 8196"/>
              <a:gd name="T67" fmla="*/ 1322049 h 1192"/>
              <a:gd name="T68" fmla="*/ 8723312 w 8196"/>
              <a:gd name="T69" fmla="*/ 568503 h 1192"/>
              <a:gd name="T70" fmla="*/ 8719055 w 8196"/>
              <a:gd name="T71" fmla="*/ 570733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15D36-39EA-4BD2-BB74-98CC19D0D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D0E48-E28D-4D56-B8EF-C28D1DE7D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C91EC-8D3D-4E1D-BCF1-C370FDB36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A4BD7-755F-4873-B883-BDB096BCD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13021481 w 8196"/>
                <a:gd name="T1" fmla="*/ 812800 h 1192"/>
                <a:gd name="T2" fmla="*/ 12779871 w 8196"/>
                <a:gd name="T3" fmla="*/ 904875 h 1192"/>
                <a:gd name="T4" fmla="*/ 12522366 w 8196"/>
                <a:gd name="T5" fmla="*/ 984250 h 1192"/>
                <a:gd name="T6" fmla="*/ 12248966 w 8196"/>
                <a:gd name="T7" fmla="*/ 1057275 h 1192"/>
                <a:gd name="T8" fmla="*/ 11956492 w 8196"/>
                <a:gd name="T9" fmla="*/ 1114425 h 1192"/>
                <a:gd name="T10" fmla="*/ 11638584 w 8196"/>
                <a:gd name="T11" fmla="*/ 1158875 h 1192"/>
                <a:gd name="T12" fmla="*/ 11295245 w 8196"/>
                <a:gd name="T13" fmla="*/ 1190625 h 1192"/>
                <a:gd name="T14" fmla="*/ 10923293 w 8196"/>
                <a:gd name="T15" fmla="*/ 1209675 h 1192"/>
                <a:gd name="T16" fmla="*/ 10519551 w 8196"/>
                <a:gd name="T17" fmla="*/ 1206500 h 1192"/>
                <a:gd name="T18" fmla="*/ 10080839 w 8196"/>
                <a:gd name="T19" fmla="*/ 1190625 h 1192"/>
                <a:gd name="T20" fmla="*/ 9603978 w 8196"/>
                <a:gd name="T21" fmla="*/ 1152525 h 1192"/>
                <a:gd name="T22" fmla="*/ 9085789 w 8196"/>
                <a:gd name="T23" fmla="*/ 1095375 h 1192"/>
                <a:gd name="T24" fmla="*/ 8526272 w 8196"/>
                <a:gd name="T25" fmla="*/ 1019175 h 1192"/>
                <a:gd name="T26" fmla="*/ 7919070 w 8196"/>
                <a:gd name="T27" fmla="*/ 917575 h 1192"/>
                <a:gd name="T28" fmla="*/ 7261002 w 8196"/>
                <a:gd name="T29" fmla="*/ 793750 h 1192"/>
                <a:gd name="T30" fmla="*/ 6552068 w 8196"/>
                <a:gd name="T31" fmla="*/ 644525 h 1192"/>
                <a:gd name="T32" fmla="*/ 5785912 w 8196"/>
                <a:gd name="T33" fmla="*/ 469900 h 1192"/>
                <a:gd name="T34" fmla="*/ 5398065 w 8196"/>
                <a:gd name="T35" fmla="*/ 381000 h 1192"/>
                <a:gd name="T36" fmla="*/ 4663699 w 8196"/>
                <a:gd name="T37" fmla="*/ 234950 h 1192"/>
                <a:gd name="T38" fmla="*/ 3992915 w 8196"/>
                <a:gd name="T39" fmla="*/ 130175 h 1192"/>
                <a:gd name="T40" fmla="*/ 3379354 w 8196"/>
                <a:gd name="T41" fmla="*/ 57150 h 1192"/>
                <a:gd name="T42" fmla="*/ 2823016 w 8196"/>
                <a:gd name="T43" fmla="*/ 15875 h 1192"/>
                <a:gd name="T44" fmla="*/ 2323902 w 8196"/>
                <a:gd name="T45" fmla="*/ 0 h 1192"/>
                <a:gd name="T46" fmla="*/ 1878832 w 8196"/>
                <a:gd name="T47" fmla="*/ 6350 h 1192"/>
                <a:gd name="T48" fmla="*/ 1484627 w 8196"/>
                <a:gd name="T49" fmla="*/ 31750 h 1192"/>
                <a:gd name="T50" fmla="*/ 1138108 w 8196"/>
                <a:gd name="T51" fmla="*/ 69850 h 1192"/>
                <a:gd name="T52" fmla="*/ 842454 w 8196"/>
                <a:gd name="T53" fmla="*/ 117475 h 1192"/>
                <a:gd name="T54" fmla="*/ 594487 w 8196"/>
                <a:gd name="T55" fmla="*/ 171450 h 1192"/>
                <a:gd name="T56" fmla="*/ 394205 w 8196"/>
                <a:gd name="T57" fmla="*/ 228600 h 1192"/>
                <a:gd name="T58" fmla="*/ 235251 w 8196"/>
                <a:gd name="T59" fmla="*/ 279400 h 1192"/>
                <a:gd name="T60" fmla="*/ 76298 w 8196"/>
                <a:gd name="T61" fmla="*/ 342900 h 1192"/>
                <a:gd name="T62" fmla="*/ 0 w 8196"/>
                <a:gd name="T63" fmla="*/ 381000 h 1192"/>
                <a:gd name="T64" fmla="*/ 13021481 w 8196"/>
                <a:gd name="T65" fmla="*/ 1892300 h 1192"/>
                <a:gd name="T66" fmla="*/ 13027839 w 8196"/>
                <a:gd name="T67" fmla="*/ 1882775 h 1192"/>
                <a:gd name="T68" fmla="*/ 13027839 w 8196"/>
                <a:gd name="T69" fmla="*/ 809625 h 1192"/>
                <a:gd name="T70" fmla="*/ 13021481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2CB49-E8A3-4FF1-A804-3DB3A1E89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1D230-B171-42A4-8EC8-9E80AFDCA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0831A-210C-4306-8E25-63F9EAD3CD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FD197-5106-4CCC-89B3-E6D6760AB9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8A36F-C8E4-4B40-9A00-908D78BA2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13021481 w 8196"/>
                <a:gd name="T1" fmla="*/ 812800 h 1192"/>
                <a:gd name="T2" fmla="*/ 12779871 w 8196"/>
                <a:gd name="T3" fmla="*/ 904875 h 1192"/>
                <a:gd name="T4" fmla="*/ 12522366 w 8196"/>
                <a:gd name="T5" fmla="*/ 984250 h 1192"/>
                <a:gd name="T6" fmla="*/ 12248966 w 8196"/>
                <a:gd name="T7" fmla="*/ 1057275 h 1192"/>
                <a:gd name="T8" fmla="*/ 11956492 w 8196"/>
                <a:gd name="T9" fmla="*/ 1114425 h 1192"/>
                <a:gd name="T10" fmla="*/ 11638584 w 8196"/>
                <a:gd name="T11" fmla="*/ 1158875 h 1192"/>
                <a:gd name="T12" fmla="*/ 11295245 w 8196"/>
                <a:gd name="T13" fmla="*/ 1190625 h 1192"/>
                <a:gd name="T14" fmla="*/ 10923293 w 8196"/>
                <a:gd name="T15" fmla="*/ 1209675 h 1192"/>
                <a:gd name="T16" fmla="*/ 10519551 w 8196"/>
                <a:gd name="T17" fmla="*/ 1206500 h 1192"/>
                <a:gd name="T18" fmla="*/ 10080839 w 8196"/>
                <a:gd name="T19" fmla="*/ 1190625 h 1192"/>
                <a:gd name="T20" fmla="*/ 9603978 w 8196"/>
                <a:gd name="T21" fmla="*/ 1152525 h 1192"/>
                <a:gd name="T22" fmla="*/ 9085789 w 8196"/>
                <a:gd name="T23" fmla="*/ 1095375 h 1192"/>
                <a:gd name="T24" fmla="*/ 8526272 w 8196"/>
                <a:gd name="T25" fmla="*/ 1019175 h 1192"/>
                <a:gd name="T26" fmla="*/ 7919070 w 8196"/>
                <a:gd name="T27" fmla="*/ 917575 h 1192"/>
                <a:gd name="T28" fmla="*/ 7261002 w 8196"/>
                <a:gd name="T29" fmla="*/ 793750 h 1192"/>
                <a:gd name="T30" fmla="*/ 6552068 w 8196"/>
                <a:gd name="T31" fmla="*/ 644525 h 1192"/>
                <a:gd name="T32" fmla="*/ 5785912 w 8196"/>
                <a:gd name="T33" fmla="*/ 469900 h 1192"/>
                <a:gd name="T34" fmla="*/ 5398065 w 8196"/>
                <a:gd name="T35" fmla="*/ 381000 h 1192"/>
                <a:gd name="T36" fmla="*/ 4663699 w 8196"/>
                <a:gd name="T37" fmla="*/ 234950 h 1192"/>
                <a:gd name="T38" fmla="*/ 3992915 w 8196"/>
                <a:gd name="T39" fmla="*/ 130175 h 1192"/>
                <a:gd name="T40" fmla="*/ 3379354 w 8196"/>
                <a:gd name="T41" fmla="*/ 57150 h 1192"/>
                <a:gd name="T42" fmla="*/ 2823016 w 8196"/>
                <a:gd name="T43" fmla="*/ 15875 h 1192"/>
                <a:gd name="T44" fmla="*/ 2323902 w 8196"/>
                <a:gd name="T45" fmla="*/ 0 h 1192"/>
                <a:gd name="T46" fmla="*/ 1878832 w 8196"/>
                <a:gd name="T47" fmla="*/ 6350 h 1192"/>
                <a:gd name="T48" fmla="*/ 1484627 w 8196"/>
                <a:gd name="T49" fmla="*/ 31750 h 1192"/>
                <a:gd name="T50" fmla="*/ 1138108 w 8196"/>
                <a:gd name="T51" fmla="*/ 69850 h 1192"/>
                <a:gd name="T52" fmla="*/ 842454 w 8196"/>
                <a:gd name="T53" fmla="*/ 117475 h 1192"/>
                <a:gd name="T54" fmla="*/ 594487 w 8196"/>
                <a:gd name="T55" fmla="*/ 171450 h 1192"/>
                <a:gd name="T56" fmla="*/ 394205 w 8196"/>
                <a:gd name="T57" fmla="*/ 228600 h 1192"/>
                <a:gd name="T58" fmla="*/ 235251 w 8196"/>
                <a:gd name="T59" fmla="*/ 279400 h 1192"/>
                <a:gd name="T60" fmla="*/ 76298 w 8196"/>
                <a:gd name="T61" fmla="*/ 342900 h 1192"/>
                <a:gd name="T62" fmla="*/ 0 w 8196"/>
                <a:gd name="T63" fmla="*/ 381000 h 1192"/>
                <a:gd name="T64" fmla="*/ 13021481 w 8196"/>
                <a:gd name="T65" fmla="*/ 1892300 h 1192"/>
                <a:gd name="T66" fmla="*/ 13027839 w 8196"/>
                <a:gd name="T67" fmla="*/ 1882775 h 1192"/>
                <a:gd name="T68" fmla="*/ 13027839 w 8196"/>
                <a:gd name="T69" fmla="*/ 809625 h 1192"/>
                <a:gd name="T70" fmla="*/ 13021481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0A234D1-3BEA-4D74-9C3A-F035E8290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0" r:id="rId2"/>
    <p:sldLayoutId id="2147483846" r:id="rId3"/>
    <p:sldLayoutId id="2147483841" r:id="rId4"/>
    <p:sldLayoutId id="2147483842" r:id="rId5"/>
    <p:sldLayoutId id="2147483843" r:id="rId6"/>
    <p:sldLayoutId id="2147483847" r:id="rId7"/>
    <p:sldLayoutId id="2147483848" r:id="rId8"/>
    <p:sldLayoutId id="2147483849" r:id="rId9"/>
    <p:sldLayoutId id="2147483844" r:id="rId10"/>
    <p:sldLayoutId id="2147483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Book Antiqu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&#1047;&#1072;&#1080;&#1082;&#1072;&#1085;&#1080;&#1077;.%20&#1054;&#1090;&#1074;&#1077;&#1090;&#1099;%20&#1083;&#1086;&#1075;&#1086;&#1087;&#1077;&#1076;&#1072;.%201%20&#1082;&#1072;&#1085;&#1072;&#1083;.%20&#1057;&#1055;&#1073;%20&#1053;&#1048;&#1048;%20&#1051;&#1054;&#1056;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ctrTitle"/>
          </p:nvPr>
        </p:nvSpPr>
        <p:spPr>
          <a:xfrm>
            <a:off x="971550" y="981075"/>
            <a:ext cx="7270750" cy="2232025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Verdana" pitchFamily="34" charset="0"/>
                <a:ea typeface="Calibri" pitchFamily="34" charset="0"/>
                <a:cs typeface="Times New Roman" pitchFamily="18" charset="0"/>
              </a:rPr>
              <a:t>КОРРЕКЦИЯ ЗАИКАНИЯ</a:t>
            </a:r>
            <a:br>
              <a:rPr lang="ru-RU" sz="3200" b="1" dirty="0" smtClean="0">
                <a:latin typeface="Verdana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3200" b="1" dirty="0" smtClean="0">
                <a:latin typeface="Verdana" pitchFamily="34" charset="0"/>
                <a:ea typeface="Calibri" pitchFamily="34" charset="0"/>
                <a:cs typeface="Times New Roman" pitchFamily="18" charset="0"/>
              </a:rPr>
              <a:t>у младших школьников</a:t>
            </a:r>
            <a:endParaRPr lang="ru-RU" sz="3200" dirty="0" smtClean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19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3213100"/>
            <a:ext cx="6400800" cy="18002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dirty="0" smtClean="0"/>
              <a:t>Автор-составитель: </a:t>
            </a:r>
            <a:r>
              <a:rPr lang="ru-RU" dirty="0" err="1" smtClean="0"/>
              <a:t>Е.Н.Маслова</a:t>
            </a:r>
            <a:endParaRPr lang="ru-RU" dirty="0" smtClean="0"/>
          </a:p>
          <a:p>
            <a:pPr eaLnBrk="1" hangingPunct="1"/>
            <a:endParaRPr lang="ru-RU" dirty="0"/>
          </a:p>
          <a:p>
            <a:pPr eaLnBrk="1" hangingPunct="1"/>
            <a:endParaRPr lang="ru-RU" dirty="0" smtClean="0"/>
          </a:p>
          <a:p>
            <a:pPr algn="r" eaLnBrk="1" hangingPunct="1"/>
            <a:r>
              <a:rPr lang="ru-RU" dirty="0" smtClean="0"/>
              <a:t>Выполнила: Николаева К.К.</a:t>
            </a:r>
          </a:p>
          <a:p>
            <a:pPr algn="r" eaLnBrk="1" hangingPunct="1"/>
            <a:r>
              <a:rPr lang="ru-RU" dirty="0" smtClean="0"/>
              <a:t>Учитель-логопед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None/>
            </a:pPr>
            <a:r>
              <a:rPr lang="ru-RU" sz="3500" b="1" dirty="0"/>
              <a:t>н</a:t>
            </a:r>
            <a:r>
              <a:rPr lang="ru-RU" sz="3500" b="1" dirty="0" smtClean="0"/>
              <a:t>арушение темпа и плавности речи судорожного характера, при котором страдает коммуникативная функция речи.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Заикание -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1"/>
          <p:cNvSpPr>
            <a:spLocks noGrp="1"/>
          </p:cNvSpPr>
          <p:nvPr>
            <p:ph idx="1"/>
          </p:nvPr>
        </p:nvSpPr>
        <p:spPr>
          <a:xfrm>
            <a:off x="871538" y="1590676"/>
            <a:ext cx="7408862" cy="4535488"/>
          </a:xfrm>
        </p:spPr>
        <p:txBody>
          <a:bodyPr/>
          <a:lstStyle/>
          <a:p>
            <a:pPr eaLnBrk="1" hangingPunct="1"/>
            <a:r>
              <a:rPr lang="ru-RU" b="1" dirty="0" smtClean="0"/>
              <a:t>1. Гипоксия (вследствие угрозы прерывания беременности, стремительные роды)</a:t>
            </a:r>
          </a:p>
          <a:p>
            <a:pPr eaLnBrk="1" hangingPunct="1"/>
            <a:r>
              <a:rPr lang="ru-RU" b="1" dirty="0" smtClean="0"/>
              <a:t>2. Наследственность (биологический фактор)</a:t>
            </a:r>
          </a:p>
          <a:p>
            <a:pPr eaLnBrk="1" hangingPunct="1"/>
            <a:r>
              <a:rPr lang="ru-RU" b="1" dirty="0" smtClean="0"/>
              <a:t>3. Стрессовые воздействия</a:t>
            </a:r>
          </a:p>
          <a:p>
            <a:pPr eaLnBrk="1" hangingPunct="1">
              <a:buFontTx/>
              <a:buChar char="-"/>
            </a:pPr>
            <a:r>
              <a:rPr lang="ru-RU" b="1" dirty="0" smtClean="0"/>
              <a:t>Испуг</a:t>
            </a:r>
          </a:p>
          <a:p>
            <a:pPr eaLnBrk="1" hangingPunct="1">
              <a:buFontTx/>
              <a:buChar char="-"/>
            </a:pPr>
            <a:r>
              <a:rPr lang="ru-RU" b="1" dirty="0" smtClean="0"/>
              <a:t>Сильное расстройство</a:t>
            </a:r>
          </a:p>
          <a:p>
            <a:pPr eaLnBrk="1" hangingPunct="1">
              <a:buFontTx/>
              <a:buChar char="-"/>
            </a:pPr>
            <a:r>
              <a:rPr lang="ru-RU" b="1" dirty="0" smtClean="0"/>
              <a:t>Перевозбуждение</a:t>
            </a:r>
          </a:p>
          <a:p>
            <a:pPr eaLnBrk="1" hangingPunct="1">
              <a:buFontTx/>
              <a:buChar char="-"/>
            </a:pPr>
            <a:r>
              <a:rPr lang="ru-RU" b="1" dirty="0" smtClean="0"/>
              <a:t>Психическая травма</a:t>
            </a:r>
          </a:p>
          <a:p>
            <a:pPr eaLnBrk="1" hangingPunct="1">
              <a:buFontTx/>
              <a:buChar char="-"/>
            </a:pPr>
            <a:r>
              <a:rPr lang="ru-RU" b="1" dirty="0" smtClean="0"/>
              <a:t>Длительная высокая температура</a:t>
            </a:r>
          </a:p>
          <a:p>
            <a:pPr eaLnBrk="1" hangingPunct="1">
              <a:buFontTx/>
              <a:buChar char="-"/>
            </a:pPr>
            <a:endParaRPr lang="ru-RU" dirty="0" smtClean="0"/>
          </a:p>
        </p:txBody>
      </p:sp>
      <p:sp>
        <p:nvSpPr>
          <p:cNvPr id="13315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hlinkClick r:id="rId2" action="ppaction://hlinkfile"/>
              </a:rPr>
              <a:t>Причины возникновения заикания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6519862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В зависимости от причины возникновения заикание бывает функциональным и органическим.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Большее количество случаев функционального заикания обусловлено </a:t>
            </a:r>
            <a:r>
              <a:rPr lang="ru-RU" sz="2400" dirty="0" err="1" smtClean="0">
                <a:solidFill>
                  <a:schemeClr val="tx1"/>
                </a:solidFill>
              </a:rPr>
              <a:t>логоневрозом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При функциональном заикании причиной ухудшения речи может стать физическое или психическое переутомление. Оно связано с речевым развитием на возраст 2-5 лет. В этом возрасте идет активное формирование фразовой речи – это большая нагрузка на ЦНС, которая может привести к срыву. Особенно опасны перегрузки заданиями, не соответствующие возрасту детей.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Органическая неврологическая симптоматика обнаруживается у меньшего количества заикающихся. В таких случаях заикание – это один из симптомов другого органического речевого нарушения (дизартрии, моторной алалии и т.д.)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564904"/>
            <a:ext cx="8353425" cy="3908921"/>
          </a:xfrm>
        </p:spPr>
        <p:txBody>
          <a:bodyPr/>
          <a:lstStyle/>
          <a:p>
            <a:pPr algn="just" eaLnBrk="1" hangingPunct="1"/>
            <a:r>
              <a:rPr lang="ru-RU" sz="2600" b="1" dirty="0" smtClean="0"/>
              <a:t>1 группа. Дети с обычным темпом движений (свободные, плавные, координированные движения)</a:t>
            </a:r>
          </a:p>
          <a:p>
            <a:pPr algn="just" eaLnBrk="1" hangingPunct="1"/>
            <a:r>
              <a:rPr lang="ru-RU" sz="2600" b="1" dirty="0" smtClean="0"/>
              <a:t>2 группа. Дети с быстрыми, беспорядочными движениями, двигательным беспокойством, плохой моторикой.</a:t>
            </a:r>
          </a:p>
          <a:p>
            <a:pPr algn="just" eaLnBrk="1" hangingPunct="1"/>
            <a:r>
              <a:rPr lang="ru-RU" sz="2600" b="1" dirty="0" smtClean="0"/>
              <a:t>3 группа. Дети с замедленным темпом движений, вялые, нерешительные, малоактивные.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497192" cy="1007517"/>
          </a:xfrm>
          <a:noFill/>
        </p:spPr>
        <p:txBody>
          <a:bodyPr anchor="b"/>
          <a:lstStyle/>
          <a:p>
            <a:pPr eaLnBrk="1" hangingPunct="1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>ГРУППЫ ЗАИКАЮЩИХСЯ ДЕТЕЙ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844824"/>
            <a:ext cx="8432800" cy="4392464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b="1" dirty="0" smtClean="0"/>
              <a:t>1. судороги в периферических отделах речевого анализатора (дыхательном, голосовом, артикуляционном), лицевые судороги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b="1" dirty="0" smtClean="0"/>
              <a:t>2. расстройство общей моторики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b="1" dirty="0" smtClean="0"/>
              <a:t>3. нарушения вегетативной нервной системы (усиление </a:t>
            </a:r>
            <a:r>
              <a:rPr lang="ru-RU" b="1" dirty="0" err="1" smtClean="0"/>
              <a:t>потовыделения</a:t>
            </a:r>
            <a:r>
              <a:rPr lang="ru-RU" b="1" dirty="0" smtClean="0"/>
              <a:t> и покраснения кожного покрова)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b="1" dirty="0" smtClean="0"/>
              <a:t>4. нарушения эмоционально - волевой сферы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229600" cy="1252537"/>
          </a:xfrm>
        </p:spPr>
        <p:txBody>
          <a:bodyPr/>
          <a:lstStyle/>
          <a:p>
            <a:pPr eaLnBrk="1" hangingPunct="1"/>
            <a:r>
              <a:rPr lang="ru-RU" dirty="0" smtClean="0"/>
              <a:t>Ведущие признаки заикания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167931"/>
          </a:xfrm>
        </p:spPr>
        <p:txBody>
          <a:bodyPr/>
          <a:lstStyle/>
          <a:p>
            <a:pPr algn="just" eaLnBrk="1" hangingPunct="1"/>
            <a:r>
              <a:rPr lang="ru-RU" b="1" dirty="0" smtClean="0"/>
              <a:t>1. стационарный (не изменяется ни по тяжести, ни по клинической картине)</a:t>
            </a:r>
          </a:p>
          <a:p>
            <a:pPr algn="just" eaLnBrk="1" hangingPunct="1"/>
            <a:r>
              <a:rPr lang="ru-RU" b="1" dirty="0" smtClean="0"/>
              <a:t>2. рецидивирующий (чередование плавной речи с периодами заикания)</a:t>
            </a:r>
          </a:p>
          <a:p>
            <a:pPr algn="just" eaLnBrk="1" hangingPunct="1"/>
            <a:r>
              <a:rPr lang="ru-RU" b="1" dirty="0" smtClean="0"/>
              <a:t>3. волнообразный ( наступают периоды ухудшения или улучшения)</a:t>
            </a:r>
          </a:p>
          <a:p>
            <a:pPr algn="just" eaLnBrk="1" hangingPunct="1"/>
            <a:r>
              <a:rPr lang="ru-RU" b="1" dirty="0" smtClean="0"/>
              <a:t>4. </a:t>
            </a:r>
            <a:r>
              <a:rPr lang="ru-RU" b="1" dirty="0" err="1" smtClean="0"/>
              <a:t>прогредиентный</a:t>
            </a:r>
            <a:r>
              <a:rPr lang="ru-RU" b="1" dirty="0" smtClean="0"/>
              <a:t> (тенденция ухудшения речи)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Типы течения заикания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700808"/>
            <a:ext cx="8135938" cy="4961930"/>
          </a:xfrm>
        </p:spPr>
        <p:txBody>
          <a:bodyPr rtlCol="0">
            <a:normAutofit/>
          </a:bodyPr>
          <a:lstStyle/>
          <a:p>
            <a:pPr marL="1588" indent="19685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/>
              <a:t> </a:t>
            </a:r>
            <a:r>
              <a:rPr lang="ru-RU" sz="2800" b="1" dirty="0" smtClean="0"/>
              <a:t>Первичное обследование заикания проводится на фоне развернутого логопедического обследования и требует уточнения данных , имеющих особое значение в структуре выявления причин заикания. </a:t>
            </a:r>
          </a:p>
          <a:p>
            <a:pPr marL="1588" indent="19685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/>
              <a:t>Обследование проводится в два этапа:</a:t>
            </a:r>
          </a:p>
          <a:p>
            <a:pPr marL="515938" indent="-5143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ru-RU" sz="2800" b="1" dirty="0" smtClean="0"/>
              <a:t>Беседа с родителями</a:t>
            </a:r>
          </a:p>
          <a:p>
            <a:pPr marL="515938" indent="-514350" algn="just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ru-RU" sz="2800" b="1" dirty="0" smtClean="0"/>
              <a:t>Непосредственное обследование ребенка</a:t>
            </a:r>
            <a:endParaRPr lang="ru-RU" sz="2800" b="1" dirty="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Диагностика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Коррекционное </a:t>
            </a:r>
            <a:r>
              <a:rPr lang="ru-RU" dirty="0" smtClean="0"/>
              <a:t>воздействие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</p:spPr>
        <p:txBody>
          <a:bodyPr/>
          <a:lstStyle/>
          <a:p>
            <a:pPr algn="ctr"/>
            <a:r>
              <a:rPr lang="ru-RU" b="1" dirty="0" smtClean="0"/>
              <a:t>Главная цель – воспитание личности</a:t>
            </a:r>
          </a:p>
          <a:p>
            <a:pPr marL="0" indent="0">
              <a:buNone/>
            </a:pPr>
            <a:r>
              <a:rPr lang="ru-RU" b="1" dirty="0" smtClean="0"/>
              <a:t>Виды работы: 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Общая психотерапия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Частная психотерапия</a:t>
            </a:r>
          </a:p>
          <a:p>
            <a:pPr>
              <a:buFontTx/>
              <a:buChar char="-"/>
            </a:pPr>
            <a:r>
              <a:rPr lang="ru-RU" b="1" dirty="0" smtClean="0"/>
              <a:t>Радикальная</a:t>
            </a:r>
          </a:p>
          <a:p>
            <a:pPr>
              <a:buFontTx/>
              <a:buChar char="-"/>
            </a:pPr>
            <a:r>
              <a:rPr lang="ru-RU" b="1" dirty="0" smtClean="0"/>
              <a:t>Суггестивная</a:t>
            </a:r>
          </a:p>
          <a:p>
            <a:pPr>
              <a:buFontTx/>
              <a:buChar char="-"/>
            </a:pPr>
            <a:r>
              <a:rPr lang="ru-RU" b="1" dirty="0" smtClean="0"/>
              <a:t>Тренировочная</a:t>
            </a:r>
          </a:p>
          <a:p>
            <a:pPr>
              <a:buFontTx/>
              <a:buChar char="-"/>
            </a:pPr>
            <a:r>
              <a:rPr lang="ru-RU" b="1" dirty="0" smtClean="0"/>
              <a:t>Коллективная</a:t>
            </a:r>
          </a:p>
          <a:p>
            <a:pPr>
              <a:buFontTx/>
              <a:buChar char="-"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ъект 1"/>
          <p:cNvSpPr>
            <a:spLocks noGrp="1"/>
          </p:cNvSpPr>
          <p:nvPr>
            <p:ph idx="1"/>
          </p:nvPr>
        </p:nvSpPr>
        <p:spPr>
          <a:xfrm>
            <a:off x="323850" y="980728"/>
            <a:ext cx="8569325" cy="5877272"/>
          </a:xfrm>
        </p:spPr>
        <p:txBody>
          <a:bodyPr/>
          <a:lstStyle/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b="1" dirty="0" smtClean="0"/>
              <a:t>Задача </a:t>
            </a:r>
            <a:r>
              <a:rPr lang="ru-RU" b="1" dirty="0" err="1" smtClean="0"/>
              <a:t>орг.момента</a:t>
            </a:r>
            <a:r>
              <a:rPr lang="ru-RU" b="1" dirty="0" smtClean="0"/>
              <a:t> – настроить детей на деловой, бодрый лад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b="1" dirty="0" smtClean="0"/>
              <a:t>Задачи общей моторной зарядки:</a:t>
            </a:r>
          </a:p>
          <a:p>
            <a:pPr marL="0" indent="0" algn="just" eaLnBrk="1" hangingPunct="1">
              <a:buNone/>
            </a:pPr>
            <a:r>
              <a:rPr lang="ru-RU" b="1" dirty="0" smtClean="0"/>
              <a:t>-снять излишнее мышечное напряжение</a:t>
            </a:r>
          </a:p>
          <a:p>
            <a:pPr marL="0" indent="0" algn="just" eaLnBrk="1" hangingPunct="1">
              <a:buNone/>
            </a:pPr>
            <a:r>
              <a:rPr lang="ru-RU" b="1" dirty="0" smtClean="0"/>
              <a:t>-в</a:t>
            </a:r>
            <a:r>
              <a:rPr lang="ru-RU" b="1" dirty="0" smtClean="0"/>
              <a:t>оспитывать навык произвольной регуляции мышечного тонуса</a:t>
            </a:r>
          </a:p>
          <a:p>
            <a:pPr marL="0" indent="0" algn="just" eaLnBrk="1" hangingPunct="1">
              <a:buNone/>
            </a:pPr>
            <a:r>
              <a:rPr lang="ru-RU" b="1" dirty="0" smtClean="0"/>
              <a:t>-преодоление двигательных уловок</a:t>
            </a:r>
          </a:p>
          <a:p>
            <a:pPr marL="0" indent="0" algn="just" eaLnBrk="1" hangingPunct="1">
              <a:buNone/>
            </a:pPr>
            <a:r>
              <a:rPr lang="ru-RU" b="1" dirty="0" smtClean="0"/>
              <a:t>-коррекция общей и мелкой моторики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ru-RU" b="1" dirty="0" smtClean="0"/>
              <a:t>Задачи речевой зарядки:</a:t>
            </a:r>
          </a:p>
          <a:p>
            <a:pPr marL="0" indent="0" algn="just" eaLnBrk="1" hangingPunct="1">
              <a:buNone/>
            </a:pPr>
            <a:r>
              <a:rPr lang="ru-RU" b="1" dirty="0" smtClean="0"/>
              <a:t>-воспитание правильного речевого дыхания</a:t>
            </a:r>
          </a:p>
          <a:p>
            <a:pPr marL="0" indent="0" algn="just" eaLnBrk="1" hangingPunct="1">
              <a:buNone/>
            </a:pPr>
            <a:r>
              <a:rPr lang="ru-RU" b="1" dirty="0" smtClean="0"/>
              <a:t>-воспитание легкой и своевременной подачи голоса</a:t>
            </a:r>
          </a:p>
          <a:p>
            <a:pPr marL="0" indent="0" algn="just" eaLnBrk="1" hangingPunct="1">
              <a:buNone/>
            </a:pPr>
            <a:r>
              <a:rPr lang="ru-RU" b="1" dirty="0" smtClean="0"/>
              <a:t>-воспитание легкого включения </a:t>
            </a:r>
            <a:r>
              <a:rPr lang="ru-RU" b="1" dirty="0" err="1" smtClean="0"/>
              <a:t>арт.движений</a:t>
            </a:r>
            <a:endParaRPr lang="ru-RU" b="1" dirty="0" smtClean="0"/>
          </a:p>
          <a:p>
            <a:pPr marL="0" indent="0" algn="just" eaLnBrk="1" hangingPunct="1">
              <a:buNone/>
            </a:pPr>
            <a:endParaRPr lang="ru-RU" b="1" dirty="0" smtClean="0"/>
          </a:p>
          <a:p>
            <a:pPr marL="0" indent="0" algn="just" eaLnBrk="1" hangingPunct="1">
              <a:buNone/>
            </a:pPr>
            <a:endParaRPr lang="ru-RU" b="1" dirty="0" smtClean="0"/>
          </a:p>
        </p:txBody>
      </p:sp>
      <p:sp>
        <p:nvSpPr>
          <p:cNvPr id="70659" name="Заголовок 2"/>
          <p:cNvSpPr>
            <a:spLocks noGrp="1"/>
          </p:cNvSpPr>
          <p:nvPr>
            <p:ph type="title"/>
          </p:nvPr>
        </p:nvSpPr>
        <p:spPr>
          <a:xfrm>
            <a:off x="457200" y="338139"/>
            <a:ext cx="8229600" cy="786606"/>
          </a:xfrm>
        </p:spPr>
        <p:txBody>
          <a:bodyPr/>
          <a:lstStyle/>
          <a:p>
            <a:pPr eaLnBrk="1" hangingPunct="1"/>
            <a:r>
              <a:rPr lang="ru-RU" sz="3200" dirty="0" smtClean="0"/>
              <a:t>Задачи коррекционной работы: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ъект 1"/>
          <p:cNvSpPr>
            <a:spLocks noGrp="1"/>
          </p:cNvSpPr>
          <p:nvPr>
            <p:ph idx="1"/>
          </p:nvPr>
        </p:nvSpPr>
        <p:spPr>
          <a:xfrm>
            <a:off x="250825" y="1628800"/>
            <a:ext cx="8569325" cy="4968552"/>
          </a:xfrm>
        </p:spPr>
        <p:txBody>
          <a:bodyPr/>
          <a:lstStyle/>
          <a:p>
            <a:pPr marL="0" lvl="0" indent="0" algn="just" eaLnBrk="1" hangingPunct="1">
              <a:buClr>
                <a:srgbClr val="AD0101"/>
              </a:buClr>
              <a:buNone/>
            </a:pPr>
            <a:r>
              <a:rPr lang="ru-RU" b="1" dirty="0">
                <a:solidFill>
                  <a:srgbClr val="303030"/>
                </a:solidFill>
              </a:rPr>
              <a:t>-коррекция трудных для произношения звуков</a:t>
            </a:r>
          </a:p>
          <a:p>
            <a:pPr marL="0" lvl="0" indent="0" algn="just" eaLnBrk="1" hangingPunct="1">
              <a:buClr>
                <a:srgbClr val="AD0101"/>
              </a:buClr>
              <a:buNone/>
            </a:pPr>
            <a:r>
              <a:rPr lang="ru-RU" b="1" dirty="0">
                <a:solidFill>
                  <a:srgbClr val="303030"/>
                </a:solidFill>
              </a:rPr>
              <a:t>-устранение сорных </a:t>
            </a:r>
            <a:r>
              <a:rPr lang="ru-RU" b="1" dirty="0" smtClean="0">
                <a:solidFill>
                  <a:srgbClr val="303030"/>
                </a:solidFill>
              </a:rPr>
              <a:t>звуков</a:t>
            </a:r>
          </a:p>
          <a:p>
            <a:pPr lvl="0" algn="just" eaLnBrk="1" hangingPunct="1">
              <a:buClr>
                <a:srgbClr val="AD0101"/>
              </a:buCl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303030"/>
                </a:solidFill>
              </a:rPr>
              <a:t>Задача координации речи с движением</a:t>
            </a:r>
          </a:p>
          <a:p>
            <a:pPr marL="0" lvl="0" indent="0" algn="just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-воспитание темпа, ритма, плавности речи</a:t>
            </a:r>
          </a:p>
          <a:p>
            <a:pPr lvl="0" algn="just" eaLnBrk="1" hangingPunct="1">
              <a:buClr>
                <a:srgbClr val="AD0101"/>
              </a:buCl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303030"/>
                </a:solidFill>
              </a:rPr>
              <a:t>Задача собственно речевой работы:</a:t>
            </a:r>
          </a:p>
          <a:p>
            <a:pPr marL="0" lvl="0" indent="0" algn="just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-постепенное овладение все усложняющимися формами речи без заикания</a:t>
            </a:r>
          </a:p>
          <a:p>
            <a:pPr lvl="0" algn="just" eaLnBrk="1" hangingPunct="1">
              <a:buClr>
                <a:srgbClr val="AD0101"/>
              </a:buCl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303030"/>
                </a:solidFill>
              </a:rPr>
              <a:t>Заключительная задача:</a:t>
            </a:r>
          </a:p>
          <a:p>
            <a:pPr marL="0" lvl="0" indent="0" algn="just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-оценить двигательные и речевые успехи</a:t>
            </a:r>
            <a:endParaRPr lang="ru-RU" b="1" dirty="0">
              <a:solidFill>
                <a:srgbClr val="303030"/>
              </a:solidFill>
            </a:endParaRPr>
          </a:p>
          <a:p>
            <a:pPr marL="0" indent="0" eaLnBrk="1" hangingPunct="1">
              <a:buFont typeface="Symbol" pitchFamily="18" charset="2"/>
              <a:buNone/>
            </a:pP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ъект 1"/>
          <p:cNvSpPr>
            <a:spLocks noGrp="1"/>
          </p:cNvSpPr>
          <p:nvPr>
            <p:ph idx="1"/>
          </p:nvPr>
        </p:nvSpPr>
        <p:spPr>
          <a:xfrm>
            <a:off x="250825" y="908720"/>
            <a:ext cx="8642350" cy="5688631"/>
          </a:xfrm>
        </p:spPr>
        <p:txBody>
          <a:bodyPr/>
          <a:lstStyle/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Структурные элементы: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Режим молчания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Упражнения на релаксацию мышц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Постановка диафрагмального дыхания</a:t>
            </a:r>
          </a:p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Средства воздействия: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Медицинские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Педагогические</a:t>
            </a:r>
          </a:p>
          <a:p>
            <a:pPr marL="0" lvl="0" indent="0" algn="just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Одним из них является щадящий режим: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Ограничение речевого общения детей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Образец четкой, спокойной речи взрослых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Проявление педагогического такта по отношению к его дефекту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Организация игр-молчанок и т.д.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endParaRPr lang="ru-RU" b="1" dirty="0">
              <a:solidFill>
                <a:srgbClr val="303030"/>
              </a:solidFill>
            </a:endParaRPr>
          </a:p>
          <a:p>
            <a:pPr marL="0" indent="0" eaLnBrk="1" hangingPunct="1">
              <a:buFont typeface="Symbol" pitchFamily="18" charset="2"/>
              <a:buNone/>
            </a:pPr>
            <a:endParaRPr lang="ru-RU" sz="1800" dirty="0" smtClean="0"/>
          </a:p>
        </p:txBody>
      </p:sp>
      <p:sp>
        <p:nvSpPr>
          <p:cNvPr id="96259" name="Заголовок 2"/>
          <p:cNvSpPr>
            <a:spLocks noGrp="1"/>
          </p:cNvSpPr>
          <p:nvPr>
            <p:ph type="title"/>
          </p:nvPr>
        </p:nvSpPr>
        <p:spPr>
          <a:xfrm>
            <a:off x="457200" y="338139"/>
            <a:ext cx="8229600" cy="786606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 </a:t>
            </a:r>
            <a:r>
              <a:rPr lang="ru-RU" sz="2800" b="1" dirty="0" smtClean="0"/>
              <a:t>Подготовительный </a:t>
            </a:r>
            <a:r>
              <a:rPr lang="ru-RU" sz="2800" b="1" dirty="0" smtClean="0"/>
              <a:t>период. 10-15 занятий</a:t>
            </a:r>
            <a:endParaRPr lang="ru-RU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ъект 1"/>
          <p:cNvSpPr>
            <a:spLocks noGrp="1"/>
          </p:cNvSpPr>
          <p:nvPr>
            <p:ph idx="1"/>
          </p:nvPr>
        </p:nvSpPr>
        <p:spPr>
          <a:xfrm>
            <a:off x="323850" y="1196754"/>
            <a:ext cx="8496300" cy="4642072"/>
          </a:xfrm>
        </p:spPr>
        <p:txBody>
          <a:bodyPr/>
          <a:lstStyle/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Этапы работы: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Расслабление по представлению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Автоматические ряды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err="1" smtClean="0">
                <a:solidFill>
                  <a:srgbClr val="303030"/>
                </a:solidFill>
              </a:rPr>
              <a:t>Речеручной</a:t>
            </a:r>
            <a:r>
              <a:rPr lang="ru-RU" b="1" dirty="0" smtClean="0">
                <a:solidFill>
                  <a:srgbClr val="303030"/>
                </a:solidFill>
              </a:rPr>
              <a:t> режим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Эталон эмоционально-окрашенной речи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Эталонная речь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Аутотренинг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Правила речи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err="1" smtClean="0">
                <a:solidFill>
                  <a:srgbClr val="303030"/>
                </a:solidFill>
              </a:rPr>
              <a:t>Логоритмика</a:t>
            </a:r>
            <a:endParaRPr lang="ru-RU" b="1" dirty="0">
              <a:solidFill>
                <a:srgbClr val="303030"/>
              </a:solidFill>
            </a:endParaRPr>
          </a:p>
          <a:p>
            <a:pPr marL="0" indent="0" algn="just" eaLnBrk="1" hangingPunct="1">
              <a:buFont typeface="Symbol" pitchFamily="18" charset="2"/>
              <a:buNone/>
            </a:pPr>
            <a:endParaRPr lang="ru-RU" sz="1800" dirty="0" smtClean="0"/>
          </a:p>
        </p:txBody>
      </p:sp>
      <p:sp>
        <p:nvSpPr>
          <p:cNvPr id="97283" name="Заголовок 2"/>
          <p:cNvSpPr>
            <a:spLocks noGrp="1"/>
          </p:cNvSpPr>
          <p:nvPr>
            <p:ph type="title"/>
          </p:nvPr>
        </p:nvSpPr>
        <p:spPr>
          <a:xfrm>
            <a:off x="457200" y="338139"/>
            <a:ext cx="8229600" cy="858614"/>
          </a:xfrm>
        </p:spPr>
        <p:txBody>
          <a:bodyPr/>
          <a:lstStyle/>
          <a:p>
            <a:pPr eaLnBrk="1" hangingPunct="1"/>
            <a:r>
              <a:rPr lang="ru-RU" sz="3200" dirty="0" smtClean="0"/>
              <a:t>СОПРЯЖЕННО-ОТРАЖЕННАЯ РЕЧЬ</a:t>
            </a:r>
            <a:br>
              <a:rPr lang="ru-RU" sz="3200" dirty="0" smtClean="0"/>
            </a:br>
            <a:r>
              <a:rPr lang="ru-RU" sz="3200" dirty="0" smtClean="0"/>
              <a:t>5-7 занятий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850" y="1590676"/>
            <a:ext cx="8569325" cy="5006676"/>
          </a:xfrm>
        </p:spPr>
        <p:txBody>
          <a:bodyPr/>
          <a:lstStyle/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Сопровождающая речь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Завершающая речь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Предваряющая речь</a:t>
            </a:r>
          </a:p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Ответы постепенно усложняются: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Ответ одним словом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Словосочетанием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Предложением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Рассказом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endParaRPr lang="ru-RU" sz="1800" dirty="0" smtClean="0"/>
          </a:p>
        </p:txBody>
      </p:sp>
      <p:sp>
        <p:nvSpPr>
          <p:cNvPr id="98307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/>
              <a:t>СИТУАТИВНАЯ РЕЧЬ</a:t>
            </a:r>
            <a:br>
              <a:rPr lang="ru-RU" sz="3600" b="1" dirty="0" smtClean="0"/>
            </a:br>
            <a:r>
              <a:rPr lang="ru-RU" sz="3600" b="1" dirty="0" smtClean="0"/>
              <a:t>25-30 занятий</a:t>
            </a:r>
            <a:endParaRPr lang="ru-RU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ъект 1"/>
          <p:cNvSpPr>
            <a:spLocks noGrp="1"/>
          </p:cNvSpPr>
          <p:nvPr>
            <p:ph idx="1"/>
          </p:nvPr>
        </p:nvSpPr>
        <p:spPr>
          <a:xfrm>
            <a:off x="323850" y="1412776"/>
            <a:ext cx="8569325" cy="5256584"/>
          </a:xfrm>
        </p:spPr>
        <p:txBody>
          <a:bodyPr/>
          <a:lstStyle/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Задачи данного этапа: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Воспитание речи без заикания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Эмоционально-волевое воспитание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Совершенствование просодической стороны речи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Устранение отклонений, сопутствующих заиканию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Коррекция общего и речевого поведения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endParaRPr lang="ru-RU" b="1" dirty="0" smtClean="0">
              <a:solidFill>
                <a:srgbClr val="303030"/>
              </a:solidFill>
            </a:endParaRPr>
          </a:p>
          <a:p>
            <a:pPr marL="0" lvl="0" indent="0" algn="just" eaLnBrk="1" hangingPunct="1">
              <a:buClr>
                <a:srgbClr val="AD0101"/>
              </a:buClr>
              <a:buNone/>
            </a:pPr>
            <a:endParaRPr lang="ru-RU" b="1" dirty="0">
              <a:solidFill>
                <a:srgbClr val="303030"/>
              </a:solidFill>
            </a:endParaRPr>
          </a:p>
          <a:p>
            <a:pPr marL="342900" indent="-342900" eaLnBrk="1" hangingPunct="1">
              <a:buFont typeface="Symbol" pitchFamily="18" charset="2"/>
              <a:buAutoNum type="arabicParenR"/>
            </a:pPr>
            <a:endParaRPr lang="ru-RU" sz="1800" dirty="0" smtClean="0"/>
          </a:p>
        </p:txBody>
      </p:sp>
      <p:sp>
        <p:nvSpPr>
          <p:cNvPr id="9933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cap="all" dirty="0" smtClean="0"/>
              <a:t>Контекстная  речь</a:t>
            </a:r>
            <a:br>
              <a:rPr lang="ru-RU" sz="3200" b="1" cap="all" dirty="0" smtClean="0"/>
            </a:br>
            <a:r>
              <a:rPr lang="ru-RU" sz="3200" b="1" cap="all" dirty="0" smtClean="0"/>
              <a:t>25-30 занятий</a:t>
            </a:r>
            <a:endParaRPr lang="ru-RU" sz="3200" b="1" cap="al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ъект 1"/>
          <p:cNvSpPr>
            <a:spLocks noGrp="1"/>
          </p:cNvSpPr>
          <p:nvPr>
            <p:ph idx="1"/>
          </p:nvPr>
        </p:nvSpPr>
        <p:spPr>
          <a:xfrm>
            <a:off x="250825" y="1590676"/>
            <a:ext cx="8642350" cy="5267324"/>
          </a:xfrm>
        </p:spPr>
        <p:txBody>
          <a:bodyPr/>
          <a:lstStyle/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Профилактические мероприятия </a:t>
            </a:r>
            <a:r>
              <a:rPr lang="ru-RU" b="1" dirty="0" err="1" smtClean="0">
                <a:solidFill>
                  <a:srgbClr val="303030"/>
                </a:solidFill>
              </a:rPr>
              <a:t>напрвлены</a:t>
            </a:r>
            <a:r>
              <a:rPr lang="ru-RU" b="1" dirty="0" smtClean="0">
                <a:solidFill>
                  <a:srgbClr val="303030"/>
                </a:solidFill>
              </a:rPr>
              <a:t>: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На предупреждение возникновение заикания 2-5 лет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Устранение только возникшего заикания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Предупреждение рецидивов преодоленного заикания</a:t>
            </a:r>
          </a:p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Метод комплексного воздействия по предупреждению и устранению заикания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Воздействие врача и логопеда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Воздействие окружающих на личность заикающегося, его эмоционально-волевая сфера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Взаимодействие со средой</a:t>
            </a:r>
            <a:endParaRPr lang="ru-RU" b="1" dirty="0">
              <a:solidFill>
                <a:srgbClr val="303030"/>
              </a:solidFill>
            </a:endParaRPr>
          </a:p>
          <a:p>
            <a:pPr marL="0" indent="0" algn="ctr" eaLnBrk="1" hangingPunct="1">
              <a:buFont typeface="Symbol" pitchFamily="18" charset="2"/>
              <a:buNone/>
            </a:pPr>
            <a:endParaRPr lang="ru-RU" sz="1800" dirty="0" smtClean="0"/>
          </a:p>
        </p:txBody>
      </p:sp>
      <p:sp>
        <p:nvSpPr>
          <p:cNvPr id="100355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ПРОФИЛАКТИКА ВОЗНИКНОВЕНИЯ ЗАИКАНИЯ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ъект 1"/>
          <p:cNvSpPr>
            <a:spLocks noGrp="1"/>
          </p:cNvSpPr>
          <p:nvPr>
            <p:ph idx="1"/>
          </p:nvPr>
        </p:nvSpPr>
        <p:spPr>
          <a:xfrm>
            <a:off x="323850" y="1844824"/>
            <a:ext cx="8496300" cy="4354364"/>
          </a:xfrm>
        </p:spPr>
        <p:txBody>
          <a:bodyPr/>
          <a:lstStyle/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Регулярное посещение психоневролога для наблюдения за ребенком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Создание благоприятной спокойной </a:t>
            </a:r>
            <a:r>
              <a:rPr lang="ru-RU" b="1" dirty="0" err="1" smtClean="0">
                <a:solidFill>
                  <a:srgbClr val="303030"/>
                </a:solidFill>
              </a:rPr>
              <a:t>обстановкив</a:t>
            </a:r>
            <a:r>
              <a:rPr lang="ru-RU" b="1" dirty="0" smtClean="0">
                <a:solidFill>
                  <a:srgbClr val="303030"/>
                </a:solidFill>
              </a:rPr>
              <a:t> семье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Укрепление физического здоровья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Терпение по отношению к дефекту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Поощрение его речевой активности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Слежение за своей речью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Проведение работы по заданию логопеда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Прохождение всех этапов речевой работы</a:t>
            </a:r>
          </a:p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ПРИНЦИП ПРЕЕМСТВЕННОСТИ В РАБОТЕ ЛОГОПЕДА И РОДИТЕЛЕЙ</a:t>
            </a:r>
            <a:endParaRPr lang="ru-RU" b="1" dirty="0">
              <a:solidFill>
                <a:srgbClr val="303030"/>
              </a:solidFill>
            </a:endParaRPr>
          </a:p>
          <a:p>
            <a:pPr marL="0" indent="0" algn="just" eaLnBrk="1" hangingPunct="1">
              <a:buFont typeface="Symbol" pitchFamily="18" charset="2"/>
              <a:buNone/>
            </a:pPr>
            <a:endParaRPr lang="ru-RU" sz="1800" dirty="0" smtClean="0"/>
          </a:p>
        </p:txBody>
      </p:sp>
      <p:sp>
        <p:nvSpPr>
          <p:cNvPr id="10137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Участие родителей в коррекционной работе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ъект 1"/>
          <p:cNvSpPr>
            <a:spLocks noGrp="1"/>
          </p:cNvSpPr>
          <p:nvPr>
            <p:ph idx="1"/>
          </p:nvPr>
        </p:nvSpPr>
        <p:spPr>
          <a:xfrm>
            <a:off x="323850" y="1590675"/>
            <a:ext cx="8496300" cy="4862513"/>
          </a:xfrm>
        </p:spPr>
        <p:txBody>
          <a:bodyPr/>
          <a:lstStyle/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Главное условие - создание благоприятной обстановки в классе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Создание охранно-гигиенического режима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Предъявление к речи ребенка посильные требования</a:t>
            </a:r>
          </a:p>
          <a:p>
            <a:pPr marL="457200" lvl="0" indent="-457200" algn="just" eaLnBrk="1" hangingPunct="1">
              <a:buClr>
                <a:srgbClr val="AD0101"/>
              </a:buClr>
              <a:buAutoNum type="arabicPeriod"/>
            </a:pPr>
            <a:r>
              <a:rPr lang="ru-RU" b="1" dirty="0" smtClean="0">
                <a:solidFill>
                  <a:srgbClr val="303030"/>
                </a:solidFill>
              </a:rPr>
              <a:t>Практически на всех этапах отвечает с места, сидя</a:t>
            </a:r>
          </a:p>
          <a:p>
            <a:pPr marL="0" lvl="0" indent="0" algn="ctr" eaLnBrk="1" hangingPunct="1">
              <a:buClr>
                <a:srgbClr val="AD0101"/>
              </a:buClr>
              <a:buNone/>
            </a:pPr>
            <a:r>
              <a:rPr lang="ru-RU" b="1" dirty="0" smtClean="0">
                <a:solidFill>
                  <a:srgbClr val="303030"/>
                </a:solidFill>
              </a:rPr>
              <a:t>ПРИНЦИП ЕДИНСТВА ТРЕБОВАНИЙ ЛОГОПЕДА, УЧИТЕЛЯ, РОДИТЕЛЕЙ</a:t>
            </a:r>
          </a:p>
          <a:p>
            <a:pPr marL="0" lvl="0" indent="0" algn="just" eaLnBrk="1" hangingPunct="1">
              <a:buClr>
                <a:srgbClr val="AD0101"/>
              </a:buClr>
              <a:buNone/>
            </a:pPr>
            <a:endParaRPr lang="ru-RU" b="1" dirty="0">
              <a:solidFill>
                <a:srgbClr val="303030"/>
              </a:solidFill>
            </a:endParaRPr>
          </a:p>
        </p:txBody>
      </p:sp>
      <p:sp>
        <p:nvSpPr>
          <p:cNvPr id="10240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/>
              <a:t>Участие </a:t>
            </a:r>
            <a:r>
              <a:rPr lang="ru-RU" dirty="0" smtClean="0"/>
              <a:t>учителей </a:t>
            </a:r>
            <a:r>
              <a:rPr lang="ru-RU" dirty="0"/>
              <a:t>в коррекционной работе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Спасибо за внимание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979</TotalTime>
  <Words>596</Words>
  <Application>Microsoft Office PowerPoint</Application>
  <PresentationFormat>Экран (4:3)</PresentationFormat>
  <Paragraphs>131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Book Antiqua</vt:lpstr>
      <vt:lpstr>Calibri</vt:lpstr>
      <vt:lpstr>Century Gothic</vt:lpstr>
      <vt:lpstr>Symbol</vt:lpstr>
      <vt:lpstr>Times New Roman</vt:lpstr>
      <vt:lpstr>Verdana</vt:lpstr>
      <vt:lpstr>Волна</vt:lpstr>
      <vt:lpstr>КОРРЕКЦИЯ ЗАИКАНИЯ у младших школьников</vt:lpstr>
      <vt:lpstr>Заикание -</vt:lpstr>
      <vt:lpstr>Причины возникновения заикания</vt:lpstr>
      <vt:lpstr>В зависимости от причины возникновения заикание бывает функциональным и органическим. Большее количество случаев функционального заикания обусловлено логоневрозом.  При функциональном заикании причиной ухудшения речи может стать физическое или психическое переутомление. Оно связано с речевым развитием на возраст 2-5 лет. В этом возрасте идет активное формирование фразовой речи – это большая нагрузка на ЦНС, которая может привести к срыву. Особенно опасны перегрузки заданиями, не соответствующие возрасту детей. Органическая неврологическая симптоматика обнаруживается у меньшего количества заикающихся. В таких случаях заикание – это один из симптомов другого органического речевого нарушения (дизартрии, моторной алалии и т.д.) </vt:lpstr>
      <vt:lpstr> ГРУППЫ ЗАИКАЮЩИХСЯ ДЕТЕЙ</vt:lpstr>
      <vt:lpstr>Ведущие признаки заикания</vt:lpstr>
      <vt:lpstr>Типы течения заикания</vt:lpstr>
      <vt:lpstr>Диагностика</vt:lpstr>
      <vt:lpstr>Коррекционное воздействие</vt:lpstr>
      <vt:lpstr>Задачи коррекционной работы:</vt:lpstr>
      <vt:lpstr>Презентация PowerPoint</vt:lpstr>
      <vt:lpstr> Подготовительный период. 10-15 занятий</vt:lpstr>
      <vt:lpstr>СОПРЯЖЕННО-ОТРАЖЕННАЯ РЕЧЬ 5-7 занятий</vt:lpstr>
      <vt:lpstr>СИТУАТИВНАЯ РЕЧЬ 25-30 занятий</vt:lpstr>
      <vt:lpstr>Контекстная  речь 25-30 занятий</vt:lpstr>
      <vt:lpstr>ПРОФИЛАКТИКА ВОЗНИКНОВЕНИЯ ЗАИКАНИЯ</vt:lpstr>
      <vt:lpstr>Участие родителей в коррекционной работе</vt:lpstr>
      <vt:lpstr>Участие учителей в коррекционной работе</vt:lpstr>
      <vt:lpstr>Спасибо за внимание</vt:lpstr>
    </vt:vector>
  </TitlesOfParts>
  <Company>MoBIL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62</cp:revision>
  <cp:lastPrinted>1601-01-01T00:00:00Z</cp:lastPrinted>
  <dcterms:created xsi:type="dcterms:W3CDTF">2011-11-18T19:57:23Z</dcterms:created>
  <dcterms:modified xsi:type="dcterms:W3CDTF">2018-03-30T14:43:11Z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1049</vt:i4>
  </property>
</Properties>
</file>