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3"/>
  </p:notesMasterIdLst>
  <p:sldIdLst>
    <p:sldId id="273" r:id="rId2"/>
    <p:sldId id="269" r:id="rId3"/>
    <p:sldId id="268" r:id="rId4"/>
    <p:sldId id="270" r:id="rId5"/>
    <p:sldId id="264" r:id="rId6"/>
    <p:sldId id="274" r:id="rId7"/>
    <p:sldId id="263" r:id="rId8"/>
    <p:sldId id="271" r:id="rId9"/>
    <p:sldId id="265" r:id="rId10"/>
    <p:sldId id="267" r:id="rId11"/>
    <p:sldId id="27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FFCC"/>
    <a:srgbClr val="FFFFFF"/>
    <a:srgbClr val="CCFFCC"/>
    <a:srgbClr val="CCECFF"/>
    <a:srgbClr val="CCFFFF"/>
    <a:srgbClr val="800000"/>
    <a:srgbClr val="660066"/>
    <a:srgbClr val="99CCFF"/>
    <a:srgbClr val="D7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983FE-9DA5-4784-9D77-BC729B2B2779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A8701-0338-4295-AC3D-7609A5C39C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130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45C69-E9E7-4A7E-B48D-DD44933604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3108" y="2786058"/>
            <a:ext cx="6172200" cy="1894362"/>
          </a:xfrm>
        </p:spPr>
        <p:txBody>
          <a:bodyPr>
            <a:noAutofit/>
          </a:bodyPr>
          <a:lstStyle/>
          <a:p>
            <a:r>
              <a:rPr lang="ru-RU" sz="5400" b="1" dirty="0" smtClean="0"/>
              <a:t>Правописание корней с чередованием гласных </a:t>
            </a:r>
            <a:r>
              <a:rPr lang="ru-RU" sz="5400" b="1" dirty="0" err="1" smtClean="0"/>
              <a:t>а-о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Жданова Ольга Владимировна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МБОУ «Гимназия №11»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г.Бийск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201</a:t>
            </a:r>
            <a:r>
              <a:rPr lang="en-US" smtClean="0">
                <a:solidFill>
                  <a:schemeClr val="tx1"/>
                </a:solidFill>
              </a:rPr>
              <a:t>8</a:t>
            </a:r>
            <a:r>
              <a:rPr lang="ru-RU" smtClean="0">
                <a:solidFill>
                  <a:schemeClr val="tx1"/>
                </a:solidFill>
              </a:rPr>
              <a:t>г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96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686800" cy="1008112"/>
          </a:xfrm>
        </p:spPr>
        <p:txBody>
          <a:bodyPr>
            <a:noAutofit/>
          </a:bodyPr>
          <a:lstStyle/>
          <a:p>
            <a:pPr algn="ctr"/>
            <a:r>
              <a:rPr lang="ru-RU" sz="36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Какая орфограмма объединяет эти слова?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2780928"/>
            <a:ext cx="4040188" cy="3744415"/>
          </a:xfrm>
          <a:solidFill>
            <a:srgbClr val="FFFFCC"/>
          </a:solidFill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ru-RU" sz="3200" b="1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хв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…</a:t>
            </a:r>
            <a:r>
              <a:rPr lang="ru-RU" sz="3200" b="1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стун</a:t>
            </a:r>
            <a:endParaRPr lang="ru-RU" sz="3200" b="1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  <a:p>
            <a:pPr>
              <a:defRPr/>
            </a:pPr>
            <a:r>
              <a:rPr lang="ru-RU" sz="3200" b="1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запл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…</a:t>
            </a:r>
            <a:r>
              <a:rPr lang="ru-RU" sz="3200" b="1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тить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</a:p>
          <a:p>
            <a:pPr>
              <a:defRPr/>
            </a:pPr>
            <a:r>
              <a:rPr lang="ru-RU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сл…</a:t>
            </a:r>
            <a:r>
              <a:rPr lang="ru-RU" sz="3200" b="1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зать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сметану </a:t>
            </a:r>
          </a:p>
          <a:p>
            <a:pPr>
              <a:defRPr/>
            </a:pPr>
            <a:r>
              <a:rPr lang="ru-RU" sz="3200" b="1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зак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…</a:t>
            </a:r>
            <a:r>
              <a:rPr lang="ru-RU" sz="3200" b="1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пать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 землю </a:t>
            </a:r>
            <a:endParaRPr lang="ru-RU" sz="3200" b="1" dirty="0" smtClean="0">
              <a:ln>
                <a:solidFill>
                  <a:schemeClr val="tx1"/>
                </a:solidFill>
              </a:ln>
              <a:solidFill>
                <a:srgbClr val="66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  <a:p>
            <a:endParaRPr lang="ru-RU" sz="28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780928"/>
            <a:ext cx="4041775" cy="3744415"/>
          </a:xfrm>
          <a:solidFill>
            <a:srgbClr val="FFCCFF"/>
          </a:solidFill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ru-RU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к…</a:t>
            </a:r>
            <a:r>
              <a:rPr lang="ru-RU" sz="3200" b="1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ртофель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</a:p>
          <a:p>
            <a:pPr>
              <a:defRPr/>
            </a:pPr>
            <a:r>
              <a:rPr lang="ru-RU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п…л…клиника</a:t>
            </a:r>
          </a:p>
          <a:p>
            <a:pPr>
              <a:defRPr/>
            </a:pPr>
            <a:r>
              <a:rPr lang="ru-RU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м…раж  </a:t>
            </a:r>
          </a:p>
          <a:p>
            <a:pPr>
              <a:defRPr/>
            </a:pPr>
            <a:r>
              <a:rPr lang="ru-RU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ф…</a:t>
            </a:r>
            <a:r>
              <a:rPr lang="ru-RU" sz="3200" b="1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нтастика</a:t>
            </a:r>
            <a:endParaRPr lang="ru-RU" sz="3200" b="1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  <a:p>
            <a:pPr>
              <a:defRPr/>
            </a:pPr>
            <a:r>
              <a:rPr lang="ru-RU" sz="3200" b="1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изл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…гать</a:t>
            </a:r>
          </a:p>
          <a:p>
            <a:pPr>
              <a:defRPr/>
            </a:pPr>
            <a:r>
              <a:rPr lang="ru-RU" sz="3200" b="1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изл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…</a:t>
            </a:r>
            <a:r>
              <a:rPr lang="ru-RU" sz="3200" b="1" dirty="0" err="1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жение</a:t>
            </a:r>
            <a:endParaRPr lang="ru-RU" sz="3200" b="1" dirty="0" smtClean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"/>
          </p:nvPr>
        </p:nvSpPr>
        <p:spPr>
          <a:xfrm>
            <a:off x="457200" y="1844825"/>
            <a:ext cx="4040188" cy="864096"/>
          </a:xfrm>
          <a:solidFill>
            <a:srgbClr val="FFFFFF"/>
          </a:solidFill>
          <a:ln w="190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  <a:spcBef>
                <a:spcPts val="672"/>
              </a:spcBef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Проверяемая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844824"/>
            <a:ext cx="4041775" cy="864096"/>
          </a:xfrm>
          <a:solidFill>
            <a:srgbClr val="FFFFFF"/>
          </a:solidFill>
          <a:ln w="19050"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endParaRPr lang="ru-RU" sz="2800" dirty="0" smtClean="0"/>
          </a:p>
          <a:p>
            <a:pPr algn="ctr"/>
            <a:r>
              <a:rPr lang="ru-RU" sz="4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Непроверяемая</a:t>
            </a:r>
            <a:endParaRPr lang="ru-RU" sz="4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1268760"/>
            <a:ext cx="8208912" cy="58477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Безударная гласная в корне слова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246"/>
          <p:cNvSpPr>
            <a:spLocks noChangeArrowheads="1" noChangeShapeType="1" noTextEdit="1"/>
          </p:cNvSpPr>
          <p:nvPr/>
        </p:nvSpPr>
        <p:spPr bwMode="auto">
          <a:xfrm>
            <a:off x="785786" y="1714488"/>
            <a:ext cx="7740352" cy="293807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438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28700" b="1" kern="1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Правописание корней с </a:t>
            </a:r>
          </a:p>
          <a:p>
            <a:pPr algn="ctr"/>
            <a:r>
              <a:rPr lang="ru-RU" sz="28700" b="1" kern="1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чередованием гласных </a:t>
            </a:r>
            <a:r>
              <a:rPr lang="ru-RU" sz="28700" b="1" kern="1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а-о</a:t>
            </a:r>
            <a:endParaRPr lang="ru-RU" sz="28700" b="1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WordArt 305"/>
          <p:cNvSpPr>
            <a:spLocks noChangeArrowheads="1" noChangeShapeType="1" noTextEdit="1"/>
          </p:cNvSpPr>
          <p:nvPr/>
        </p:nvSpPr>
        <p:spPr bwMode="auto">
          <a:xfrm>
            <a:off x="6400800" y="5562600"/>
            <a:ext cx="20574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AE2C83"/>
                  </a:gs>
                  <a:gs pos="100000">
                    <a:srgbClr val="6D6DFF"/>
                  </a:gs>
                </a:gsLst>
                <a:lin ang="5400000" scaled="1"/>
              </a:gradFill>
              <a:latin typeface="Arial"/>
              <a:cs typeface="Arial"/>
            </a:endParaRPr>
          </a:p>
        </p:txBody>
      </p:sp>
      <p:sp>
        <p:nvSpPr>
          <p:cNvPr id="2053" name="WordArt 306"/>
          <p:cNvSpPr>
            <a:spLocks noChangeArrowheads="1" noChangeShapeType="1" noTextEdit="1"/>
          </p:cNvSpPr>
          <p:nvPr/>
        </p:nvSpPr>
        <p:spPr bwMode="auto">
          <a:xfrm>
            <a:off x="3200400" y="4191000"/>
            <a:ext cx="33528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>
              <a:ln w="9525">
                <a:noFill/>
                <a:round/>
                <a:headEnd/>
                <a:tailEnd/>
              </a:ln>
              <a:solidFill>
                <a:srgbClr val="00B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wheel spokes="8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WordArt 5"/>
          <p:cNvSpPr>
            <a:spLocks noChangeArrowheads="1" noChangeShapeType="1" noTextEdit="1"/>
          </p:cNvSpPr>
          <p:nvPr/>
        </p:nvSpPr>
        <p:spPr bwMode="auto">
          <a:xfrm>
            <a:off x="107504" y="0"/>
            <a:ext cx="8928992" cy="11247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199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24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 Black"/>
              </a:rPr>
              <a:t>Распределить однокоренные слова</a:t>
            </a:r>
          </a:p>
          <a:p>
            <a:pPr algn="ctr"/>
            <a:r>
              <a:rPr lang="ru-RU" sz="24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 Black"/>
              </a:rPr>
              <a:t>по столбикам.</a:t>
            </a:r>
            <a:endParaRPr lang="ru-RU" sz="24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Arial Black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624" y="1196752"/>
            <a:ext cx="6768752" cy="2308324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i="1" dirty="0" smtClean="0">
                <a:ln w="1905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Излагать</a:t>
            </a:r>
            <a:r>
              <a:rPr lang="ru-RU" sz="3600" b="1" dirty="0" smtClean="0">
                <a:ln w="1905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точку зрения</a:t>
            </a:r>
          </a:p>
          <a:p>
            <a:pPr algn="ctr">
              <a:defRPr/>
            </a:pPr>
            <a:r>
              <a:rPr lang="ru-RU" sz="3600" b="1" dirty="0" smtClean="0">
                <a:ln w="1905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Работать над </a:t>
            </a:r>
            <a:r>
              <a:rPr lang="ru-RU" sz="3600" b="1" i="1" dirty="0" smtClean="0">
                <a:ln w="1905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изложением</a:t>
            </a:r>
          </a:p>
          <a:p>
            <a:pPr algn="ctr">
              <a:defRPr/>
            </a:pPr>
            <a:r>
              <a:rPr lang="ru-RU" sz="3600" b="1" i="1" dirty="0" smtClean="0">
                <a:ln w="1905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Касаться</a:t>
            </a:r>
            <a:r>
              <a:rPr lang="ru-RU" sz="3600" b="1" dirty="0" smtClean="0">
                <a:ln w="1905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проблемы</a:t>
            </a:r>
          </a:p>
          <a:p>
            <a:pPr algn="ctr">
              <a:defRPr/>
            </a:pPr>
            <a:r>
              <a:rPr lang="ru-RU" sz="3600" b="1" i="1" dirty="0" smtClean="0">
                <a:ln w="1905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Коснуться</a:t>
            </a:r>
            <a:r>
              <a:rPr lang="ru-RU" sz="3600" b="1" dirty="0" smtClean="0">
                <a:ln w="19050"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вопроса</a:t>
            </a:r>
            <a:endParaRPr lang="ru-RU" sz="3600" b="1" dirty="0">
              <a:ln w="19050">
                <a:solidFill>
                  <a:schemeClr val="tx1"/>
                </a:solidFill>
              </a:ln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971600" y="3645024"/>
          <a:ext cx="7272808" cy="1899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403"/>
                <a:gridCol w="3636405"/>
              </a:tblGrid>
              <a:tr h="820659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-А-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-О-</a:t>
                      </a:r>
                      <a:endParaRPr lang="ru-RU" dirty="0"/>
                    </a:p>
                  </a:txBody>
                  <a:tcPr/>
                </a:tc>
              </a:tr>
              <a:tr h="547493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531028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Arc 8"/>
          <p:cNvSpPr>
            <a:spLocks/>
          </p:cNvSpPr>
          <p:nvPr/>
        </p:nvSpPr>
        <p:spPr bwMode="auto">
          <a:xfrm rot="3056147" flipH="1">
            <a:off x="2323819" y="3687801"/>
            <a:ext cx="984181" cy="1056145"/>
          </a:xfrm>
          <a:custGeom>
            <a:avLst/>
            <a:gdLst>
              <a:gd name="T0" fmla="*/ 824568942 w 21359"/>
              <a:gd name="T1" fmla="*/ 0 h 20482"/>
              <a:gd name="T2" fmla="*/ 2147483647 w 21359"/>
              <a:gd name="T3" fmla="*/ 2147483647 h 20482"/>
              <a:gd name="T4" fmla="*/ 0 w 21359"/>
              <a:gd name="T5" fmla="*/ 2147483647 h 20482"/>
              <a:gd name="T6" fmla="*/ 0 60000 65536"/>
              <a:gd name="T7" fmla="*/ 0 60000 65536"/>
              <a:gd name="T8" fmla="*/ 0 60000 65536"/>
              <a:gd name="T9" fmla="*/ 0 w 21359"/>
              <a:gd name="T10" fmla="*/ 0 h 20482"/>
              <a:gd name="T11" fmla="*/ 21359 w 21359"/>
              <a:gd name="T12" fmla="*/ 20482 h 204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482" fill="none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</a:path>
              <a:path w="21359" h="20482" stroke="0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  <a:lnTo>
                  <a:pt x="0" y="20482"/>
                </a:lnTo>
                <a:close/>
              </a:path>
            </a:pathLst>
          </a:custGeom>
          <a:noFill/>
          <a:ln w="57150">
            <a:solidFill>
              <a:srgbClr val="CC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Arc 8"/>
          <p:cNvSpPr>
            <a:spLocks/>
          </p:cNvSpPr>
          <p:nvPr/>
        </p:nvSpPr>
        <p:spPr bwMode="auto">
          <a:xfrm rot="3056147" flipH="1">
            <a:off x="5950153" y="3637738"/>
            <a:ext cx="1054100" cy="1084263"/>
          </a:xfrm>
          <a:custGeom>
            <a:avLst/>
            <a:gdLst>
              <a:gd name="T0" fmla="*/ 824568942 w 21359"/>
              <a:gd name="T1" fmla="*/ 0 h 20482"/>
              <a:gd name="T2" fmla="*/ 2147483647 w 21359"/>
              <a:gd name="T3" fmla="*/ 2147483647 h 20482"/>
              <a:gd name="T4" fmla="*/ 0 w 21359"/>
              <a:gd name="T5" fmla="*/ 2147483647 h 20482"/>
              <a:gd name="T6" fmla="*/ 0 60000 65536"/>
              <a:gd name="T7" fmla="*/ 0 60000 65536"/>
              <a:gd name="T8" fmla="*/ 0 60000 65536"/>
              <a:gd name="T9" fmla="*/ 0 w 21359"/>
              <a:gd name="T10" fmla="*/ 0 h 20482"/>
              <a:gd name="T11" fmla="*/ 21359 w 21359"/>
              <a:gd name="T12" fmla="*/ 20482 h 204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482" fill="none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</a:path>
              <a:path w="21359" h="20482" stroke="0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  <a:lnTo>
                  <a:pt x="0" y="20482"/>
                </a:lnTo>
                <a:close/>
              </a:path>
            </a:pathLst>
          </a:custGeom>
          <a:noFill/>
          <a:ln w="57150">
            <a:solidFill>
              <a:srgbClr val="CC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2123728" y="4509120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излагать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292080" y="4509120"/>
            <a:ext cx="2208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изложение</a:t>
            </a:r>
            <a:endParaRPr lang="ru-RU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123728" y="4941168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касаться</a:t>
            </a:r>
            <a:endParaRPr lang="ru-RU" sz="2800" b="1" dirty="0"/>
          </a:p>
        </p:txBody>
      </p:sp>
      <p:sp>
        <p:nvSpPr>
          <p:cNvPr id="22" name="TextBox 21"/>
          <p:cNvSpPr txBox="1"/>
          <p:nvPr/>
        </p:nvSpPr>
        <p:spPr>
          <a:xfrm flipH="1">
            <a:off x="5364088" y="4941168"/>
            <a:ext cx="2160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коснуться</a:t>
            </a:r>
            <a:endParaRPr lang="ru-RU" sz="2800" b="1" dirty="0"/>
          </a:p>
        </p:txBody>
      </p:sp>
      <p:sp>
        <p:nvSpPr>
          <p:cNvPr id="23" name="Arc 8"/>
          <p:cNvSpPr>
            <a:spLocks/>
          </p:cNvSpPr>
          <p:nvPr/>
        </p:nvSpPr>
        <p:spPr bwMode="auto">
          <a:xfrm rot="3056147" flipH="1">
            <a:off x="2572985" y="4530976"/>
            <a:ext cx="469636" cy="453496"/>
          </a:xfrm>
          <a:custGeom>
            <a:avLst/>
            <a:gdLst>
              <a:gd name="T0" fmla="*/ 824568942 w 21359"/>
              <a:gd name="T1" fmla="*/ 0 h 20482"/>
              <a:gd name="T2" fmla="*/ 2147483647 w 21359"/>
              <a:gd name="T3" fmla="*/ 2147483647 h 20482"/>
              <a:gd name="T4" fmla="*/ 0 w 21359"/>
              <a:gd name="T5" fmla="*/ 2147483647 h 20482"/>
              <a:gd name="T6" fmla="*/ 0 60000 65536"/>
              <a:gd name="T7" fmla="*/ 0 60000 65536"/>
              <a:gd name="T8" fmla="*/ 0 60000 65536"/>
              <a:gd name="T9" fmla="*/ 0 w 21359"/>
              <a:gd name="T10" fmla="*/ 0 h 20482"/>
              <a:gd name="T11" fmla="*/ 21359 w 21359"/>
              <a:gd name="T12" fmla="*/ 20482 h 204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482" fill="none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</a:path>
              <a:path w="21359" h="20482" stroke="0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  <a:lnTo>
                  <a:pt x="0" y="20482"/>
                </a:lnTo>
                <a:close/>
              </a:path>
            </a:pathLst>
          </a:custGeom>
          <a:noFill/>
          <a:ln w="57150">
            <a:solidFill>
              <a:srgbClr val="CC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Arc 8"/>
          <p:cNvSpPr>
            <a:spLocks/>
          </p:cNvSpPr>
          <p:nvPr/>
        </p:nvSpPr>
        <p:spPr bwMode="auto">
          <a:xfrm rot="3056147" flipH="1">
            <a:off x="5770625" y="4476333"/>
            <a:ext cx="555077" cy="569630"/>
          </a:xfrm>
          <a:custGeom>
            <a:avLst/>
            <a:gdLst>
              <a:gd name="T0" fmla="*/ 824568942 w 21359"/>
              <a:gd name="T1" fmla="*/ 0 h 20482"/>
              <a:gd name="T2" fmla="*/ 2147483647 w 21359"/>
              <a:gd name="T3" fmla="*/ 2147483647 h 20482"/>
              <a:gd name="T4" fmla="*/ 0 w 21359"/>
              <a:gd name="T5" fmla="*/ 2147483647 h 20482"/>
              <a:gd name="T6" fmla="*/ 0 60000 65536"/>
              <a:gd name="T7" fmla="*/ 0 60000 65536"/>
              <a:gd name="T8" fmla="*/ 0 60000 65536"/>
              <a:gd name="T9" fmla="*/ 0 w 21359"/>
              <a:gd name="T10" fmla="*/ 0 h 20482"/>
              <a:gd name="T11" fmla="*/ 21359 w 21359"/>
              <a:gd name="T12" fmla="*/ 20482 h 204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482" fill="none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</a:path>
              <a:path w="21359" h="20482" stroke="0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  <a:lnTo>
                  <a:pt x="0" y="20482"/>
                </a:lnTo>
                <a:close/>
              </a:path>
            </a:pathLst>
          </a:custGeom>
          <a:noFill/>
          <a:ln w="57150">
            <a:solidFill>
              <a:srgbClr val="CC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" name="Arc 8"/>
          <p:cNvSpPr>
            <a:spLocks/>
          </p:cNvSpPr>
          <p:nvPr/>
        </p:nvSpPr>
        <p:spPr bwMode="auto">
          <a:xfrm rot="3056147" flipH="1">
            <a:off x="2159901" y="4968828"/>
            <a:ext cx="503718" cy="518572"/>
          </a:xfrm>
          <a:custGeom>
            <a:avLst/>
            <a:gdLst>
              <a:gd name="T0" fmla="*/ 824568942 w 21359"/>
              <a:gd name="T1" fmla="*/ 0 h 20482"/>
              <a:gd name="T2" fmla="*/ 2147483647 w 21359"/>
              <a:gd name="T3" fmla="*/ 2147483647 h 20482"/>
              <a:gd name="T4" fmla="*/ 0 w 21359"/>
              <a:gd name="T5" fmla="*/ 2147483647 h 20482"/>
              <a:gd name="T6" fmla="*/ 0 60000 65536"/>
              <a:gd name="T7" fmla="*/ 0 60000 65536"/>
              <a:gd name="T8" fmla="*/ 0 60000 65536"/>
              <a:gd name="T9" fmla="*/ 0 w 21359"/>
              <a:gd name="T10" fmla="*/ 0 h 20482"/>
              <a:gd name="T11" fmla="*/ 21359 w 21359"/>
              <a:gd name="T12" fmla="*/ 20482 h 204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482" fill="none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</a:path>
              <a:path w="21359" h="20482" stroke="0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  <a:lnTo>
                  <a:pt x="0" y="20482"/>
                </a:lnTo>
                <a:close/>
              </a:path>
            </a:pathLst>
          </a:custGeom>
          <a:noFill/>
          <a:ln w="57150">
            <a:solidFill>
              <a:srgbClr val="CC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" name="Arc 8"/>
          <p:cNvSpPr>
            <a:spLocks/>
          </p:cNvSpPr>
          <p:nvPr/>
        </p:nvSpPr>
        <p:spPr bwMode="auto">
          <a:xfrm rot="3056147" flipH="1">
            <a:off x="5470134" y="4936744"/>
            <a:ext cx="507986" cy="515111"/>
          </a:xfrm>
          <a:custGeom>
            <a:avLst/>
            <a:gdLst>
              <a:gd name="T0" fmla="*/ 824568942 w 21359"/>
              <a:gd name="T1" fmla="*/ 0 h 20482"/>
              <a:gd name="T2" fmla="*/ 2147483647 w 21359"/>
              <a:gd name="T3" fmla="*/ 2147483647 h 20482"/>
              <a:gd name="T4" fmla="*/ 0 w 21359"/>
              <a:gd name="T5" fmla="*/ 2147483647 h 20482"/>
              <a:gd name="T6" fmla="*/ 0 60000 65536"/>
              <a:gd name="T7" fmla="*/ 0 60000 65536"/>
              <a:gd name="T8" fmla="*/ 0 60000 65536"/>
              <a:gd name="T9" fmla="*/ 0 w 21359"/>
              <a:gd name="T10" fmla="*/ 0 h 20482"/>
              <a:gd name="T11" fmla="*/ 21359 w 21359"/>
              <a:gd name="T12" fmla="*/ 20482 h 204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482" fill="none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</a:path>
              <a:path w="21359" h="20482" stroke="0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  <a:lnTo>
                  <a:pt x="0" y="20482"/>
                </a:lnTo>
                <a:close/>
              </a:path>
            </a:pathLst>
          </a:custGeom>
          <a:noFill/>
          <a:ln w="57150">
            <a:solidFill>
              <a:srgbClr val="CC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3059832" y="4437112"/>
            <a:ext cx="144016" cy="216024"/>
            <a:chOff x="4848" y="3072"/>
            <a:chExt cx="192" cy="192"/>
          </a:xfrm>
        </p:grpSpPr>
        <p:sp>
          <p:nvSpPr>
            <p:cNvPr id="18" name="Line 33"/>
            <p:cNvSpPr>
              <a:spLocks noChangeShapeType="1"/>
            </p:cNvSpPr>
            <p:nvPr/>
          </p:nvSpPr>
          <p:spPr bwMode="auto">
            <a:xfrm flipV="1">
              <a:off x="4848" y="3072"/>
              <a:ext cx="96" cy="192"/>
            </a:xfrm>
            <a:prstGeom prst="line">
              <a:avLst/>
            </a:prstGeom>
            <a:noFill/>
            <a:ln w="57150">
              <a:solidFill>
                <a:srgbClr val="CC00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34"/>
            <p:cNvSpPr>
              <a:spLocks noChangeShapeType="1"/>
            </p:cNvSpPr>
            <p:nvPr/>
          </p:nvSpPr>
          <p:spPr bwMode="auto">
            <a:xfrm>
              <a:off x="4944" y="3072"/>
              <a:ext cx="96" cy="192"/>
            </a:xfrm>
            <a:prstGeom prst="line">
              <a:avLst/>
            </a:prstGeom>
            <a:noFill/>
            <a:ln w="57150">
              <a:solidFill>
                <a:srgbClr val="CC00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2699792" y="4941168"/>
            <a:ext cx="144016" cy="216024"/>
            <a:chOff x="4848" y="3072"/>
            <a:chExt cx="192" cy="192"/>
          </a:xfrm>
        </p:grpSpPr>
        <p:sp>
          <p:nvSpPr>
            <p:cNvPr id="29" name="Line 33"/>
            <p:cNvSpPr>
              <a:spLocks noChangeShapeType="1"/>
            </p:cNvSpPr>
            <p:nvPr/>
          </p:nvSpPr>
          <p:spPr bwMode="auto">
            <a:xfrm flipV="1">
              <a:off x="4848" y="3072"/>
              <a:ext cx="96" cy="192"/>
            </a:xfrm>
            <a:prstGeom prst="line">
              <a:avLst/>
            </a:prstGeom>
            <a:noFill/>
            <a:ln w="57150">
              <a:solidFill>
                <a:srgbClr val="CC00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Line 34"/>
            <p:cNvSpPr>
              <a:spLocks noChangeShapeType="1"/>
            </p:cNvSpPr>
            <p:nvPr/>
          </p:nvSpPr>
          <p:spPr bwMode="auto">
            <a:xfrm>
              <a:off x="4944" y="3072"/>
              <a:ext cx="96" cy="192"/>
            </a:xfrm>
            <a:prstGeom prst="line">
              <a:avLst/>
            </a:prstGeom>
            <a:noFill/>
            <a:ln w="57150">
              <a:solidFill>
                <a:srgbClr val="CC00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" name="Line 21"/>
          <p:cNvSpPr>
            <a:spLocks noChangeShapeType="1"/>
          </p:cNvSpPr>
          <p:nvPr/>
        </p:nvSpPr>
        <p:spPr bwMode="auto">
          <a:xfrm>
            <a:off x="3059832" y="4941168"/>
            <a:ext cx="216024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" name="Line 21"/>
          <p:cNvSpPr>
            <a:spLocks noChangeShapeType="1"/>
          </p:cNvSpPr>
          <p:nvPr/>
        </p:nvSpPr>
        <p:spPr bwMode="auto">
          <a:xfrm>
            <a:off x="2699792" y="5373216"/>
            <a:ext cx="216024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31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1"/>
            <a:ext cx="8001000" cy="105273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ru-RU" sz="54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 Black"/>
              </a:rPr>
              <a:t>Работа с таблицей</a:t>
            </a:r>
            <a:endParaRPr lang="ru-RU" sz="540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rgbClr val="C00000"/>
              </a:solidFill>
            </a:endParaRPr>
          </a:p>
        </p:txBody>
      </p:sp>
      <p:graphicFrame>
        <p:nvGraphicFramePr>
          <p:cNvPr id="4" name="Рисунок SmartArt 3"/>
          <p:cNvGraphicFramePr>
            <a:graphicFrameLocks noGrp="1"/>
          </p:cNvGraphicFramePr>
          <p:nvPr>
            <p:ph type="dgm" idx="1"/>
          </p:nvPr>
        </p:nvGraphicFramePr>
        <p:xfrm>
          <a:off x="214282" y="1214422"/>
          <a:ext cx="8463884" cy="5209307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79709"/>
                <a:gridCol w="490351"/>
                <a:gridCol w="517258"/>
                <a:gridCol w="559555"/>
                <a:gridCol w="474962"/>
                <a:gridCol w="3309801"/>
                <a:gridCol w="1008112"/>
                <a:gridCol w="1224136"/>
              </a:tblGrid>
              <a:tr h="61926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 pitchFamily="18" charset="0"/>
                          <a:cs typeface="Times New Roman" pitchFamily="18" charset="0"/>
                        </a:rPr>
                        <a:t>Корни</a:t>
                      </a:r>
                      <a:endParaRPr lang="ru-RU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От чего зависит выбор буквы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Правило</a:t>
                      </a:r>
                      <a:endParaRPr lang="ru-RU" sz="3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latin typeface="Times New Roman" pitchFamily="18" charset="0"/>
                          <a:cs typeface="Times New Roman" pitchFamily="18" charset="0"/>
                        </a:rPr>
                        <a:t>Примеры</a:t>
                      </a:r>
                      <a:endParaRPr lang="ru-RU" sz="3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Исключения</a:t>
                      </a:r>
                      <a:endParaRPr lang="ru-RU" sz="2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1252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От ударения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От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суффикса  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–А-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От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следующей </a:t>
                      </a:r>
                      <a:r>
                        <a:rPr lang="ru-RU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согл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буквы.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От значения слова.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vert="vert27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8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2400" b="1" dirty="0" err="1">
                          <a:latin typeface="Times New Roman" pitchFamily="18" charset="0"/>
                          <a:cs typeface="Times New Roman" pitchFamily="18" charset="0"/>
                        </a:rPr>
                        <a:t>кас</a:t>
                      </a:r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//  -</a:t>
                      </a:r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кос-</a:t>
                      </a: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1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ru-RU" sz="11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3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Нет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17071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-лаг-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//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лож-</a:t>
                      </a: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Полог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43240" y="3143248"/>
            <a:ext cx="338437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корне пишется буква А, если после корня стоит суффикс –а- . Если после корня нет суффикса –а-, то в корне пишется О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3042" y="3429000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+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43042" y="4929198"/>
            <a:ext cx="450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+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5338778"/>
          </a:xfrm>
        </p:spPr>
        <p:txBody>
          <a:bodyPr>
            <a:normAutofit/>
          </a:bodyPr>
          <a:lstStyle/>
          <a:p>
            <a:pPr algn="l"/>
            <a:r>
              <a:rPr lang="ru-RU" sz="4800" b="1" dirty="0" smtClean="0">
                <a:solidFill>
                  <a:schemeClr val="tx1"/>
                </a:solidFill>
                <a:latin typeface="Corbel" pitchFamily="34" charset="0"/>
              </a:rPr>
              <a:t>Саша шапкой шишку сшиб</a:t>
            </a:r>
            <a:br>
              <a:rPr lang="ru-RU" sz="4800" b="1" dirty="0" smtClean="0">
                <a:solidFill>
                  <a:schemeClr val="tx1"/>
                </a:solidFill>
                <a:latin typeface="Corbel" pitchFamily="34" charset="0"/>
              </a:rPr>
            </a:br>
            <a:r>
              <a:rPr lang="ru-RU" sz="4800" b="1" dirty="0" smtClean="0">
                <a:solidFill>
                  <a:schemeClr val="tx1"/>
                </a:solidFill>
                <a:latin typeface="Corbel" pitchFamily="34" charset="0"/>
              </a:rPr>
              <a:t/>
            </a:r>
            <a:br>
              <a:rPr lang="ru-RU" sz="4800" b="1" dirty="0" smtClean="0">
                <a:solidFill>
                  <a:schemeClr val="tx1"/>
                </a:solidFill>
                <a:latin typeface="Corbel" pitchFamily="34" charset="0"/>
              </a:rPr>
            </a:br>
            <a:r>
              <a:rPr lang="ru-RU" sz="4800" b="1" dirty="0" smtClean="0">
                <a:solidFill>
                  <a:schemeClr val="tx1"/>
                </a:solidFill>
                <a:latin typeface="Corbel" pitchFamily="34" charset="0"/>
              </a:rPr>
              <a:t>Глазастые газели</a:t>
            </a:r>
            <a:br>
              <a:rPr lang="ru-RU" sz="4800" b="1" dirty="0" smtClean="0">
                <a:solidFill>
                  <a:schemeClr val="tx1"/>
                </a:solidFill>
                <a:latin typeface="Corbel" pitchFamily="34" charset="0"/>
              </a:rPr>
            </a:br>
            <a:r>
              <a:rPr lang="ru-RU" sz="4800" b="1" dirty="0" smtClean="0">
                <a:solidFill>
                  <a:schemeClr val="tx1"/>
                </a:solidFill>
                <a:latin typeface="Corbel" pitchFamily="34" charset="0"/>
              </a:rPr>
              <a:t>Газеты </a:t>
            </a:r>
            <a:r>
              <a:rPr lang="ru-RU" sz="4800" b="1" dirty="0" err="1" smtClean="0">
                <a:solidFill>
                  <a:schemeClr val="tx1"/>
                </a:solidFill>
                <a:latin typeface="Corbel" pitchFamily="34" charset="0"/>
              </a:rPr>
              <a:t>проглазели</a:t>
            </a:r>
            <a:r>
              <a:rPr lang="ru-RU" sz="4800" b="1" dirty="0" smtClean="0">
                <a:solidFill>
                  <a:schemeClr val="tx1"/>
                </a:solidFill>
                <a:latin typeface="Corbel" pitchFamily="34" charset="0"/>
              </a:rPr>
              <a:t>.</a:t>
            </a:r>
            <a:br>
              <a:rPr lang="ru-RU" sz="4800" b="1" dirty="0" smtClean="0">
                <a:solidFill>
                  <a:schemeClr val="tx1"/>
                </a:solidFill>
                <a:latin typeface="Corbel" pitchFamily="34" charset="0"/>
              </a:rPr>
            </a:br>
            <a:r>
              <a:rPr lang="ru-RU" sz="4800" b="1" dirty="0" smtClean="0">
                <a:solidFill>
                  <a:schemeClr val="tx1"/>
                </a:solidFill>
                <a:latin typeface="Corbel" pitchFamily="34" charset="0"/>
              </a:rPr>
              <a:t>Газеты, что с прогнозами,</a:t>
            </a:r>
            <a:br>
              <a:rPr lang="ru-RU" sz="4800" b="1" dirty="0" smtClean="0">
                <a:solidFill>
                  <a:schemeClr val="tx1"/>
                </a:solidFill>
                <a:latin typeface="Corbel" pitchFamily="34" charset="0"/>
              </a:rPr>
            </a:br>
            <a:r>
              <a:rPr lang="ru-RU" sz="4800" b="1" dirty="0" smtClean="0">
                <a:solidFill>
                  <a:schemeClr val="tx1"/>
                </a:solidFill>
                <a:latin typeface="Corbel" pitchFamily="34" charset="0"/>
              </a:rPr>
              <a:t>Грозят газелям грозами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WordArt 5"/>
          <p:cNvSpPr>
            <a:spLocks noChangeArrowheads="1" noChangeShapeType="1" noTextEdit="1"/>
          </p:cNvSpPr>
          <p:nvPr/>
        </p:nvSpPr>
        <p:spPr bwMode="auto">
          <a:xfrm>
            <a:off x="539552" y="0"/>
            <a:ext cx="8496944" cy="10527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3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Распределительный диктант</a:t>
            </a:r>
            <a:r>
              <a:rPr lang="ru-RU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1196752"/>
            <a:ext cx="9144000" cy="3785652"/>
          </a:xfrm>
          <a:prstGeom prst="rect">
            <a:avLst/>
          </a:prstGeom>
          <a:solidFill>
            <a:srgbClr val="FF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40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Изл</a:t>
            </a:r>
            <a:r>
              <a:rPr lang="ru-RU" sz="4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…жить содержание, </a:t>
            </a:r>
            <a:r>
              <a:rPr lang="ru-RU" sz="40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к...саться</a:t>
            </a:r>
            <a:r>
              <a:rPr lang="ru-RU" sz="4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вопроса, </a:t>
            </a:r>
            <a:r>
              <a:rPr lang="ru-RU" sz="40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предл</a:t>
            </a:r>
            <a:r>
              <a:rPr lang="ru-RU" sz="4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…гать решение, </a:t>
            </a:r>
            <a:r>
              <a:rPr lang="ru-RU" sz="40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изл</a:t>
            </a:r>
            <a:r>
              <a:rPr lang="ru-RU" sz="4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…гать мысли, смело </a:t>
            </a:r>
            <a:r>
              <a:rPr lang="ru-RU" sz="40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предпол</a:t>
            </a:r>
            <a:r>
              <a:rPr lang="ru-RU" sz="4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…жить, написать </a:t>
            </a:r>
            <a:r>
              <a:rPr lang="ru-RU" sz="40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изл</a:t>
            </a:r>
            <a:r>
              <a:rPr lang="ru-RU" sz="4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0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жение</a:t>
            </a:r>
            <a:r>
              <a:rPr lang="ru-RU" sz="4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нал…гать обязательства, небрежно </a:t>
            </a:r>
            <a:r>
              <a:rPr lang="ru-RU" sz="40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к...снётся</a:t>
            </a:r>
            <a:r>
              <a:rPr lang="ru-RU" sz="40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67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Взаимопроверка</a:t>
            </a:r>
            <a:r>
              <a:rPr lang="ru-RU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ru-RU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1412777"/>
            <a:ext cx="4040188" cy="3945050"/>
          </a:xfrm>
          <a:solidFill>
            <a:srgbClr val="FFFFCC"/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к...саться</a:t>
            </a:r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вопроса,</a:t>
            </a:r>
          </a:p>
          <a:p>
            <a:pPr>
              <a:buNone/>
            </a:pPr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предл</a:t>
            </a:r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…гать решение,</a:t>
            </a:r>
          </a:p>
          <a:p>
            <a:pPr>
              <a:buNone/>
            </a:pPr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изл</a:t>
            </a:r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…гать мысли,</a:t>
            </a:r>
          </a:p>
          <a:p>
            <a:pPr>
              <a:buNone/>
            </a:pPr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нал…гать обязательства</a:t>
            </a:r>
          </a:p>
          <a:p>
            <a:pPr>
              <a:buNone/>
            </a:pPr>
            <a:endParaRPr lang="ru-RU" sz="31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84785"/>
            <a:ext cx="4041775" cy="3873041"/>
          </a:xfrm>
          <a:solidFill>
            <a:srgbClr val="FFFFCC"/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изл</a:t>
            </a:r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…жить содержание,</a:t>
            </a:r>
          </a:p>
          <a:p>
            <a:pPr>
              <a:buNone/>
            </a:pPr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смело </a:t>
            </a:r>
            <a:r>
              <a:rPr lang="ru-RU" sz="32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предпол</a:t>
            </a:r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…жить,</a:t>
            </a:r>
          </a:p>
          <a:p>
            <a:pPr>
              <a:buNone/>
            </a:pPr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написать </a:t>
            </a:r>
            <a:r>
              <a:rPr lang="ru-RU" sz="32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изл</a:t>
            </a:r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32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жение</a:t>
            </a:r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небрежно к…</a:t>
            </a:r>
            <a:r>
              <a:rPr lang="ru-RU" sz="3200" b="1" dirty="0" err="1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снётся</a:t>
            </a:r>
            <a:endParaRPr lang="ru-RU" sz="3200" b="1" dirty="0" smtClean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1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"/>
          </p:nvPr>
        </p:nvSpPr>
        <p:spPr>
          <a:xfrm>
            <a:off x="457200" y="764705"/>
            <a:ext cx="4040188" cy="576064"/>
          </a:xfrm>
          <a:solidFill>
            <a:srgbClr val="FFFFFF"/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4800" b="0" dirty="0" smtClean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-а-</a:t>
            </a:r>
            <a:endParaRPr lang="ru-RU" sz="4800" b="0" dirty="0">
              <a:ln w="28575"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764705"/>
            <a:ext cx="4041775" cy="576063"/>
          </a:xfrm>
          <a:solidFill>
            <a:srgbClr val="FFFFFF"/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-о-</a:t>
            </a:r>
            <a:endParaRPr lang="ru-RU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340768"/>
            <a:ext cx="383438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3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7704" y="2060848"/>
            <a:ext cx="383438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3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3648" y="3284984"/>
            <a:ext cx="383438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3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31640" y="3933056"/>
            <a:ext cx="383438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3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64088" y="1412776"/>
            <a:ext cx="383438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3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88224" y="2924944"/>
            <a:ext cx="383438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3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24128" y="4077072"/>
            <a:ext cx="383438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3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76256" y="4653136"/>
            <a:ext cx="383438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3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Arc 14"/>
          <p:cNvSpPr>
            <a:spLocks/>
          </p:cNvSpPr>
          <p:nvPr/>
        </p:nvSpPr>
        <p:spPr bwMode="auto">
          <a:xfrm rot="3056147" flipH="1">
            <a:off x="552659" y="1373408"/>
            <a:ext cx="837882" cy="803801"/>
          </a:xfrm>
          <a:custGeom>
            <a:avLst/>
            <a:gdLst>
              <a:gd name="T0" fmla="*/ 824568942 w 21359"/>
              <a:gd name="T1" fmla="*/ 0 h 20482"/>
              <a:gd name="T2" fmla="*/ 2147483647 w 21359"/>
              <a:gd name="T3" fmla="*/ 2147483647 h 20482"/>
              <a:gd name="T4" fmla="*/ 0 w 21359"/>
              <a:gd name="T5" fmla="*/ 2147483647 h 20482"/>
              <a:gd name="T6" fmla="*/ 0 60000 65536"/>
              <a:gd name="T7" fmla="*/ 0 60000 65536"/>
              <a:gd name="T8" fmla="*/ 0 60000 65536"/>
              <a:gd name="T9" fmla="*/ 0 w 21359"/>
              <a:gd name="T10" fmla="*/ 0 h 20482"/>
              <a:gd name="T11" fmla="*/ 21359 w 21359"/>
              <a:gd name="T12" fmla="*/ 20482 h 204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482" fill="none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</a:path>
              <a:path w="21359" h="20482" stroke="0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  <a:lnTo>
                  <a:pt x="0" y="20482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2" name="Arc 14"/>
          <p:cNvSpPr>
            <a:spLocks/>
          </p:cNvSpPr>
          <p:nvPr/>
        </p:nvSpPr>
        <p:spPr bwMode="auto">
          <a:xfrm rot="3056147" flipH="1">
            <a:off x="1704787" y="2018987"/>
            <a:ext cx="837879" cy="803800"/>
          </a:xfrm>
          <a:custGeom>
            <a:avLst/>
            <a:gdLst>
              <a:gd name="T0" fmla="*/ 824568942 w 21359"/>
              <a:gd name="T1" fmla="*/ 0 h 20482"/>
              <a:gd name="T2" fmla="*/ 2147483647 w 21359"/>
              <a:gd name="T3" fmla="*/ 2147483647 h 20482"/>
              <a:gd name="T4" fmla="*/ 0 w 21359"/>
              <a:gd name="T5" fmla="*/ 2147483647 h 20482"/>
              <a:gd name="T6" fmla="*/ 0 60000 65536"/>
              <a:gd name="T7" fmla="*/ 0 60000 65536"/>
              <a:gd name="T8" fmla="*/ 0 60000 65536"/>
              <a:gd name="T9" fmla="*/ 0 w 21359"/>
              <a:gd name="T10" fmla="*/ 0 h 20482"/>
              <a:gd name="T11" fmla="*/ 21359 w 21359"/>
              <a:gd name="T12" fmla="*/ 20482 h 204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482" fill="none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</a:path>
              <a:path w="21359" h="20482" stroke="0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  <a:lnTo>
                  <a:pt x="0" y="20482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4" name="Arc 14"/>
          <p:cNvSpPr>
            <a:spLocks/>
          </p:cNvSpPr>
          <p:nvPr/>
        </p:nvSpPr>
        <p:spPr bwMode="auto">
          <a:xfrm rot="3056147" flipH="1">
            <a:off x="1212801" y="3248872"/>
            <a:ext cx="813741" cy="823393"/>
          </a:xfrm>
          <a:custGeom>
            <a:avLst/>
            <a:gdLst>
              <a:gd name="T0" fmla="*/ 824568942 w 21359"/>
              <a:gd name="T1" fmla="*/ 0 h 20482"/>
              <a:gd name="T2" fmla="*/ 2147483647 w 21359"/>
              <a:gd name="T3" fmla="*/ 2147483647 h 20482"/>
              <a:gd name="T4" fmla="*/ 0 w 21359"/>
              <a:gd name="T5" fmla="*/ 2147483647 h 20482"/>
              <a:gd name="T6" fmla="*/ 0 60000 65536"/>
              <a:gd name="T7" fmla="*/ 0 60000 65536"/>
              <a:gd name="T8" fmla="*/ 0 60000 65536"/>
              <a:gd name="T9" fmla="*/ 0 w 21359"/>
              <a:gd name="T10" fmla="*/ 0 h 20482"/>
              <a:gd name="T11" fmla="*/ 21359 w 21359"/>
              <a:gd name="T12" fmla="*/ 20482 h 204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482" fill="none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</a:path>
              <a:path w="21359" h="20482" stroke="0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  <a:lnTo>
                  <a:pt x="0" y="20482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5" name="Arc 14"/>
          <p:cNvSpPr>
            <a:spLocks/>
          </p:cNvSpPr>
          <p:nvPr/>
        </p:nvSpPr>
        <p:spPr bwMode="auto">
          <a:xfrm rot="3056147" flipH="1">
            <a:off x="1092675" y="3887704"/>
            <a:ext cx="837969" cy="896469"/>
          </a:xfrm>
          <a:custGeom>
            <a:avLst/>
            <a:gdLst>
              <a:gd name="T0" fmla="*/ 824568942 w 21359"/>
              <a:gd name="T1" fmla="*/ 0 h 20482"/>
              <a:gd name="T2" fmla="*/ 2147483647 w 21359"/>
              <a:gd name="T3" fmla="*/ 2147483647 h 20482"/>
              <a:gd name="T4" fmla="*/ 0 w 21359"/>
              <a:gd name="T5" fmla="*/ 2147483647 h 20482"/>
              <a:gd name="T6" fmla="*/ 0 60000 65536"/>
              <a:gd name="T7" fmla="*/ 0 60000 65536"/>
              <a:gd name="T8" fmla="*/ 0 60000 65536"/>
              <a:gd name="T9" fmla="*/ 0 w 21359"/>
              <a:gd name="T10" fmla="*/ 0 h 20482"/>
              <a:gd name="T11" fmla="*/ 21359 w 21359"/>
              <a:gd name="T12" fmla="*/ 20482 h 204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482" fill="none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</a:path>
              <a:path w="21359" h="20482" stroke="0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  <a:lnTo>
                  <a:pt x="0" y="20482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7" name="Arc 14"/>
          <p:cNvSpPr>
            <a:spLocks/>
          </p:cNvSpPr>
          <p:nvPr/>
        </p:nvSpPr>
        <p:spPr bwMode="auto">
          <a:xfrm rot="3056147" flipH="1">
            <a:off x="5173518" y="1416999"/>
            <a:ext cx="885193" cy="858140"/>
          </a:xfrm>
          <a:custGeom>
            <a:avLst/>
            <a:gdLst>
              <a:gd name="T0" fmla="*/ 824568942 w 21359"/>
              <a:gd name="T1" fmla="*/ 0 h 20482"/>
              <a:gd name="T2" fmla="*/ 2147483647 w 21359"/>
              <a:gd name="T3" fmla="*/ 2147483647 h 20482"/>
              <a:gd name="T4" fmla="*/ 0 w 21359"/>
              <a:gd name="T5" fmla="*/ 2147483647 h 20482"/>
              <a:gd name="T6" fmla="*/ 0 60000 65536"/>
              <a:gd name="T7" fmla="*/ 0 60000 65536"/>
              <a:gd name="T8" fmla="*/ 0 60000 65536"/>
              <a:gd name="T9" fmla="*/ 0 w 21359"/>
              <a:gd name="T10" fmla="*/ 0 h 20482"/>
              <a:gd name="T11" fmla="*/ 21359 w 21359"/>
              <a:gd name="T12" fmla="*/ 20482 h 204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482" fill="none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</a:path>
              <a:path w="21359" h="20482" stroke="0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  <a:lnTo>
                  <a:pt x="0" y="20482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8" name="Arc 14"/>
          <p:cNvSpPr>
            <a:spLocks/>
          </p:cNvSpPr>
          <p:nvPr/>
        </p:nvSpPr>
        <p:spPr bwMode="auto">
          <a:xfrm rot="3056147" flipH="1">
            <a:off x="6398623" y="2964864"/>
            <a:ext cx="883258" cy="859710"/>
          </a:xfrm>
          <a:custGeom>
            <a:avLst/>
            <a:gdLst>
              <a:gd name="T0" fmla="*/ 824568942 w 21359"/>
              <a:gd name="T1" fmla="*/ 0 h 20482"/>
              <a:gd name="T2" fmla="*/ 2147483647 w 21359"/>
              <a:gd name="T3" fmla="*/ 2147483647 h 20482"/>
              <a:gd name="T4" fmla="*/ 0 w 21359"/>
              <a:gd name="T5" fmla="*/ 2147483647 h 20482"/>
              <a:gd name="T6" fmla="*/ 0 60000 65536"/>
              <a:gd name="T7" fmla="*/ 0 60000 65536"/>
              <a:gd name="T8" fmla="*/ 0 60000 65536"/>
              <a:gd name="T9" fmla="*/ 0 w 21359"/>
              <a:gd name="T10" fmla="*/ 0 h 20482"/>
              <a:gd name="T11" fmla="*/ 21359 w 21359"/>
              <a:gd name="T12" fmla="*/ 20482 h 204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482" fill="none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</a:path>
              <a:path w="21359" h="20482" stroke="0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  <a:lnTo>
                  <a:pt x="0" y="20482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9" name="Arc 14"/>
          <p:cNvSpPr>
            <a:spLocks/>
          </p:cNvSpPr>
          <p:nvPr/>
        </p:nvSpPr>
        <p:spPr bwMode="auto">
          <a:xfrm rot="3056147" flipH="1">
            <a:off x="5534527" y="4079263"/>
            <a:ext cx="883258" cy="859711"/>
          </a:xfrm>
          <a:custGeom>
            <a:avLst/>
            <a:gdLst>
              <a:gd name="T0" fmla="*/ 824568942 w 21359"/>
              <a:gd name="T1" fmla="*/ 0 h 20482"/>
              <a:gd name="T2" fmla="*/ 2147483647 w 21359"/>
              <a:gd name="T3" fmla="*/ 2147483647 h 20482"/>
              <a:gd name="T4" fmla="*/ 0 w 21359"/>
              <a:gd name="T5" fmla="*/ 2147483647 h 20482"/>
              <a:gd name="T6" fmla="*/ 0 60000 65536"/>
              <a:gd name="T7" fmla="*/ 0 60000 65536"/>
              <a:gd name="T8" fmla="*/ 0 60000 65536"/>
              <a:gd name="T9" fmla="*/ 0 w 21359"/>
              <a:gd name="T10" fmla="*/ 0 h 20482"/>
              <a:gd name="T11" fmla="*/ 21359 w 21359"/>
              <a:gd name="T12" fmla="*/ 20482 h 204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482" fill="none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</a:path>
              <a:path w="21359" h="20482" stroke="0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  <a:lnTo>
                  <a:pt x="0" y="20482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0" name="Arc 14"/>
          <p:cNvSpPr>
            <a:spLocks/>
          </p:cNvSpPr>
          <p:nvPr/>
        </p:nvSpPr>
        <p:spPr bwMode="auto">
          <a:xfrm rot="3056147" flipH="1">
            <a:off x="6614276" y="4584096"/>
            <a:ext cx="884000" cy="859111"/>
          </a:xfrm>
          <a:custGeom>
            <a:avLst/>
            <a:gdLst>
              <a:gd name="T0" fmla="*/ 824568942 w 21359"/>
              <a:gd name="T1" fmla="*/ 0 h 20482"/>
              <a:gd name="T2" fmla="*/ 2147483647 w 21359"/>
              <a:gd name="T3" fmla="*/ 2147483647 h 20482"/>
              <a:gd name="T4" fmla="*/ 0 w 21359"/>
              <a:gd name="T5" fmla="*/ 2147483647 h 20482"/>
              <a:gd name="T6" fmla="*/ 0 60000 65536"/>
              <a:gd name="T7" fmla="*/ 0 60000 65536"/>
              <a:gd name="T8" fmla="*/ 0 60000 65536"/>
              <a:gd name="T9" fmla="*/ 0 w 21359"/>
              <a:gd name="T10" fmla="*/ 0 h 20482"/>
              <a:gd name="T11" fmla="*/ 21359 w 21359"/>
              <a:gd name="T12" fmla="*/ 20482 h 204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482" fill="none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</a:path>
              <a:path w="21359" h="20482" stroke="0" extrusionOk="0">
                <a:moveTo>
                  <a:pt x="6859" y="0"/>
                </a:moveTo>
                <a:cubicBezTo>
                  <a:pt x="14551" y="2576"/>
                  <a:pt x="20151" y="9245"/>
                  <a:pt x="21359" y="17266"/>
                </a:cubicBezTo>
                <a:lnTo>
                  <a:pt x="0" y="20482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grpSp>
        <p:nvGrpSpPr>
          <p:cNvPr id="32" name="Group 35"/>
          <p:cNvGrpSpPr>
            <a:grpSpLocks/>
          </p:cNvGrpSpPr>
          <p:nvPr/>
        </p:nvGrpSpPr>
        <p:grpSpPr bwMode="auto">
          <a:xfrm>
            <a:off x="1403648" y="1412776"/>
            <a:ext cx="216024" cy="288032"/>
            <a:chOff x="4848" y="3072"/>
            <a:chExt cx="192" cy="192"/>
          </a:xfrm>
        </p:grpSpPr>
        <p:sp>
          <p:nvSpPr>
            <p:cNvPr id="33" name="Line 33"/>
            <p:cNvSpPr>
              <a:spLocks noChangeShapeType="1"/>
            </p:cNvSpPr>
            <p:nvPr/>
          </p:nvSpPr>
          <p:spPr bwMode="auto">
            <a:xfrm flipV="1">
              <a:off x="4848" y="3072"/>
              <a:ext cx="96" cy="19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Line 34"/>
            <p:cNvSpPr>
              <a:spLocks noChangeShapeType="1"/>
            </p:cNvSpPr>
            <p:nvPr/>
          </p:nvSpPr>
          <p:spPr bwMode="auto">
            <a:xfrm>
              <a:off x="4944" y="3072"/>
              <a:ext cx="96" cy="19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6" name="Group 35"/>
          <p:cNvGrpSpPr>
            <a:grpSpLocks/>
          </p:cNvGrpSpPr>
          <p:nvPr/>
        </p:nvGrpSpPr>
        <p:grpSpPr bwMode="auto">
          <a:xfrm>
            <a:off x="2555776" y="2060848"/>
            <a:ext cx="216024" cy="288032"/>
            <a:chOff x="4848" y="3072"/>
            <a:chExt cx="192" cy="192"/>
          </a:xfrm>
        </p:grpSpPr>
        <p:sp>
          <p:nvSpPr>
            <p:cNvPr id="57" name="Line 33"/>
            <p:cNvSpPr>
              <a:spLocks noChangeShapeType="1"/>
            </p:cNvSpPr>
            <p:nvPr/>
          </p:nvSpPr>
          <p:spPr bwMode="auto">
            <a:xfrm flipV="1">
              <a:off x="4848" y="3072"/>
              <a:ext cx="96" cy="19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Line 34"/>
            <p:cNvSpPr>
              <a:spLocks noChangeShapeType="1"/>
            </p:cNvSpPr>
            <p:nvPr/>
          </p:nvSpPr>
          <p:spPr bwMode="auto">
            <a:xfrm>
              <a:off x="4944" y="3072"/>
              <a:ext cx="96" cy="19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9" name="Group 35"/>
          <p:cNvGrpSpPr>
            <a:grpSpLocks/>
          </p:cNvGrpSpPr>
          <p:nvPr/>
        </p:nvGrpSpPr>
        <p:grpSpPr bwMode="auto">
          <a:xfrm>
            <a:off x="2051720" y="3212976"/>
            <a:ext cx="216024" cy="288032"/>
            <a:chOff x="4848" y="3072"/>
            <a:chExt cx="192" cy="192"/>
          </a:xfrm>
        </p:grpSpPr>
        <p:sp>
          <p:nvSpPr>
            <p:cNvPr id="60" name="Line 33"/>
            <p:cNvSpPr>
              <a:spLocks noChangeShapeType="1"/>
            </p:cNvSpPr>
            <p:nvPr/>
          </p:nvSpPr>
          <p:spPr bwMode="auto">
            <a:xfrm flipV="1">
              <a:off x="4848" y="3072"/>
              <a:ext cx="96" cy="19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Line 34"/>
            <p:cNvSpPr>
              <a:spLocks noChangeShapeType="1"/>
            </p:cNvSpPr>
            <p:nvPr/>
          </p:nvSpPr>
          <p:spPr bwMode="auto">
            <a:xfrm>
              <a:off x="4944" y="3072"/>
              <a:ext cx="96" cy="19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2" name="Group 35"/>
          <p:cNvGrpSpPr>
            <a:grpSpLocks/>
          </p:cNvGrpSpPr>
          <p:nvPr/>
        </p:nvGrpSpPr>
        <p:grpSpPr bwMode="auto">
          <a:xfrm>
            <a:off x="1979712" y="3933056"/>
            <a:ext cx="216024" cy="288032"/>
            <a:chOff x="4848" y="3072"/>
            <a:chExt cx="192" cy="192"/>
          </a:xfrm>
        </p:grpSpPr>
        <p:sp>
          <p:nvSpPr>
            <p:cNvPr id="63" name="Line 33"/>
            <p:cNvSpPr>
              <a:spLocks noChangeShapeType="1"/>
            </p:cNvSpPr>
            <p:nvPr/>
          </p:nvSpPr>
          <p:spPr bwMode="auto">
            <a:xfrm flipV="1">
              <a:off x="4848" y="3072"/>
              <a:ext cx="96" cy="19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Line 34"/>
            <p:cNvSpPr>
              <a:spLocks noChangeShapeType="1"/>
            </p:cNvSpPr>
            <p:nvPr/>
          </p:nvSpPr>
          <p:spPr bwMode="auto">
            <a:xfrm>
              <a:off x="4944" y="3072"/>
              <a:ext cx="96" cy="19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5" name="Line 20"/>
          <p:cNvSpPr>
            <a:spLocks noChangeShapeType="1"/>
          </p:cNvSpPr>
          <p:nvPr/>
        </p:nvSpPr>
        <p:spPr bwMode="auto">
          <a:xfrm>
            <a:off x="827584" y="1988840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" name="Line 20"/>
          <p:cNvSpPr>
            <a:spLocks noChangeShapeType="1"/>
          </p:cNvSpPr>
          <p:nvPr/>
        </p:nvSpPr>
        <p:spPr bwMode="auto">
          <a:xfrm>
            <a:off x="1331640" y="1988840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" name="Line 20"/>
          <p:cNvSpPr>
            <a:spLocks noChangeShapeType="1"/>
          </p:cNvSpPr>
          <p:nvPr/>
        </p:nvSpPr>
        <p:spPr bwMode="auto">
          <a:xfrm>
            <a:off x="1331640" y="2060848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" name="Line 20"/>
          <p:cNvSpPr>
            <a:spLocks noChangeShapeType="1"/>
          </p:cNvSpPr>
          <p:nvPr/>
        </p:nvSpPr>
        <p:spPr bwMode="auto">
          <a:xfrm>
            <a:off x="1907704" y="2636912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" name="Line 20"/>
          <p:cNvSpPr>
            <a:spLocks noChangeShapeType="1"/>
          </p:cNvSpPr>
          <p:nvPr/>
        </p:nvSpPr>
        <p:spPr bwMode="auto">
          <a:xfrm>
            <a:off x="2483768" y="2636912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" name="Line 20"/>
          <p:cNvSpPr>
            <a:spLocks noChangeShapeType="1"/>
          </p:cNvSpPr>
          <p:nvPr/>
        </p:nvSpPr>
        <p:spPr bwMode="auto">
          <a:xfrm>
            <a:off x="2483768" y="2708920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" name="Line 20"/>
          <p:cNvSpPr>
            <a:spLocks noChangeShapeType="1"/>
          </p:cNvSpPr>
          <p:nvPr/>
        </p:nvSpPr>
        <p:spPr bwMode="auto">
          <a:xfrm>
            <a:off x="1403648" y="3861048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" name="Line 20"/>
          <p:cNvSpPr>
            <a:spLocks noChangeShapeType="1"/>
          </p:cNvSpPr>
          <p:nvPr/>
        </p:nvSpPr>
        <p:spPr bwMode="auto">
          <a:xfrm>
            <a:off x="1979712" y="3861048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3" name="Line 20"/>
          <p:cNvSpPr>
            <a:spLocks noChangeShapeType="1"/>
          </p:cNvSpPr>
          <p:nvPr/>
        </p:nvSpPr>
        <p:spPr bwMode="auto">
          <a:xfrm>
            <a:off x="1979712" y="3933056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" name="Line 20"/>
          <p:cNvSpPr>
            <a:spLocks noChangeShapeType="1"/>
          </p:cNvSpPr>
          <p:nvPr/>
        </p:nvSpPr>
        <p:spPr bwMode="auto">
          <a:xfrm>
            <a:off x="1331640" y="4509120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5" name="Line 20"/>
          <p:cNvSpPr>
            <a:spLocks noChangeShapeType="1"/>
          </p:cNvSpPr>
          <p:nvPr/>
        </p:nvSpPr>
        <p:spPr bwMode="auto">
          <a:xfrm>
            <a:off x="1907704" y="4509120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1907704" y="4581128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5364088" y="1988840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8" name="Line 20"/>
          <p:cNvSpPr>
            <a:spLocks noChangeShapeType="1"/>
          </p:cNvSpPr>
          <p:nvPr/>
        </p:nvSpPr>
        <p:spPr bwMode="auto">
          <a:xfrm>
            <a:off x="6588224" y="3573016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9" name="Line 20"/>
          <p:cNvSpPr>
            <a:spLocks noChangeShapeType="1"/>
          </p:cNvSpPr>
          <p:nvPr/>
        </p:nvSpPr>
        <p:spPr bwMode="auto">
          <a:xfrm>
            <a:off x="5724128" y="4653136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" name="Line 20"/>
          <p:cNvSpPr>
            <a:spLocks noChangeShapeType="1"/>
          </p:cNvSpPr>
          <p:nvPr/>
        </p:nvSpPr>
        <p:spPr bwMode="auto">
          <a:xfrm>
            <a:off x="6876256" y="5229200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" name="Rectangle 32"/>
          <p:cNvSpPr>
            <a:spLocks noChangeArrowheads="1"/>
          </p:cNvSpPr>
          <p:nvPr/>
        </p:nvSpPr>
        <p:spPr bwMode="auto">
          <a:xfrm>
            <a:off x="6228184" y="1484784"/>
            <a:ext cx="108012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ru-RU" sz="2400" b="1" dirty="0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(нет А)</a:t>
            </a:r>
          </a:p>
        </p:txBody>
      </p:sp>
      <p:sp>
        <p:nvSpPr>
          <p:cNvPr id="52" name="Rectangle 32"/>
          <p:cNvSpPr>
            <a:spLocks noChangeArrowheads="1"/>
          </p:cNvSpPr>
          <p:nvPr/>
        </p:nvSpPr>
        <p:spPr bwMode="auto">
          <a:xfrm>
            <a:off x="7308304" y="2924944"/>
            <a:ext cx="108356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ru-RU" sz="2400" b="1" dirty="0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(нет А)</a:t>
            </a:r>
          </a:p>
        </p:txBody>
      </p:sp>
      <p:sp>
        <p:nvSpPr>
          <p:cNvPr id="53" name="Rectangle 32"/>
          <p:cNvSpPr>
            <a:spLocks noChangeArrowheads="1"/>
          </p:cNvSpPr>
          <p:nvPr/>
        </p:nvSpPr>
        <p:spPr bwMode="auto">
          <a:xfrm>
            <a:off x="6588224" y="4005064"/>
            <a:ext cx="108356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ru-RU" sz="2400" b="1" dirty="0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(нет А)</a:t>
            </a:r>
          </a:p>
        </p:txBody>
      </p:sp>
      <p:sp>
        <p:nvSpPr>
          <p:cNvPr id="54" name="Rectangle 32"/>
          <p:cNvSpPr>
            <a:spLocks noChangeArrowheads="1"/>
          </p:cNvSpPr>
          <p:nvPr/>
        </p:nvSpPr>
        <p:spPr bwMode="auto">
          <a:xfrm>
            <a:off x="7452320" y="4581128"/>
            <a:ext cx="93955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ru-RU" sz="2400" b="1" dirty="0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(нет 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7" grpId="0" animBg="1"/>
      <p:bldP spid="22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85818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ru-RU" sz="60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«Третье лишнее»</a:t>
            </a:r>
            <a:endParaRPr lang="ru-RU" sz="6000" b="1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AutoShape 36"/>
          <p:cNvSpPr>
            <a:spLocks noChangeArrowheads="1"/>
          </p:cNvSpPr>
          <p:nvPr/>
        </p:nvSpPr>
        <p:spPr bwMode="auto">
          <a:xfrm>
            <a:off x="214312" y="3929063"/>
            <a:ext cx="4861743" cy="2357437"/>
          </a:xfrm>
          <a:prstGeom prst="flowChartDocumen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4000" b="1" dirty="0"/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нал…гать штраф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прил…гать усилия</a:t>
            </a:r>
          </a:p>
          <a:p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возл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…жить ответствен-</a:t>
            </a:r>
          </a:p>
          <a:p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ность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>
              <a:solidFill>
                <a:srgbClr val="007434"/>
              </a:solidFill>
            </a:endParaRPr>
          </a:p>
        </p:txBody>
      </p:sp>
      <p:sp>
        <p:nvSpPr>
          <p:cNvPr id="14" name="AutoShape 40"/>
          <p:cNvSpPr>
            <a:spLocks noChangeArrowheads="1"/>
          </p:cNvSpPr>
          <p:nvPr/>
        </p:nvSpPr>
        <p:spPr bwMode="auto">
          <a:xfrm>
            <a:off x="142874" y="1143000"/>
            <a:ext cx="4933181" cy="2500313"/>
          </a:xfrm>
          <a:prstGeom prst="flowChartDocumen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лёгкое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прик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сновение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неприк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сновенный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запас</a:t>
            </a:r>
          </a:p>
          <a:p>
            <a:pPr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к..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сательная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линия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AutoShape 36"/>
          <p:cNvSpPr>
            <a:spLocks noChangeArrowheads="1"/>
          </p:cNvSpPr>
          <p:nvPr/>
        </p:nvSpPr>
        <p:spPr bwMode="auto">
          <a:xfrm>
            <a:off x="5286380" y="1143000"/>
            <a:ext cx="3714745" cy="2357438"/>
          </a:xfrm>
          <a:prstGeom prst="flowChartDocumen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вас не к…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снется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к..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снуться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вопроса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к..сой заяц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36"/>
          <p:cNvSpPr>
            <a:spLocks noChangeArrowheads="1"/>
          </p:cNvSpPr>
          <p:nvPr/>
        </p:nvSpPr>
        <p:spPr bwMode="auto">
          <a:xfrm>
            <a:off x="5292080" y="3933056"/>
            <a:ext cx="3672408" cy="2187624"/>
          </a:xfrm>
          <a:prstGeom prst="flowChartDocumen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л…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гичный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вывод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прил…жил усилия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изл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…жил суть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 animBg="1"/>
      <p:bldP spid="14" grpId="1" animBg="1"/>
      <p:bldP spid="15" grpId="1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016" y="642918"/>
            <a:ext cx="8856984" cy="1944216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lnSpc>
                <a:spcPct val="80000"/>
              </a:lnSpc>
            </a:pPr>
            <a:r>
              <a:rPr lang="ru-RU" sz="54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Объясни написание,</a:t>
            </a:r>
            <a:br>
              <a:rPr lang="ru-RU" sz="54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составь словосочетания</a:t>
            </a:r>
            <a:r>
              <a:rPr lang="ru-RU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ru-RU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2500306"/>
            <a:ext cx="8229600" cy="3873042"/>
          </a:xfrm>
          <a:solidFill>
            <a:srgbClr val="FFFFCC"/>
          </a:solidFill>
          <a:ln w="19050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К…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саться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…сынка, иск…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прик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сновение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, к…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сарь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Низл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…жить*,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возл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…гать, л…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гичный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предл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жение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*Низложить – лишить власти, свергнуть</a:t>
            </a:r>
          </a:p>
          <a:p>
            <a:pPr>
              <a:lnSpc>
                <a:spcPct val="150000"/>
              </a:lnSpc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260648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WordArt 12"/>
          <p:cNvSpPr>
            <a:spLocks noChangeArrowheads="1" noChangeShapeType="1" noTextEdit="1"/>
          </p:cNvSpPr>
          <p:nvPr/>
        </p:nvSpPr>
        <p:spPr bwMode="auto">
          <a:xfrm>
            <a:off x="428596" y="2000240"/>
            <a:ext cx="8305800" cy="9227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3600" b="1" kern="10" dirty="0" smtClean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за урок!</a:t>
            </a:r>
            <a:endParaRPr lang="ru-RU" sz="3600" b="1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860</TotalTime>
  <Words>306</Words>
  <Application>Microsoft Office PowerPoint</Application>
  <PresentationFormat>Экран (4:3)</PresentationFormat>
  <Paragraphs>107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Правописание корней с чередованием гласных а-о</vt:lpstr>
      <vt:lpstr>Какая орфограмма объединяет эти слова?</vt:lpstr>
      <vt:lpstr>Презентация PowerPoint</vt:lpstr>
      <vt:lpstr>Презентация PowerPoint</vt:lpstr>
      <vt:lpstr>Работа с таблицей</vt:lpstr>
      <vt:lpstr>Саша шапкой шишку сшиб  Глазастые газели Газеты проглазели. Газеты, что с прогнозами, Грозят газелям грозами </vt:lpstr>
      <vt:lpstr>Презентация PowerPoint</vt:lpstr>
      <vt:lpstr>Взаимопроверка </vt:lpstr>
      <vt:lpstr>«Третье лишнее»</vt:lpstr>
      <vt:lpstr>Объясни написание, составь словосочетания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Ольга</cp:lastModifiedBy>
  <cp:revision>145</cp:revision>
  <dcterms:modified xsi:type="dcterms:W3CDTF">2018-04-02T15:13:55Z</dcterms:modified>
</cp:coreProperties>
</file>