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708B-EF01-4CF7-83A0-111C1DD5BDF8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7832B-ED1A-4567-8FCD-77393777B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246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708B-EF01-4CF7-83A0-111C1DD5BDF8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7832B-ED1A-4567-8FCD-77393777B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180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708B-EF01-4CF7-83A0-111C1DD5BDF8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7832B-ED1A-4567-8FCD-77393777B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553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708B-EF01-4CF7-83A0-111C1DD5BDF8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7832B-ED1A-4567-8FCD-77393777B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917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708B-EF01-4CF7-83A0-111C1DD5BDF8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7832B-ED1A-4567-8FCD-77393777B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075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708B-EF01-4CF7-83A0-111C1DD5BDF8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7832B-ED1A-4567-8FCD-77393777B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945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708B-EF01-4CF7-83A0-111C1DD5BDF8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7832B-ED1A-4567-8FCD-77393777B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102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708B-EF01-4CF7-83A0-111C1DD5BDF8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7832B-ED1A-4567-8FCD-77393777B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69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708B-EF01-4CF7-83A0-111C1DD5BDF8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7832B-ED1A-4567-8FCD-77393777B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09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708B-EF01-4CF7-83A0-111C1DD5BDF8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7832B-ED1A-4567-8FCD-77393777B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403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708B-EF01-4CF7-83A0-111C1DD5BDF8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7832B-ED1A-4567-8FCD-77393777B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632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E708B-EF01-4CF7-83A0-111C1DD5BDF8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7832B-ED1A-4567-8FCD-77393777B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1409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2609" y="3179763"/>
            <a:ext cx="9628909" cy="2387600"/>
          </a:xfrm>
        </p:spPr>
        <p:txBody>
          <a:bodyPr>
            <a:noAutofit/>
          </a:bodyPr>
          <a:lstStyle/>
          <a:p>
            <a:r>
              <a:rPr lang="ru-RU" sz="11500" dirty="0" smtClean="0"/>
              <a:t>Ленинградская область в 60-80е гг.</a:t>
            </a:r>
            <a:endParaRPr lang="ru-RU" sz="11500" dirty="0"/>
          </a:p>
        </p:txBody>
      </p:sp>
    </p:spTree>
    <p:extLst>
      <p:ext uri="{BB962C8B-B14F-4D97-AF65-F5344CB8AC3E}">
        <p14:creationId xmlns:p14="http://schemas.microsoft.com/office/powerpoint/2010/main" val="3926356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89207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dirty="0" smtClean="0"/>
              <a:t>60-80 </a:t>
            </a:r>
            <a:r>
              <a:rPr lang="ru-RU" sz="6000" dirty="0" err="1" smtClean="0"/>
              <a:t>гг</a:t>
            </a:r>
            <a:r>
              <a:rPr lang="ru-RU" sz="6000" dirty="0" smtClean="0"/>
              <a:t> – бурное индустриальное развитие Ленинградской области + новостройки как областного, так и союзного масштаба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705856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07819"/>
            <a:ext cx="10778836" cy="3721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dirty="0" smtClean="0"/>
              <a:t>На базе месторождений фосфоритных руд близ Кингисеппа в 1961 году началось строительство предприятия по производству минеральных удобрений (</a:t>
            </a:r>
            <a:r>
              <a:rPr lang="ru-RU" sz="4000" b="1" dirty="0" smtClean="0"/>
              <a:t>«Фосфорит») </a:t>
            </a:r>
            <a:r>
              <a:rPr lang="ru-RU" sz="4000" dirty="0" smtClean="0">
                <a:sym typeface="Wingdings" panose="05000000000000000000" pitchFamily="2" charset="2"/>
              </a:rPr>
              <a:t></a:t>
            </a:r>
            <a:r>
              <a:rPr lang="en-US" sz="4000" dirty="0" smtClean="0">
                <a:sym typeface="Wingdings" panose="05000000000000000000" pitchFamily="2" charset="2"/>
              </a:rPr>
              <a:t> </a:t>
            </a:r>
            <a:r>
              <a:rPr lang="ru-RU" sz="4000" dirty="0" smtClean="0">
                <a:sym typeface="Wingdings" panose="05000000000000000000" pitchFamily="2" charset="2"/>
              </a:rPr>
              <a:t>через 2 года вступило в строй + к началу 70х гг. его проектная мощность была значительно превышена</a:t>
            </a:r>
            <a:endParaRPr lang="ru-RU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164" y="3928918"/>
            <a:ext cx="3958935" cy="26392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1870" y="3681267"/>
            <a:ext cx="4341265" cy="288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367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6419" y="436418"/>
            <a:ext cx="11367654" cy="250420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dirty="0" smtClean="0"/>
              <a:t>В 1963 году строители начали строительство завода </a:t>
            </a:r>
            <a:r>
              <a:rPr lang="ru-RU" sz="3200" b="1" dirty="0" smtClean="0"/>
              <a:t>«</a:t>
            </a:r>
            <a:r>
              <a:rPr lang="ru-RU" sz="3200" b="1" dirty="0" err="1" smtClean="0"/>
              <a:t>Центролит</a:t>
            </a:r>
            <a:r>
              <a:rPr lang="ru-RU" sz="3200" b="1" dirty="0" smtClean="0"/>
              <a:t>» </a:t>
            </a:r>
            <a:r>
              <a:rPr lang="ru-RU" sz="3200" dirty="0" smtClean="0"/>
              <a:t>в Тихвине. Установленная на нем пресс-формовочная линия не имела тогда аналогов в мире. Стальное и чугунное литье, сварные машиностроительные конструкции пошли на сварочные конвейеры заводов в Ленинграде, Петрозаводске, Саратове, Коломне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684" y="3157623"/>
            <a:ext cx="5252172" cy="350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507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7028" y="433243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/>
              <a:t>1968 – начато строительство крупного филиала ленинградского Кировского завода, производившего с 1970 узлы и детали для трактора </a:t>
            </a:r>
            <a:r>
              <a:rPr lang="ru-RU" sz="3600" b="1" dirty="0" smtClean="0"/>
              <a:t>«</a:t>
            </a:r>
            <a:r>
              <a:rPr lang="ru-RU" sz="3600" b="1" dirty="0" err="1" smtClean="0"/>
              <a:t>Кировец</a:t>
            </a:r>
            <a:r>
              <a:rPr lang="ru-RU" sz="3600" b="1" dirty="0" smtClean="0"/>
              <a:t>»</a:t>
            </a:r>
            <a:endParaRPr lang="ru-RU" sz="36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117" y="2608912"/>
            <a:ext cx="5548745" cy="38960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9767" y="2963876"/>
            <a:ext cx="5087606" cy="31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262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9381" y="228600"/>
            <a:ext cx="11668991" cy="35744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 smtClean="0"/>
              <a:t>В начале </a:t>
            </a:r>
            <a:r>
              <a:rPr lang="ru-RU" sz="3200" i="1" dirty="0" smtClean="0"/>
              <a:t>1960х гг</a:t>
            </a:r>
            <a:r>
              <a:rPr lang="ru-RU" sz="3200" dirty="0" smtClean="0"/>
              <a:t>. на берегу Волхова в рабочем поселке Кириши развернулось строительство крупнейшего нефтеперерабатывающего завода, а также ГРЭС. Оно было объявлено Всесоюзной ударной комсомольско-молодежной стройкой.</a:t>
            </a:r>
          </a:p>
          <a:p>
            <a:pPr marL="0" indent="0">
              <a:buNone/>
            </a:pPr>
            <a:r>
              <a:rPr lang="ru-RU" sz="3200" i="1" dirty="0" smtClean="0"/>
              <a:t>Декабрь 1965 </a:t>
            </a:r>
            <a:r>
              <a:rPr lang="ru-RU" sz="3200" dirty="0" smtClean="0"/>
              <a:t>– принятие первой нефти, его продукция пошла к потребителям </a:t>
            </a:r>
            <a:r>
              <a:rPr lang="ru-RU" sz="3200" dirty="0" smtClean="0">
                <a:sym typeface="Wingdings" panose="05000000000000000000" pitchFamily="2" charset="2"/>
              </a:rPr>
              <a:t></a:t>
            </a:r>
            <a:r>
              <a:rPr lang="en-US" sz="3200" dirty="0" smtClean="0">
                <a:sym typeface="Wingdings" panose="05000000000000000000" pitchFamily="2" charset="2"/>
              </a:rPr>
              <a:t> </a:t>
            </a:r>
            <a:r>
              <a:rPr lang="ru-RU" sz="3200" dirty="0" smtClean="0">
                <a:sym typeface="Wingdings" panose="05000000000000000000" pitchFamily="2" charset="2"/>
              </a:rPr>
              <a:t>нефтеперерабатывающая отрасль </a:t>
            </a:r>
            <a:r>
              <a:rPr lang="en-US" sz="3200" dirty="0" smtClean="0">
                <a:sym typeface="Wingdings" panose="05000000000000000000" pitchFamily="2" charset="2"/>
              </a:rPr>
              <a:t> </a:t>
            </a:r>
            <a:r>
              <a:rPr lang="ru-RU" sz="3200" dirty="0" smtClean="0">
                <a:sym typeface="Wingdings" panose="05000000000000000000" pitchFamily="2" charset="2"/>
              </a:rPr>
              <a:t>нефтехимическая отрасль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379" y="3892567"/>
            <a:ext cx="3823858" cy="19526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3698" y="3522518"/>
            <a:ext cx="4260273" cy="319520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9716" y="5861052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Значок посвященный вводу блока мощность 300 Мвт в год столетнего юбилея В.И. Ленина «Кириши ГРЭС-19 блок 300000. Ленин 100 лет»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5831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9991" y="370898"/>
            <a:ext cx="10515600" cy="43513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dirty="0" smtClean="0"/>
              <a:t>В </a:t>
            </a:r>
            <a:r>
              <a:rPr lang="ru-RU" sz="4000" b="1" dirty="0" smtClean="0"/>
              <a:t>1967</a:t>
            </a:r>
            <a:r>
              <a:rPr lang="ru-RU" sz="4000" dirty="0" smtClean="0"/>
              <a:t> на берегу </a:t>
            </a:r>
            <a:r>
              <a:rPr lang="ru-RU" sz="4000" dirty="0" err="1" smtClean="0"/>
              <a:t>Копорской</a:t>
            </a:r>
            <a:r>
              <a:rPr lang="ru-RU" sz="4000" dirty="0" smtClean="0"/>
              <a:t> губы было начато строительство Ленинградской атомной станции.</a:t>
            </a:r>
          </a:p>
          <a:p>
            <a:pPr marL="0" indent="0" algn="ctr">
              <a:buNone/>
            </a:pPr>
            <a:r>
              <a:rPr lang="ru-RU" sz="4000" b="1" dirty="0" smtClean="0"/>
              <a:t>1974</a:t>
            </a:r>
            <a:r>
              <a:rPr lang="ru-RU" sz="4000" dirty="0" smtClean="0"/>
              <a:t> – ток этой станции начал подаваться в энергосистему.</a:t>
            </a:r>
          </a:p>
          <a:p>
            <a:pPr marL="0" indent="0" algn="ctr">
              <a:buNone/>
            </a:pPr>
            <a:r>
              <a:rPr lang="ru-RU" sz="4000" dirty="0" smtClean="0"/>
              <a:t>Вслед за первым энергоблоком досрочно были пущены и остальные энергоблоки.</a:t>
            </a:r>
          </a:p>
          <a:p>
            <a:pPr marL="0" indent="0" algn="ctr">
              <a:buNone/>
            </a:pPr>
            <a:r>
              <a:rPr lang="ru-RU" sz="4000" dirty="0" smtClean="0"/>
              <a:t>ЛАЭС дала жизнь новому городу – Сосновому Бору, проект планировки и застройки которого был удостоен Государственной премии России.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903059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3417" y="72736"/>
            <a:ext cx="10532674" cy="669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024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472" y="1247494"/>
            <a:ext cx="5815712" cy="40513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9077" y="1251089"/>
            <a:ext cx="5818123" cy="404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018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945" y="457200"/>
            <a:ext cx="11668991" cy="1233488"/>
          </a:xfrm>
        </p:spPr>
        <p:txBody>
          <a:bodyPr>
            <a:normAutofit fontScale="90000"/>
          </a:bodyPr>
          <a:lstStyle/>
          <a:p>
            <a:r>
              <a:rPr lang="ru-RU" i="1" dirty="0" smtClean="0"/>
              <a:t>60-80гг – сложилась промышленная специализация районов, повышающая рост производства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u="sng" dirty="0" smtClean="0"/>
              <a:t>Всеволожский</a:t>
            </a:r>
            <a:r>
              <a:rPr lang="ru-RU" sz="3600" dirty="0" smtClean="0"/>
              <a:t> и </a:t>
            </a:r>
            <a:r>
              <a:rPr lang="ru-RU" sz="3600" u="sng" dirty="0" err="1" smtClean="0"/>
              <a:t>Тосненский</a:t>
            </a:r>
            <a:r>
              <a:rPr lang="ru-RU" sz="3600" dirty="0" smtClean="0"/>
              <a:t> районы стали крупнейшими поставщиками строительных материалов.</a:t>
            </a:r>
          </a:p>
          <a:p>
            <a:pPr marL="0" indent="0">
              <a:buNone/>
            </a:pPr>
            <a:r>
              <a:rPr lang="ru-RU" sz="3600" dirty="0" smtClean="0"/>
              <a:t>В </a:t>
            </a:r>
            <a:r>
              <a:rPr lang="ru-RU" sz="3600" u="sng" dirty="0" smtClean="0"/>
              <a:t>Выборгском</a:t>
            </a:r>
            <a:r>
              <a:rPr lang="ru-RU" sz="3600" dirty="0" smtClean="0"/>
              <a:t> районе получили развитие целлюлозно-бумажная и химическая отрасли, в </a:t>
            </a:r>
            <a:r>
              <a:rPr lang="ru-RU" sz="3600" u="sng" dirty="0" smtClean="0"/>
              <a:t>Гатчинском</a:t>
            </a:r>
            <a:r>
              <a:rPr lang="ru-RU" sz="3600" dirty="0" smtClean="0"/>
              <a:t> – машиностроение и металлообработка</a:t>
            </a:r>
          </a:p>
          <a:p>
            <a:pPr marL="0" indent="0" algn="ctr">
              <a:buNone/>
            </a:pPr>
            <a:r>
              <a:rPr lang="ru-RU" sz="3600" dirty="0" smtClean="0">
                <a:solidFill>
                  <a:srgbClr val="FF0000"/>
                </a:solidFill>
              </a:rPr>
              <a:t>Продукция поставлялась не только в разные районы СССР, но и за рубеж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69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Интенсификация-90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2914650" y="1330036"/>
            <a:ext cx="690996" cy="36065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Овал 6"/>
          <p:cNvSpPr/>
          <p:nvPr/>
        </p:nvSpPr>
        <p:spPr>
          <a:xfrm>
            <a:off x="342900" y="1839190"/>
            <a:ext cx="5143500" cy="218209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Территориально-отраслевая программа для вывода экономики города и области на передовые рубежи производительности труда и эффективности производства</a:t>
            </a:r>
            <a:endParaRPr lang="ru-RU" sz="2000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7244" y="4166755"/>
            <a:ext cx="4804761" cy="2135146"/>
          </a:xfrm>
          <a:prstGeom prst="rect">
            <a:avLst/>
          </a:prstGeom>
        </p:spPr>
      </p:pic>
      <p:sp>
        <p:nvSpPr>
          <p:cNvPr id="11" name="Скругленный прямоугольник 10"/>
          <p:cNvSpPr/>
          <p:nvPr/>
        </p:nvSpPr>
        <p:spPr>
          <a:xfrm>
            <a:off x="6068290" y="644236"/>
            <a:ext cx="5974773" cy="581891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Clr>
                <a:schemeClr val="accent4">
                  <a:lumMod val="75000"/>
                </a:schemeClr>
              </a:buClr>
              <a:buFont typeface="+mj-lt"/>
              <a:buAutoNum type="arabicPeriod"/>
            </a:pPr>
            <a:r>
              <a:rPr lang="ru-RU" sz="2000" dirty="0" smtClean="0"/>
              <a:t>Развитие фундаментальных исследований и разработок;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+mj-lt"/>
              <a:buAutoNum type="arabicPeriod"/>
            </a:pPr>
            <a:r>
              <a:rPr lang="ru-RU" sz="2000" dirty="0" smtClean="0"/>
              <a:t>Резкое повышение производительности труда в промышленности путем оптимального использования основных производственных фондов;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+mj-lt"/>
              <a:buAutoNum type="arabicPeriod"/>
            </a:pPr>
            <a:r>
              <a:rPr lang="ru-RU" sz="2000" dirty="0" smtClean="0"/>
              <a:t>Совершенствование управления и автоматизации работ в строительстве, на транспорте, в организациях и учреждениях связи, торговли, здравоохранения, коммунально-бытового и жилищного хозяйства;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+mj-lt"/>
              <a:buAutoNum type="arabicPeriod"/>
            </a:pPr>
            <a:r>
              <a:rPr lang="ru-RU" sz="2000" dirty="0" smtClean="0"/>
              <a:t>Интенсификация агропромышленного комплекса на основе широкой механизации и автоматизации, совершенствование управления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86708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Сельское хозяйство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Переход от многоотраслевого к специализированному производству(!)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Одни совхозы занимались производством мяса и молока, другие – выращиванием овощей, третьи – картофеля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В отдельную группу выделялись птицеводческие хозяйства (на Карельском перешейке были образованы звероводческие хозяйства, в которых разводили голубого песца, норку, серебристую лисицу)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К</a:t>
            </a:r>
            <a:r>
              <a:rPr lang="ru-RU" b="1" dirty="0" smtClean="0"/>
              <a:t> 1975 </a:t>
            </a:r>
            <a:r>
              <a:rPr lang="ru-RU" dirty="0" smtClean="0"/>
              <a:t>– в области оставалось только 16 колхозов, включая рыболовецкие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440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55862" y="374072"/>
            <a:ext cx="4000500" cy="335626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Промышленные комплексы по производству молока («Копорье», «Мгинский», «</a:t>
            </a:r>
            <a:r>
              <a:rPr lang="ru-RU" sz="2400" b="1" dirty="0" err="1" smtClean="0"/>
              <a:t>Ленсоветовский</a:t>
            </a:r>
            <a:r>
              <a:rPr lang="ru-RU" sz="2400" b="1" dirty="0" smtClean="0"/>
              <a:t>»)</a:t>
            </a:r>
            <a:endParaRPr lang="ru-RU" sz="2400" b="1" dirty="0"/>
          </a:p>
        </p:txBody>
      </p:sp>
      <p:sp>
        <p:nvSpPr>
          <p:cNvPr id="5" name="Овал 4"/>
          <p:cNvSpPr/>
          <p:nvPr/>
        </p:nvSpPr>
        <p:spPr>
          <a:xfrm>
            <a:off x="155862" y="3813465"/>
            <a:ext cx="5777347" cy="294062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Промышленные комплексы по производству мяса («Новый свет», «Восточный» с поголовьем свиней 80-100 тысяч голов, «Пашский» с поголовьем КРС свыше 20 тыс. голов)</a:t>
            </a:r>
            <a:endParaRPr lang="ru-RU" sz="2400" dirty="0"/>
          </a:p>
        </p:txBody>
      </p:sp>
      <p:sp>
        <p:nvSpPr>
          <p:cNvPr id="6" name="Овал 5"/>
          <p:cNvSpPr/>
          <p:nvPr/>
        </p:nvSpPr>
        <p:spPr>
          <a:xfrm>
            <a:off x="8354291" y="570960"/>
            <a:ext cx="3366655" cy="260811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12 птицефабрик объединил в себе трест «</a:t>
            </a:r>
            <a:r>
              <a:rPr lang="ru-RU" sz="2800" dirty="0" err="1" smtClean="0"/>
              <a:t>Птицепром</a:t>
            </a:r>
            <a:r>
              <a:rPr lang="ru-RU" sz="2800" dirty="0" smtClean="0"/>
              <a:t>»</a:t>
            </a:r>
            <a:endParaRPr lang="ru-RU" sz="2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3622" y="474952"/>
            <a:ext cx="3723409" cy="27041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1552" y="3657600"/>
            <a:ext cx="4149179" cy="264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653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Крупные экономические зоны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Clr>
                <a:srgbClr val="00B050"/>
              </a:buClr>
              <a:buFont typeface="+mj-lt"/>
              <a:buAutoNum type="arabicPeriod"/>
            </a:pPr>
            <a:r>
              <a:rPr lang="ru-RU" u="sng" dirty="0" smtClean="0"/>
              <a:t>Пригородная зона </a:t>
            </a:r>
            <a:r>
              <a:rPr lang="ru-RU" dirty="0" smtClean="0"/>
              <a:t>(Всеволожский, Гатчинский, Ломоносовский, Кировский и </a:t>
            </a:r>
            <a:r>
              <a:rPr lang="ru-RU" dirty="0" err="1" smtClean="0"/>
              <a:t>Тосненский</a:t>
            </a:r>
            <a:r>
              <a:rPr lang="ru-RU" dirty="0" smtClean="0"/>
              <a:t> районы) – молочно-овощеводческая и птицеводческая</a:t>
            </a:r>
          </a:p>
          <a:p>
            <a:pPr marL="514350" indent="-514350">
              <a:buClr>
                <a:srgbClr val="00B050"/>
              </a:buClr>
              <a:buFont typeface="+mj-lt"/>
              <a:buAutoNum type="arabicPeriod"/>
            </a:pPr>
            <a:r>
              <a:rPr lang="ru-RU" u="sng" dirty="0" smtClean="0"/>
              <a:t>Восточная зона </a:t>
            </a:r>
            <a:r>
              <a:rPr lang="ru-RU" dirty="0" smtClean="0"/>
              <a:t>(</a:t>
            </a:r>
            <a:r>
              <a:rPr lang="ru-RU" dirty="0" err="1" smtClean="0"/>
              <a:t>Бокситогорский</a:t>
            </a:r>
            <a:r>
              <a:rPr lang="ru-RU" dirty="0" smtClean="0"/>
              <a:t>, </a:t>
            </a:r>
            <a:r>
              <a:rPr lang="ru-RU" dirty="0" err="1" smtClean="0"/>
              <a:t>Волховский</a:t>
            </a:r>
            <a:r>
              <a:rPr lang="ru-RU" dirty="0" smtClean="0"/>
              <a:t>, Тихвинский и </a:t>
            </a:r>
            <a:r>
              <a:rPr lang="ru-RU" dirty="0" err="1" smtClean="0"/>
              <a:t>Киришский</a:t>
            </a:r>
            <a:r>
              <a:rPr lang="ru-RU" dirty="0" smtClean="0"/>
              <a:t> районы) – мясомолочное скотоводство и картофелеводство</a:t>
            </a:r>
          </a:p>
          <a:p>
            <a:pPr marL="514350" indent="-514350">
              <a:buClr>
                <a:srgbClr val="00B050"/>
              </a:buClr>
              <a:buFont typeface="+mj-lt"/>
              <a:buAutoNum type="arabicPeriod"/>
            </a:pPr>
            <a:r>
              <a:rPr lang="ru-RU" u="sng" dirty="0" smtClean="0"/>
              <a:t>Северо-Восточная зона </a:t>
            </a:r>
            <a:r>
              <a:rPr lang="ru-RU" dirty="0" smtClean="0"/>
              <a:t>(</a:t>
            </a:r>
            <a:r>
              <a:rPr lang="ru-RU" dirty="0" err="1" smtClean="0"/>
              <a:t>Лодейнопольский</a:t>
            </a:r>
            <a:r>
              <a:rPr lang="ru-RU" dirty="0" smtClean="0"/>
              <a:t> и </a:t>
            </a:r>
            <a:r>
              <a:rPr lang="ru-RU" dirty="0" err="1" smtClean="0"/>
              <a:t>Подпорожский</a:t>
            </a:r>
            <a:r>
              <a:rPr lang="ru-RU" dirty="0" smtClean="0"/>
              <a:t> районы) – скотоводство мясного направления</a:t>
            </a:r>
          </a:p>
          <a:p>
            <a:pPr marL="514350" indent="-514350">
              <a:buClr>
                <a:srgbClr val="00B050"/>
              </a:buClr>
              <a:buFont typeface="+mj-lt"/>
              <a:buAutoNum type="arabicPeriod"/>
            </a:pPr>
            <a:r>
              <a:rPr lang="ru-RU" dirty="0" smtClean="0"/>
              <a:t>На </a:t>
            </a:r>
            <a:r>
              <a:rPr lang="ru-RU" u="sng" dirty="0" smtClean="0"/>
              <a:t>Карельском перешейке </a:t>
            </a:r>
            <a:r>
              <a:rPr lang="ru-RU" dirty="0" smtClean="0"/>
              <a:t>(Выборгский и </a:t>
            </a:r>
            <a:r>
              <a:rPr lang="ru-RU" dirty="0" err="1" smtClean="0"/>
              <a:t>Приозерский</a:t>
            </a:r>
            <a:r>
              <a:rPr lang="ru-RU" dirty="0" smtClean="0"/>
              <a:t> районы) + </a:t>
            </a:r>
            <a:r>
              <a:rPr lang="ru-RU" u="sng" dirty="0" smtClean="0"/>
              <a:t>Юго-Западная зона </a:t>
            </a:r>
            <a:r>
              <a:rPr lang="ru-RU" dirty="0" smtClean="0"/>
              <a:t>(</a:t>
            </a:r>
            <a:r>
              <a:rPr lang="ru-RU" dirty="0" err="1" smtClean="0"/>
              <a:t>Волосовский</a:t>
            </a:r>
            <a:r>
              <a:rPr lang="ru-RU" dirty="0" smtClean="0"/>
              <a:t>, </a:t>
            </a:r>
            <a:r>
              <a:rPr lang="ru-RU" dirty="0" err="1" smtClean="0"/>
              <a:t>Кингисеппский</a:t>
            </a:r>
            <a:r>
              <a:rPr lang="ru-RU" dirty="0" smtClean="0"/>
              <a:t>, </a:t>
            </a:r>
            <a:r>
              <a:rPr lang="ru-RU" dirty="0" err="1" smtClean="0"/>
              <a:t>Лужский</a:t>
            </a:r>
            <a:r>
              <a:rPr lang="ru-RU" dirty="0" smtClean="0"/>
              <a:t> и </a:t>
            </a:r>
            <a:r>
              <a:rPr lang="ru-RU" dirty="0" err="1" smtClean="0"/>
              <a:t>Сланцевский</a:t>
            </a:r>
            <a:r>
              <a:rPr lang="ru-RU" dirty="0" smtClean="0"/>
              <a:t> районы) – молочно-картофелеводческая специализация с развитием в отдельных хозяйствах семеноводства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4504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2468" y="131906"/>
            <a:ext cx="10371179" cy="645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2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7418" y="446809"/>
            <a:ext cx="10515600" cy="5823672"/>
          </a:xfrm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К 1981 население области достигло численности 1 миллиона 554 тысячи человек. При это численность городских жителей составила 65% всего населения </a:t>
            </a:r>
            <a:r>
              <a:rPr lang="ru-RU" sz="3200" dirty="0" smtClean="0">
                <a:sym typeface="Wingdings" panose="05000000000000000000" pitchFamily="2" charset="2"/>
              </a:rPr>
              <a:t></a:t>
            </a:r>
            <a:r>
              <a:rPr lang="en-US" sz="3200" dirty="0" smtClean="0">
                <a:sym typeface="Wingdings" panose="05000000000000000000" pitchFamily="2" charset="2"/>
              </a:rPr>
              <a:t> </a:t>
            </a:r>
            <a:r>
              <a:rPr lang="ru-RU" sz="3200" dirty="0" smtClean="0">
                <a:sym typeface="Wingdings" panose="05000000000000000000" pitchFamily="2" charset="2"/>
              </a:rPr>
              <a:t>широкая социальная программа: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200" dirty="0" smtClean="0">
                <a:sym typeface="Wingdings" panose="05000000000000000000" pitchFamily="2" charset="2"/>
              </a:rPr>
              <a:t>За 1980-1984 общая жилая площадь увеличилась в области в 2,6 раза и достигла 16,7 миллионов квадратных метров.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200" dirty="0" smtClean="0">
                <a:sym typeface="Wingdings" panose="05000000000000000000" pitchFamily="2" charset="2"/>
              </a:rPr>
              <a:t>Улучшилось коммунальное обслуживание населения, расширился ассортимент продовольственных и промышленных товаров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200" dirty="0" smtClean="0">
                <a:sym typeface="Wingdings" panose="05000000000000000000" pitchFamily="2" charset="2"/>
              </a:rPr>
              <a:t>Электропоезда связали Ленинград со всеми крупными промышленными центрами области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021652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2109" y="488371"/>
            <a:ext cx="10515600" cy="6109855"/>
          </a:xfrm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3600" dirty="0" smtClean="0"/>
              <a:t>Значительно расширилась сеть культурно-просветительных учреждений (1981 – в области функционировало 985 клубов, 1421 библиотека, более 100 киноустановок)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600" dirty="0" smtClean="0"/>
              <a:t>Развитие народного образования (за 10 лет было построено еще 110 школ)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600" dirty="0" smtClean="0"/>
              <a:t>1984-1985 – в училищах города и области обучалось 115 тысяч юношей и девушек по 360 специальностям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600" dirty="0" smtClean="0"/>
              <a:t>Доступ медицинской помощи (вошли в строй более 40 новых поликлиник и больниц)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5234710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3387" y="142296"/>
            <a:ext cx="9912932" cy="649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1297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705</Words>
  <Application>Microsoft Office PowerPoint</Application>
  <PresentationFormat>Широкоэкранный</PresentationFormat>
  <Paragraphs>43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Тема Office</vt:lpstr>
      <vt:lpstr>Ленинградская область в 60-80е гг.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60-80гг – сложилась промышленная специализация районов, повышающая рост производства </vt:lpstr>
      <vt:lpstr>Интенсификация-90</vt:lpstr>
      <vt:lpstr>Сельское хозяйство</vt:lpstr>
      <vt:lpstr>Презентация PowerPoint</vt:lpstr>
      <vt:lpstr>Крупные экономические зоны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Ленинградская область в 60-80е гг.</dc:title>
  <dc:creator>давид</dc:creator>
  <cp:lastModifiedBy>давид</cp:lastModifiedBy>
  <cp:revision>9</cp:revision>
  <dcterms:created xsi:type="dcterms:W3CDTF">2018-03-30T11:07:27Z</dcterms:created>
  <dcterms:modified xsi:type="dcterms:W3CDTF">2018-04-02T15:38:05Z</dcterms:modified>
</cp:coreProperties>
</file>