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9" r:id="rId1"/>
  </p:sldMasterIdLst>
  <p:notesMasterIdLst>
    <p:notesMasterId r:id="rId25"/>
  </p:notesMasterIdLst>
  <p:sldIdLst>
    <p:sldId id="256" r:id="rId2"/>
    <p:sldId id="257" r:id="rId3"/>
    <p:sldId id="282" r:id="rId4"/>
    <p:sldId id="266" r:id="rId5"/>
    <p:sldId id="270" r:id="rId6"/>
    <p:sldId id="267" r:id="rId7"/>
    <p:sldId id="269" r:id="rId8"/>
    <p:sldId id="283" r:id="rId9"/>
    <p:sldId id="268" r:id="rId10"/>
    <p:sldId id="261" r:id="rId11"/>
    <p:sldId id="262" r:id="rId12"/>
    <p:sldId id="264" r:id="rId13"/>
    <p:sldId id="271" r:id="rId14"/>
    <p:sldId id="272" r:id="rId15"/>
    <p:sldId id="275" r:id="rId16"/>
    <p:sldId id="276" r:id="rId17"/>
    <p:sldId id="274" r:id="rId18"/>
    <p:sldId id="273" r:id="rId19"/>
    <p:sldId id="279" r:id="rId20"/>
    <p:sldId id="278" r:id="rId21"/>
    <p:sldId id="277" r:id="rId22"/>
    <p:sldId id="280" r:id="rId23"/>
    <p:sldId id="281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62" autoAdjust="0"/>
  </p:normalViewPr>
  <p:slideViewPr>
    <p:cSldViewPr>
      <p:cViewPr>
        <p:scale>
          <a:sx n="60" d="100"/>
          <a:sy n="60" d="100"/>
        </p:scale>
        <p:origin x="-1572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50CE61-E6AA-4058-AF6F-8E8CBE35DF36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CE61A-28EE-43D2-B63B-D064945FB9D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2035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A6DB5E4-79A1-480B-86C6-DD371925039E}" type="slidenum">
              <a:rPr lang="ru-RU" altLang="ru-RU">
                <a:solidFill>
                  <a:prstClr val="black"/>
                </a:solidFill>
                <a:latin typeface="Arial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solidFill>
                <a:prstClr val="black"/>
              </a:solidFill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8CE61A-28EE-43D2-B63B-D064945FB9D7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960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09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3597A774-D972-4361-9AFC-DBD0C0CD0820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17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A45413C-593E-4476-A1F4-6402BE1A3525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19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75BC1B5E-641B-4002-A2FF-095E240025C8}" type="slidenum">
              <a:rPr lang="ru-RU" altLang="ru-RU" smtClean="0">
                <a:latin typeface="Arial" charset="0"/>
              </a:rPr>
              <a:pPr>
                <a:spcBef>
                  <a:spcPct val="0"/>
                </a:spcBef>
              </a:pPr>
              <a:t>21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DD3219-12D1-4D92-A5C8-0072969A1C78}" type="datetimeFigureOut">
              <a:rPr lang="ru-RU"/>
              <a:pPr>
                <a:defRPr/>
              </a:pPr>
              <a:t>03.04.2018</a:t>
            </a:fld>
            <a:endParaRPr lang="ru-RU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7E2FEE-5858-4B8C-A5F6-702548E72EB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4430556"/>
      </p:ext>
    </p:extLst>
  </p:cSld>
  <p:clrMapOvr>
    <a:masterClrMapping/>
  </p:clrMapOvr>
  <p:transition>
    <p:diamond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07904" y="5085184"/>
            <a:ext cx="4896544" cy="1368152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географии</a:t>
            </a:r>
            <a:endParaRPr lang="en-US" sz="2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Первой квалификационной категории: 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Волкова О.Ю.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83360" y="1772816"/>
            <a:ext cx="5760640" cy="2592288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характеристика Восточного макрорегиона </a:t>
            </a:r>
            <a:endParaRPr lang="ru-RU" sz="4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870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836712"/>
            <a:ext cx="8591550" cy="1066801"/>
          </a:xfrm>
        </p:spPr>
        <p:txBody>
          <a:bodyPr/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916832"/>
            <a:ext cx="8595360" cy="3570712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dirty="0">
                <a:latin typeface="Arial" charset="0"/>
                <a:ea typeface="Times New Roman" pitchFamily="18" charset="0"/>
                <a:cs typeface="Arial" charset="0"/>
              </a:rPr>
              <a:t>с</a:t>
            </a:r>
            <a:r>
              <a:rPr lang="ru-RU" altLang="ru-RU" dirty="0" smtClean="0">
                <a:latin typeface="Arial" charset="0"/>
                <a:ea typeface="Times New Roman" pitchFamily="18" charset="0"/>
                <a:cs typeface="Arial" charset="0"/>
              </a:rPr>
              <a:t>формировать общее представление об особенностях Восточной зоны;</a:t>
            </a:r>
          </a:p>
          <a:p>
            <a:pPr>
              <a:spcBef>
                <a:spcPct val="0"/>
              </a:spcBef>
              <a:buClrTx/>
              <a:buSzTx/>
              <a:buFontTx/>
              <a:buChar char="-"/>
            </a:pPr>
            <a:r>
              <a:rPr lang="ru-RU" altLang="ru-RU" dirty="0">
                <a:latin typeface="Arial" charset="0"/>
                <a:ea typeface="Times New Roman" pitchFamily="18" charset="0"/>
                <a:cs typeface="Arial" charset="0"/>
              </a:rPr>
              <a:t> </a:t>
            </a:r>
            <a:r>
              <a:rPr lang="ru-RU" altLang="ru-RU" dirty="0" smtClean="0">
                <a:latin typeface="Arial" charset="0"/>
                <a:ea typeface="Times New Roman" pitchFamily="18" charset="0"/>
                <a:cs typeface="Arial" charset="0"/>
              </a:rPr>
              <a:t>сравнить Западную и Восточную зоны (природные условия, население, хозяйство).</a:t>
            </a:r>
            <a:endParaRPr lang="ru-RU" altLang="ru-RU" dirty="0"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5084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908720"/>
            <a:ext cx="8435280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4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Всем Сибирь и щедра </a:t>
            </a:r>
            <a: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богата!»</a:t>
            </a:r>
            <a:br>
              <a:rPr lang="ru-RU" sz="4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</a:t>
            </a:r>
            <a:r>
              <a:rPr lang="ru-RU" sz="27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Казимир </a:t>
            </a:r>
            <a:r>
              <a:rPr lang="ru-RU" sz="27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Лисянский</a:t>
            </a:r>
            <a:r>
              <a:rPr lang="ru-RU" sz="27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</a:t>
            </a:r>
            <a:endParaRPr lang="ru-RU" sz="2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39552" y="2708920"/>
            <a:ext cx="8208912" cy="3312368"/>
          </a:xfrm>
        </p:spPr>
        <p:txBody>
          <a:bodyPr/>
          <a:lstStyle/>
          <a:p>
            <a:pPr marL="0" indent="0">
              <a:buNone/>
            </a:pPr>
            <a:r>
              <a:rPr lang="ru-RU" sz="2800" b="1" i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Возникает вопрос: Почему, несмотря на огромные природные богатства, Восточный макрорегион до настоящего времени имеет низкую степень хозяйственной освоенности?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вопрос мы и попытаемся сегодня ответить.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2670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199" y="1772816"/>
            <a:ext cx="8822974" cy="415498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>
            <a:spAutoFit/>
          </a:bodyPr>
          <a:lstStyle/>
          <a:p>
            <a:r>
              <a:rPr lang="en-US" sz="2400" dirty="0" smtClean="0"/>
              <a:t>1.</a:t>
            </a:r>
            <a:r>
              <a:rPr lang="ru-RU" sz="2400" dirty="0" smtClean="0"/>
              <a:t>Состав</a:t>
            </a:r>
            <a:r>
              <a:rPr lang="ru-RU" sz="2400" dirty="0"/>
              <a:t>  территории</a:t>
            </a:r>
            <a:r>
              <a:rPr lang="ru-RU" sz="2400" dirty="0" smtClean="0"/>
              <a:t>. Границы Восточного макрорегиона.</a:t>
            </a:r>
            <a:endParaRPr lang="ru-RU" sz="2400" dirty="0"/>
          </a:p>
          <a:p>
            <a:r>
              <a:rPr lang="en-US" sz="2400" dirty="0" smtClean="0"/>
              <a:t>2.</a:t>
            </a:r>
            <a:r>
              <a:rPr lang="ru-RU" sz="2400" dirty="0" smtClean="0"/>
              <a:t>ЭГП</a:t>
            </a:r>
            <a:r>
              <a:rPr lang="ru-RU" sz="2400" dirty="0"/>
              <a:t>  </a:t>
            </a:r>
            <a:r>
              <a:rPr lang="ru-RU" sz="2400" dirty="0" smtClean="0"/>
              <a:t>района.</a:t>
            </a:r>
            <a:r>
              <a:rPr lang="ru-RU" sz="2400" dirty="0"/>
              <a:t> </a:t>
            </a:r>
            <a:endParaRPr lang="ru-RU" sz="2400" dirty="0" smtClean="0"/>
          </a:p>
          <a:p>
            <a:r>
              <a:rPr lang="en-US" sz="2400" dirty="0" smtClean="0"/>
              <a:t>3.</a:t>
            </a:r>
            <a:r>
              <a:rPr lang="ru-RU" sz="2400" dirty="0" smtClean="0"/>
              <a:t>Природные</a:t>
            </a:r>
            <a:r>
              <a:rPr lang="ru-RU" sz="2400" dirty="0"/>
              <a:t>  условия  и  </a:t>
            </a:r>
            <a:r>
              <a:rPr lang="ru-RU" sz="2400" dirty="0" smtClean="0"/>
              <a:t>ресурсы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en-US" sz="2400" dirty="0" smtClean="0"/>
              <a:t>4.</a:t>
            </a:r>
            <a:r>
              <a:rPr lang="ru-RU" sz="2400" dirty="0" smtClean="0"/>
              <a:t>Характеристика</a:t>
            </a:r>
            <a:r>
              <a:rPr lang="ru-RU" sz="2400" dirty="0"/>
              <a:t>  </a:t>
            </a:r>
            <a:r>
              <a:rPr lang="ru-RU" sz="2400" dirty="0" smtClean="0"/>
              <a:t>населения.</a:t>
            </a:r>
          </a:p>
          <a:p>
            <a:r>
              <a:rPr lang="en-US" sz="2400" dirty="0" smtClean="0"/>
              <a:t>5.</a:t>
            </a:r>
            <a:r>
              <a:rPr lang="ru-RU" sz="2400" dirty="0" smtClean="0"/>
              <a:t>Отрасли</a:t>
            </a:r>
            <a:r>
              <a:rPr lang="ru-RU" sz="2400" dirty="0"/>
              <a:t>  специализации  промышленности, факторы специализации, крупнейшие центры.</a:t>
            </a:r>
            <a:br>
              <a:rPr lang="ru-RU" sz="2400" dirty="0"/>
            </a:br>
            <a:r>
              <a:rPr lang="en-US" sz="2400" dirty="0" smtClean="0"/>
              <a:t>6.</a:t>
            </a:r>
            <a:r>
              <a:rPr lang="ru-RU" sz="2400" dirty="0" smtClean="0"/>
              <a:t>Структура</a:t>
            </a:r>
            <a:r>
              <a:rPr lang="ru-RU" sz="2400" dirty="0"/>
              <a:t>  сельского  хозяйства,  главные  сельскохозяйственные  районы  и  отрасли  специализации  сельского  хозяйства.</a:t>
            </a:r>
            <a:br>
              <a:rPr lang="ru-RU" sz="2400" dirty="0"/>
            </a:br>
            <a:r>
              <a:rPr lang="en-US" sz="2400" dirty="0" smtClean="0"/>
              <a:t>7.</a:t>
            </a:r>
            <a:r>
              <a:rPr lang="ru-RU" sz="2400" dirty="0" smtClean="0"/>
              <a:t>Особенности </a:t>
            </a:r>
            <a:r>
              <a:rPr lang="ru-RU" sz="2400" dirty="0"/>
              <a:t>транспорта, виды, основные магистрали, крупнейшие транспортные узлы.</a:t>
            </a:r>
            <a:br>
              <a:rPr lang="ru-RU" sz="2400" dirty="0"/>
            </a:br>
            <a:r>
              <a:rPr lang="en-US" sz="2400" dirty="0" smtClean="0"/>
              <a:t>8. </a:t>
            </a:r>
            <a:r>
              <a:rPr lang="ru-RU" sz="2400" dirty="0" smtClean="0"/>
              <a:t>Проблемы</a:t>
            </a:r>
            <a:r>
              <a:rPr lang="ru-RU" sz="2400" dirty="0"/>
              <a:t>  и  перспективы  развития  района.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48610" y="476672"/>
            <a:ext cx="5688632" cy="76944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4400" dirty="0" smtClean="0"/>
              <a:t>Что мы изучим….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98397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382080"/>
            <a:ext cx="81369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-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Назовите первопроходцев, чьи имена связаны с исследованиями Сибири и Дальнего Востока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988840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Ермак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Тимофеевич, Фёдор Попов, Семён Дежнёв, Ерофей Хабаров, Иван Москвитин, С. Челюскин, братья Лаптевы и многие другие.</a:t>
            </a:r>
          </a:p>
        </p:txBody>
      </p:sp>
      <p:pic>
        <p:nvPicPr>
          <p:cNvPr id="1026" name="Picture 2" descr="http://www.peoples.ru/science/seafarers/dezhnev/dezhnev_2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429000"/>
            <a:ext cx="2247900" cy="2781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slovoart.ru/sites/default/files/images/26/04-teatr/03-viragy/Tihonov_21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69821"/>
            <a:ext cx="2376264" cy="2813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419871" y="6412686"/>
            <a:ext cx="19043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Ерофей Хабаров</a:t>
            </a:r>
          </a:p>
        </p:txBody>
      </p:sp>
      <p:pic>
        <p:nvPicPr>
          <p:cNvPr id="1030" name="Picture 6" descr="http://evgrsaveliev.narod.ru/library/img/ermak/image0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382547"/>
            <a:ext cx="2065412" cy="30361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345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971"/>
            <a:ext cx="8352928" cy="675725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 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Восточного макрорегиона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 descr="G:\Элктронные учебники\Geo6-10\RES\Class9\Географическое положение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588406"/>
            <a:ext cx="8280920" cy="6234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712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208912" cy="720080"/>
          </a:xfrm>
        </p:spPr>
        <p:txBody>
          <a:bodyPr>
            <a:normAutofit/>
          </a:bodyPr>
          <a:lstStyle/>
          <a:p>
            <a:r>
              <a:rPr lang="ru-RU" dirty="0" smtClean="0"/>
              <a:t>Состав: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221087"/>
            <a:ext cx="7920880" cy="2103513"/>
          </a:xfrm>
        </p:spPr>
        <p:txBody>
          <a:bodyPr>
            <a:normAutofit/>
          </a:bodyPr>
          <a:lstStyle/>
          <a:p>
            <a:pPr eaLnBrk="1" hangingPunct="1"/>
            <a:r>
              <a:rPr lang="ru-RU" altLang="ru-RU" b="1" i="1" dirty="0" smtClean="0"/>
              <a:t>Западно-Сибирский  экономический район; </a:t>
            </a:r>
          </a:p>
          <a:p>
            <a:pPr eaLnBrk="1" hangingPunct="1"/>
            <a:r>
              <a:rPr lang="ru-RU" altLang="ru-RU" b="1" i="1" dirty="0" smtClean="0"/>
              <a:t>Восточно-Сибирский  экономический район; </a:t>
            </a:r>
          </a:p>
          <a:p>
            <a:pPr eaLnBrk="1" hangingPunct="1"/>
            <a:r>
              <a:rPr lang="ru-RU" altLang="ru-RU" b="1" i="1" dirty="0" smtClean="0"/>
              <a:t> Дальневосточный экономический район.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://festival.1september.ru/articles/575367/img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340768"/>
            <a:ext cx="7812314" cy="2266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96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8233" y="1426976"/>
            <a:ext cx="8591550" cy="1066801"/>
          </a:xfrm>
        </p:spPr>
        <p:txBody>
          <a:bodyPr>
            <a:noAutofit/>
          </a:bodyPr>
          <a:lstStyle/>
          <a:p>
            <a:pPr algn="ctr"/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Определим </a:t>
            </a: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границы Восточного 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макрорегиона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/>
              <a:t/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 rot="1198296">
            <a:off x="2648607" y="2391172"/>
            <a:ext cx="802432" cy="1969253"/>
          </a:xfrm>
        </p:spPr>
        <p:txBody>
          <a:bodyPr vert="vert270"/>
          <a:lstStyle/>
          <a:p>
            <a:pPr marL="0" indent="0">
              <a:buNone/>
            </a:pPr>
            <a:r>
              <a:rPr lang="ru-RU" b="1" dirty="0" smtClean="0"/>
              <a:t>Урал</a:t>
            </a:r>
            <a:endParaRPr lang="ru-RU" b="1" dirty="0"/>
          </a:p>
        </p:txBody>
      </p:sp>
      <p:pic>
        <p:nvPicPr>
          <p:cNvPr id="4" name="Picture 2" descr="G:\Элктронные учебники\Geo6-10\RES\Class9\Географическое положение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34"/>
          <a:stretch/>
        </p:blipFill>
        <p:spPr bwMode="auto">
          <a:xfrm>
            <a:off x="683568" y="1628800"/>
            <a:ext cx="7920880" cy="5056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 rot="21320225">
            <a:off x="2509731" y="2503158"/>
            <a:ext cx="1697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/>
              <a:t>Европейский </a:t>
            </a:r>
          </a:p>
          <a:p>
            <a:pPr algn="ctr"/>
            <a:r>
              <a:rPr lang="ru-RU" sz="2000" b="1" dirty="0" smtClean="0"/>
              <a:t>Север</a:t>
            </a:r>
            <a:endParaRPr lang="ru-RU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952924" y="6221463"/>
            <a:ext cx="56195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Водные границы с США и Японией</a:t>
            </a:r>
            <a:endParaRPr lang="ru-RU" sz="2800" b="1" dirty="0"/>
          </a:p>
        </p:txBody>
      </p:sp>
      <p:sp>
        <p:nvSpPr>
          <p:cNvPr id="7" name="Прямоугольник 6"/>
          <p:cNvSpPr/>
          <p:nvPr/>
        </p:nvSpPr>
        <p:spPr>
          <a:xfrm rot="1359137">
            <a:off x="1783419" y="4634855"/>
            <a:ext cx="19316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Казахстан</a:t>
            </a:r>
            <a:endParaRPr lang="ru-RU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153174" y="5373216"/>
            <a:ext cx="19967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Монголия</a:t>
            </a:r>
            <a:endParaRPr lang="ru-RU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6230674" y="5280882"/>
            <a:ext cx="216024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solidFill>
                  <a:prstClr val="black"/>
                </a:solidFill>
              </a:rPr>
              <a:t>Северная</a:t>
            </a:r>
          </a:p>
          <a:p>
            <a:pPr lvl="0" algn="ctr">
              <a:spcBef>
                <a:spcPct val="20000"/>
              </a:spcBef>
            </a:pPr>
            <a:r>
              <a:rPr lang="ru-RU" sz="2000" b="1" dirty="0" smtClean="0">
                <a:solidFill>
                  <a:prstClr val="black"/>
                </a:solidFill>
              </a:rPr>
              <a:t>Корея</a:t>
            </a:r>
            <a:endParaRPr lang="ru-RU" sz="20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3281606" y="1772816"/>
            <a:ext cx="3694666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Северный  Ледовитый</a:t>
            </a:r>
          </a:p>
          <a:p>
            <a:pPr algn="ctr"/>
            <a:r>
              <a:rPr lang="ru-RU" sz="2800" b="1" dirty="0" smtClean="0">
                <a:solidFill>
                  <a:prstClr val="black"/>
                </a:solidFill>
              </a:rPr>
              <a:t>океан</a:t>
            </a:r>
            <a:endParaRPr lang="ru-RU" sz="2800" b="1" dirty="0"/>
          </a:p>
        </p:txBody>
      </p:sp>
      <p:sp>
        <p:nvSpPr>
          <p:cNvPr id="11" name="Прямоугольник 10"/>
          <p:cNvSpPr/>
          <p:nvPr/>
        </p:nvSpPr>
        <p:spPr>
          <a:xfrm rot="978356">
            <a:off x="6753598" y="3864523"/>
            <a:ext cx="238796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prstClr val="black"/>
                </a:solidFill>
              </a:rPr>
              <a:t>Тихий океан</a:t>
            </a:r>
            <a:endParaRPr lang="ru-RU" b="1" dirty="0"/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 rot="1198296">
            <a:off x="2802003" y="2294259"/>
            <a:ext cx="802432" cy="1969253"/>
          </a:xfrm>
          <a:prstGeom prst="rect">
            <a:avLst/>
          </a:prstGeom>
        </p:spPr>
        <p:txBody>
          <a:bodyPr vert="vert270" lIns="91440" tIns="45720" rIns="91440" bIns="45720" rtlCol="0">
            <a:normAutofit/>
          </a:bodyPr>
          <a:lstStyle>
            <a:lvl1pPr marL="171450" indent="-173736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Char char="•"/>
              <a:defRPr sz="2200" b="0" i="0" kern="1200" cap="none" spc="3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34448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20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2pPr>
            <a:lvl3pPr marL="515938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3pPr>
            <a:lvl4pPr marL="68897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4pPr>
            <a:lvl5pPr marL="860425" indent="-173736" algn="l" defTabSz="914400" rtl="0" eaLnBrk="1" latinLnBrk="0" hangingPunct="1">
              <a:spcBef>
                <a:spcPts val="6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5pPr>
            <a:lvl6pPr marL="105156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23444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141732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8pPr>
            <a:lvl9pPr marL="1600200" indent="-173736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ru-RU" sz="2800" b="1" dirty="0" smtClean="0">
                <a:solidFill>
                  <a:schemeClr val="tx1"/>
                </a:solidFill>
              </a:rPr>
              <a:t>Урал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25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285750"/>
            <a:ext cx="8677275" cy="2638425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b="1" dirty="0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endParaRPr lang="ru-RU" b="1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"/>
              <a:defRPr/>
            </a:pPr>
            <a:r>
              <a:rPr lang="ru-RU" b="1" dirty="0" smtClean="0"/>
              <a:t>Восточный макрорегион  простирается от Урала до Тихого океана и занимает площадь 12,8 млн. км</a:t>
            </a:r>
            <a:r>
              <a:rPr lang="ru-RU" b="1" baseline="30000" dirty="0" smtClean="0"/>
              <a:t>2</a:t>
            </a:r>
            <a:r>
              <a:rPr lang="ru-RU" b="1" dirty="0" smtClean="0"/>
              <a:t>, что составляет почти 75% территории нашей страны. Это значительно больше территории любой страны мира. </a:t>
            </a:r>
          </a:p>
        </p:txBody>
      </p:sp>
      <p:sp>
        <p:nvSpPr>
          <p:cNvPr id="4" name="AutoShape 2" descr="https://upload.wikimedia.org/wikipedia/commons/thumb/6/68/Map_of_Russia_-_Economic_regions%2C_2008-03-01.svg/1092px-Map_of_Russia_-_Economic_regions%2C_2008-03-01.sv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upload.wikimedia.org/wikipedia/commons/thumb/6/68/Map_of_Russia_-_Economic_regions%2C_2008-03-01.svg/1092px-Map_of_Russia_-_Economic_regions%2C_2008-03-01.svg.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://festival.1september.ru/articles/598074/img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470" y="2492896"/>
            <a:ext cx="6912768" cy="41891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03848" y="160338"/>
            <a:ext cx="12586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ЭГП</a:t>
            </a:r>
            <a:endParaRPr lang="ru-RU" sz="4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08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74" y="332656"/>
            <a:ext cx="8686800" cy="620688"/>
          </a:xfrm>
        </p:spPr>
        <p:txBody>
          <a:bodyPr>
            <a:no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ЭКГ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24744"/>
            <a:ext cx="4320480" cy="5112568"/>
          </a:xfrm>
          <a:solidFill>
            <a:schemeClr val="bg2">
              <a:lumMod val="9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 smtClean="0"/>
              <a:t>*Территория </a:t>
            </a:r>
            <a:r>
              <a:rPr lang="ru-RU" sz="2400" dirty="0"/>
              <a:t>ВМР на западе граничит с Уралом и Европейским </a:t>
            </a:r>
            <a:r>
              <a:rPr lang="ru-RU" sz="2400" dirty="0" smtClean="0"/>
              <a:t>Севером;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*на </a:t>
            </a:r>
            <a:r>
              <a:rPr lang="ru-RU" sz="2400" dirty="0"/>
              <a:t>юге государственные границы с Казахстаном, Монголией и с Северной</a:t>
            </a:r>
          </a:p>
          <a:p>
            <a:pPr marL="0" indent="0">
              <a:buNone/>
            </a:pPr>
            <a:r>
              <a:rPr lang="ru-RU" sz="2400" dirty="0" smtClean="0"/>
              <a:t>Кореей;</a:t>
            </a:r>
          </a:p>
          <a:p>
            <a:pPr marL="0" indent="0">
              <a:buNone/>
            </a:pPr>
            <a:r>
              <a:rPr lang="ru-RU" sz="2400" dirty="0" smtClean="0"/>
              <a:t>* На севере  и востоке  </a:t>
            </a:r>
            <a:r>
              <a:rPr lang="ru-RU" sz="2400" dirty="0"/>
              <a:t>окраины </a:t>
            </a:r>
            <a:r>
              <a:rPr lang="ru-RU" sz="2400" dirty="0" smtClean="0"/>
              <a:t>омывается </a:t>
            </a:r>
            <a:r>
              <a:rPr lang="ru-RU" sz="2400" dirty="0"/>
              <a:t>водами </a:t>
            </a:r>
            <a:r>
              <a:rPr lang="ru-RU" sz="2400" dirty="0" smtClean="0"/>
              <a:t>Северного  Ледовитого </a:t>
            </a:r>
            <a:r>
              <a:rPr lang="ru-RU" sz="2400" dirty="0"/>
              <a:t>и Тихого </a:t>
            </a:r>
            <a:r>
              <a:rPr lang="ru-RU" sz="2400" dirty="0" smtClean="0"/>
              <a:t>океанов;</a:t>
            </a:r>
            <a:endParaRPr lang="ru-RU" sz="2400" dirty="0"/>
          </a:p>
          <a:p>
            <a:pPr marL="0" indent="0">
              <a:buNone/>
            </a:pPr>
            <a:r>
              <a:rPr lang="ru-RU" sz="2400" dirty="0" smtClean="0"/>
              <a:t>* имеет </a:t>
            </a:r>
            <a:r>
              <a:rPr lang="ru-RU" sz="2400" dirty="0"/>
              <a:t>водные границы с США и </a:t>
            </a:r>
            <a:r>
              <a:rPr lang="ru-RU" sz="2400" dirty="0" smtClean="0"/>
              <a:t>Японией.</a:t>
            </a:r>
            <a:endParaRPr lang="ru-RU" sz="2400" dirty="0"/>
          </a:p>
        </p:txBody>
      </p:sp>
      <p:pic>
        <p:nvPicPr>
          <p:cNvPr id="1026" name="Picture 2" descr="карта экономических районов Росси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412776"/>
            <a:ext cx="4572000" cy="2815046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0708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8075240" cy="360040"/>
          </a:xfrm>
        </p:spPr>
        <p:txBody>
          <a:bodyPr>
            <a:normAutofit fontScale="90000"/>
          </a:bodyPr>
          <a:lstStyle/>
          <a:p>
            <a:pPr marL="273050" lvl="0" indent="-273050">
              <a:spcBef>
                <a:spcPct val="20000"/>
              </a:spcBef>
            </a:pPr>
            <a:r>
              <a:rPr lang="ru-RU" sz="2600" dirty="0">
                <a:solidFill>
                  <a:prstClr val="black"/>
                </a:solidFill>
                <a:ea typeface="+mn-ea"/>
                <a:cs typeface="+mn-cs"/>
              </a:rPr>
              <a:t>.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4478677"/>
              </p:ext>
            </p:extLst>
          </p:nvPr>
        </p:nvGraphicFramePr>
        <p:xfrm>
          <a:off x="179512" y="179511"/>
          <a:ext cx="8784976" cy="6669361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5425710"/>
                <a:gridCol w="3359266"/>
              </a:tblGrid>
              <a:tr h="368174">
                <a:tc>
                  <a:txBody>
                    <a:bodyPr/>
                    <a:lstStyle/>
                    <a:p>
                      <a:r>
                        <a:rPr lang="ru-RU" dirty="0" smtClean="0"/>
                        <a:t>Положительное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Отрицательное</a:t>
                      </a:r>
                      <a:endParaRPr lang="ru-RU" dirty="0"/>
                    </a:p>
                  </a:txBody>
                  <a:tcPr/>
                </a:tc>
              </a:tr>
              <a:tr h="644304">
                <a:tc>
                  <a:txBody>
                    <a:bodyPr/>
                    <a:lstStyle/>
                    <a:p>
                      <a:r>
                        <a:rPr lang="ru-RU" dirty="0" smtClean="0"/>
                        <a:t>омывается водами двух океанов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удален от центра;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большую протяженность с севера на юг, с запада на восток;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нехватка железных и автомобильных дорог в северных регионах;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большие по площади экономические районы; (Площадь всего региона составляет 75% площади страны (12 млн. км2).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суровый климат и вечная мерзлота; </a:t>
                      </a:r>
                      <a:endParaRPr lang="ru-RU" dirty="0"/>
                    </a:p>
                  </a:txBody>
                  <a:tcPr/>
                </a:tc>
              </a:tr>
              <a:tr h="119656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железную и автомобильную дороги, соединяющие запад и восток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нехватка трудовых ресурсов отдельных территорий Азиатского макрорегиона;</a:t>
                      </a:r>
                    </a:p>
                    <a:p>
                      <a:endParaRPr lang="ru-RU" dirty="0"/>
                    </a:p>
                  </a:txBody>
                  <a:tcPr/>
                </a:tc>
              </a:tr>
              <a:tr h="795074">
                <a:tc>
                  <a:txBody>
                    <a:bodyPr/>
                    <a:lstStyle/>
                    <a:p>
                      <a:r>
                        <a:rPr lang="ru-RU" dirty="0" smtClean="0"/>
                        <a:t>имеет громадные запасы минерального сырья; 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272117">
                <a:tc>
                  <a:txBody>
                    <a:bodyPr/>
                    <a:lstStyle/>
                    <a:p>
                      <a:r>
                        <a:rPr lang="ru-RU" dirty="0" smtClean="0"/>
                        <a:t>наличие крупных водных ресурсов;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901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116632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/>
              <a:t>Вывод: </a:t>
            </a:r>
            <a:r>
              <a:rPr lang="ru-RU" sz="2800" dirty="0"/>
              <a:t>Таким образом, регион занимает огромную площадь, имеет периферическое положение. Чем дальше от европейской части, тем труднее осуществлять межрегиональные связи.</a:t>
            </a:r>
          </a:p>
          <a:p>
            <a:r>
              <a:rPr lang="ru-RU" sz="2800" dirty="0"/>
              <a:t> </a:t>
            </a:r>
          </a:p>
        </p:txBody>
      </p:sp>
      <p:pic>
        <p:nvPicPr>
          <p:cNvPr id="3" name="Picture 6" descr="http://festival.1september.ru/articles/598074/img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47099"/>
            <a:ext cx="7056784" cy="4276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043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1628800"/>
            <a:ext cx="842493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неблагоприятные (они не способствуют, а затрудняют освоение территории). Суровость природы и удалённость территории от освоенных районов приводит к увеличению стоимости работ в регионе в 2-5 раз. Оплата труда работников на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Севере 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1,5-3 раза выше (северный коэффициент).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1720" y="620688"/>
            <a:ext cx="59387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8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условия </a:t>
            </a:r>
          </a:p>
        </p:txBody>
      </p:sp>
    </p:spTree>
    <p:extLst>
      <p:ext uri="{BB962C8B-B14F-4D97-AF65-F5344CB8AC3E}">
        <p14:creationId xmlns:p14="http://schemas.microsoft.com/office/powerpoint/2010/main" val="2975167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2390706"/>
              </p:ext>
            </p:extLst>
          </p:nvPr>
        </p:nvGraphicFramePr>
        <p:xfrm>
          <a:off x="107504" y="692696"/>
          <a:ext cx="8960296" cy="34620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94422"/>
                <a:gridCol w="6165874"/>
              </a:tblGrid>
              <a:tr h="40470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Районы 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Основные природные ресурсы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57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Западно-Сибирский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Нефть, газ, уголь, торф, железная руда, полиметаллы, древесина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131105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Восточно-Сибирский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Уголь, железные, медные, никелевые, оловянные, молибденовые, урановые руды, золото, гидроэнергетические, лесные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  <a:tr h="85788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Дальневосточный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Bef>
                          <a:spcPts val="1400"/>
                        </a:spcBef>
                        <a:spcAft>
                          <a:spcPts val="0"/>
                        </a:spcAft>
                        <a:tabLst>
                          <a:tab pos="5207000" algn="l"/>
                        </a:tabLst>
                      </a:pPr>
                      <a:r>
                        <a:rPr lang="ru-RU" sz="2000" dirty="0">
                          <a:effectLst/>
                        </a:rPr>
                        <a:t>Уголь, золото, алмазы, олово, вольфрам, сурьма, ртуть, графит, рыбные, лесные, гидроэнергетические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339752" y="0"/>
            <a:ext cx="53871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Природные ресурсы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0952" y="4293096"/>
            <a:ext cx="8856984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Вывод: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Территория региона имеет огромные запасы природных ресурсов. Природные ресурсы Западной Сибири активно используются в западных районах и даже экспортируются. Нефть и газ Западной Сибири транзитом идёт в страны Европы.  Перевозить руду, уголь, лес с Дальнего Востока на Запад экономически невыгодно. Для межрайонных перевозок используют уникальные ресурсы и продукты рыбной промышленности</a:t>
            </a:r>
          </a:p>
        </p:txBody>
      </p:sp>
    </p:spTree>
    <p:extLst>
      <p:ext uri="{BB962C8B-B14F-4D97-AF65-F5344CB8AC3E}">
        <p14:creationId xmlns:p14="http://schemas.microsoft.com/office/powerpoint/2010/main" val="310018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900igr.net/datas/geografija/Sibirskij-rajon/0002-002-Territorija-i-naselenie-rajonov-Vostochnoj-ekonomicheskoj-zon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808" y="836712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680" y="67271"/>
            <a:ext cx="394292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400" b="1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Население</a:t>
            </a:r>
          </a:p>
        </p:txBody>
      </p:sp>
    </p:spTree>
    <p:extLst>
      <p:ext uri="{BB962C8B-B14F-4D97-AF65-F5344CB8AC3E}">
        <p14:creationId xmlns:p14="http://schemas.microsoft.com/office/powerpoint/2010/main" val="339750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2750" y="260648"/>
            <a:ext cx="89797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сравнению с другими территориями России число жителей Восточного макрорегиона невелико. Если в Европейской части страны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плотность населения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достигает 27 чел/км</a:t>
            </a:r>
            <a:r>
              <a:rPr lang="ru-RU" sz="24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то в Азиатской в 10 раз меньше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(2,5 чел/км</a:t>
            </a:r>
            <a:r>
              <a:rPr lang="ru-RU" sz="2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Население концентрируется на юге — вдоль трассы Транссибирской железной дороги. Здесь в отдельных районах плотность повышается иногда в десятки раз по сравнению со средним показателем. </a:t>
            </a:r>
          </a:p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Выборочный характер освоения, сложные условия для ведения сельского хозяйства предопределили преобладание городского населения. В целом, в макрорегионе доля горожан составляет 73%. </a:t>
            </a:r>
          </a:p>
          <a:p>
            <a:pPr>
              <a:buFont typeface="Wingdings 2"/>
              <a:buChar char=""/>
              <a:defRPr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отдельных субъектах федерации доля городского населения достигает 85-90% (Кемеровская обл., Ханты-Мансийский АО, Магаданская обл., Сахалинская обл.). В настоящее время здесь расположено 230 городов. Крупнейшими городами макрорегиона являются города-миллионеры —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Новосибирск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(третий по численности в стране) и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Омск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(седьмой по численности). </a:t>
            </a:r>
          </a:p>
        </p:txBody>
      </p:sp>
    </p:spTree>
    <p:extLst>
      <p:ext uri="{BB962C8B-B14F-4D97-AF65-F5344CB8AC3E}">
        <p14:creationId xmlns:p14="http://schemas.microsoft.com/office/powerpoint/2010/main" val="73524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4000"/>
            <a:ext cx="8229600" cy="746125"/>
          </a:xfrm>
        </p:spPr>
        <p:txBody>
          <a:bodyPr>
            <a:noAutofit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Размещение населения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507" name="Picture 2" descr="G:\img032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849" y="1298575"/>
            <a:ext cx="7808303" cy="4937125"/>
          </a:xfrm>
        </p:spPr>
      </p:pic>
      <p:sp>
        <p:nvSpPr>
          <p:cNvPr id="3" name="TextBox 2"/>
          <p:cNvSpPr txBox="1"/>
          <p:nvPr/>
        </p:nvSpPr>
        <p:spPr>
          <a:xfrm>
            <a:off x="2070313" y="1196752"/>
            <a:ext cx="5616624" cy="646331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i="1" dirty="0"/>
              <a:t>Вывод: </a:t>
            </a:r>
            <a:r>
              <a:rPr lang="ru-RU" dirty="0"/>
              <a:t>В целом регион имеет низкую плотность населения и слабо обеспечен трудовыми ресурсами. </a:t>
            </a:r>
          </a:p>
        </p:txBody>
      </p:sp>
    </p:spTree>
    <p:extLst>
      <p:ext uri="{BB962C8B-B14F-4D97-AF65-F5344CB8AC3E}">
        <p14:creationId xmlns:p14="http://schemas.microsoft.com/office/powerpoint/2010/main" val="3396280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0"/>
            <a:ext cx="54089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Отрасли</a:t>
            </a:r>
            <a:r>
              <a:rPr lang="ru-RU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специализации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646331"/>
            <a:ext cx="849694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dirty="0"/>
              <a:t>Роль региона в экономике страны постоянно возрастает. В 70—80-е годы Восточный макрорегион стал главной топливно-энергетической базой страны, основным производителем алюминия, поставщиком руд цветных, редких металлов, </a:t>
            </a:r>
            <a:r>
              <a:rPr lang="ru-RU" sz="1900" dirty="0" smtClean="0"/>
              <a:t>рыбы и </a:t>
            </a:r>
            <a:r>
              <a:rPr lang="ru-RU" sz="1900" dirty="0" err="1" smtClean="0"/>
              <a:t>лесопродуктов</a:t>
            </a:r>
            <a:r>
              <a:rPr lang="ru-RU" sz="1900" dirty="0" smtClean="0"/>
              <a:t>. Именно </a:t>
            </a:r>
            <a:r>
              <a:rPr lang="ru-RU" sz="1900" dirty="0"/>
              <a:t>здесь </a:t>
            </a:r>
            <a:r>
              <a:rPr lang="ru-RU" sz="1900" dirty="0" smtClean="0"/>
              <a:t>началось</a:t>
            </a:r>
            <a:r>
              <a:rPr lang="ru-RU" sz="1900" dirty="0"/>
              <a:t> </a:t>
            </a:r>
            <a:r>
              <a:rPr lang="ru-RU" sz="1900" dirty="0" smtClean="0"/>
              <a:t>формирование мощных ТПК, концентрирующих  важнейшие</a:t>
            </a:r>
            <a:r>
              <a:rPr lang="ru-RU" sz="1900" dirty="0"/>
              <a:t> </a:t>
            </a:r>
            <a:r>
              <a:rPr lang="ru-RU" sz="1900" dirty="0" smtClean="0"/>
              <a:t> производства </a:t>
            </a:r>
            <a:r>
              <a:rPr lang="ru-RU" sz="1900" dirty="0"/>
              <a:t>(например, добычу  </a:t>
            </a:r>
            <a:r>
              <a:rPr lang="ru-RU" sz="1900" dirty="0" smtClean="0"/>
              <a:t>более </a:t>
            </a:r>
            <a:r>
              <a:rPr lang="ru-RU" sz="1900" dirty="0"/>
              <a:t>70% нефти и </a:t>
            </a:r>
            <a:r>
              <a:rPr lang="ru-RU" sz="1900" dirty="0" smtClean="0"/>
              <a:t>91</a:t>
            </a:r>
            <a:r>
              <a:rPr lang="ru-RU" sz="1900" dirty="0"/>
              <a:t>% газа</a:t>
            </a:r>
            <a:r>
              <a:rPr lang="ru-RU" sz="1900" dirty="0" smtClean="0"/>
              <a:t>).Восточный макрорегион </a:t>
            </a:r>
            <a:r>
              <a:rPr lang="ru-RU" sz="1900" dirty="0"/>
              <a:t>при </a:t>
            </a:r>
            <a:r>
              <a:rPr lang="ru-RU" sz="1900" dirty="0" smtClean="0"/>
              <a:t>его </a:t>
            </a:r>
            <a:r>
              <a:rPr lang="ru-RU" sz="1900" dirty="0"/>
              <a:t>громадной </a:t>
            </a:r>
            <a:r>
              <a:rPr lang="ru-RU" sz="1900" dirty="0" smtClean="0"/>
              <a:t>территории </a:t>
            </a:r>
            <a:r>
              <a:rPr lang="ru-RU" sz="1900" dirty="0"/>
              <a:t>слабо </a:t>
            </a:r>
            <a:endParaRPr lang="en-US" sz="1900" dirty="0" smtClean="0"/>
          </a:p>
          <a:p>
            <a:pPr algn="just"/>
            <a:r>
              <a:rPr lang="ru-RU" sz="1900" dirty="0" smtClean="0"/>
              <a:t>освоен </a:t>
            </a:r>
            <a:r>
              <a:rPr lang="ru-RU" sz="1900" dirty="0"/>
              <a:t>транспортом. </a:t>
            </a:r>
          </a:p>
        </p:txBody>
      </p:sp>
      <p:pic>
        <p:nvPicPr>
          <p:cNvPr id="4" name="Picture 2" descr="G:\img03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75856" y="2913838"/>
            <a:ext cx="5868144" cy="394416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21796" y="2968889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Транспорт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251518" y="3300869"/>
            <a:ext cx="288031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В Восточном макрорегионе в 70—80-е годы осуществлялось большое транспортное строительство </a:t>
            </a:r>
            <a:br>
              <a:rPr lang="ru-RU" sz="2000" dirty="0"/>
            </a:br>
            <a:r>
              <a:rPr lang="ru-RU" sz="2000" dirty="0"/>
              <a:t>-БАМ, дороги на западносибирский Север, </a:t>
            </a:r>
            <a:br>
              <a:rPr lang="ru-RU" sz="2000" dirty="0"/>
            </a:br>
            <a:r>
              <a:rPr lang="ru-RU" sz="2000" dirty="0"/>
              <a:t>-</a:t>
            </a:r>
            <a:r>
              <a:rPr lang="ru-RU" sz="2000" dirty="0" err="1"/>
              <a:t>Амуро</a:t>
            </a:r>
            <a:r>
              <a:rPr lang="ru-RU" sz="2000" dirty="0"/>
              <a:t>- Якутская магистраль- АЯМ. </a:t>
            </a:r>
          </a:p>
        </p:txBody>
      </p:sp>
    </p:spTree>
    <p:extLst>
      <p:ext uri="{BB962C8B-B14F-4D97-AF65-F5344CB8AC3E}">
        <p14:creationId xmlns:p14="http://schemas.microsoft.com/office/powerpoint/2010/main" val="21470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37930" y="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 его территории концентрируются -более 80% энергетических </a:t>
            </a:r>
            <a:r>
              <a:rPr lang="ru-RU" dirty="0" smtClean="0"/>
              <a:t>ресурсов,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80</a:t>
            </a:r>
            <a:r>
              <a:rPr lang="ru-RU" dirty="0"/>
              <a:t>% запасов спелой </a:t>
            </a:r>
            <a:r>
              <a:rPr lang="ru-RU" dirty="0" smtClean="0"/>
              <a:t>древесины,75</a:t>
            </a:r>
            <a:r>
              <a:rPr lang="ru-RU" dirty="0"/>
              <a:t>% </a:t>
            </a:r>
            <a:r>
              <a:rPr lang="ru-RU" dirty="0" smtClean="0"/>
              <a:t>водных, 81,5</a:t>
            </a:r>
            <a:r>
              <a:rPr lang="ru-RU" dirty="0"/>
              <a:t>% гидроэнергетических </a:t>
            </a:r>
            <a:r>
              <a:rPr lang="ru-RU" dirty="0" smtClean="0"/>
              <a:t>ресурсов,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>цветные </a:t>
            </a:r>
            <a:r>
              <a:rPr lang="ru-RU" dirty="0"/>
              <a:t>и редкие </a:t>
            </a:r>
            <a:r>
              <a:rPr lang="ru-RU" dirty="0" smtClean="0"/>
              <a:t>металлы, крупные </a:t>
            </a:r>
            <a:r>
              <a:rPr lang="ru-RU" dirty="0"/>
              <a:t>запасы химического сырья.</a:t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://mir-map.ru/438042_SMALL_0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930" y="980728"/>
            <a:ext cx="8352928" cy="5669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6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4"/>
          <p:cNvSpPr>
            <a:spLocks noGrp="1"/>
          </p:cNvSpPr>
          <p:nvPr>
            <p:ph type="title"/>
          </p:nvPr>
        </p:nvSpPr>
        <p:spPr>
          <a:xfrm>
            <a:off x="179512" y="-99938"/>
            <a:ext cx="6707088" cy="792088"/>
          </a:xfrm>
        </p:spPr>
        <p:txBody>
          <a:bodyPr>
            <a:normAutofit/>
          </a:bodyPr>
          <a:lstStyle/>
          <a:p>
            <a:pPr algn="ctr"/>
            <a:r>
              <a:rPr lang="ru-RU" altLang="ru-RU" sz="32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Экономические районы</a:t>
            </a:r>
          </a:p>
        </p:txBody>
      </p:sp>
      <p:sp>
        <p:nvSpPr>
          <p:cNvPr id="33796" name="Rectangle 6"/>
          <p:cNvSpPr>
            <a:spLocks noChangeArrowheads="1"/>
          </p:cNvSpPr>
          <p:nvPr/>
        </p:nvSpPr>
        <p:spPr bwMode="auto">
          <a:xfrm>
            <a:off x="-252536" y="6921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chemeClr val="tx1"/>
                </a:solidFill>
                <a:latin typeface="Constantia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chemeClr val="tx1"/>
                </a:solidFill>
                <a:latin typeface="Constantia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chemeClr val="tx1"/>
                </a:solidFill>
                <a:latin typeface="Constantia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chemeClr val="tx1"/>
                </a:solidFill>
                <a:latin typeface="Constantia" pitchFamily="18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ru-RU" altLang="ru-RU" sz="1800">
              <a:latin typeface="Arial" charset="0"/>
            </a:endParaRPr>
          </a:p>
        </p:txBody>
      </p:sp>
      <p:graphicFrame>
        <p:nvGraphicFramePr>
          <p:cNvPr id="28811" name="Group 13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5409694"/>
              </p:ext>
            </p:extLst>
          </p:nvPr>
        </p:nvGraphicFramePr>
        <p:xfrm>
          <a:off x="185453" y="692150"/>
          <a:ext cx="8713788" cy="6169173"/>
        </p:xfrm>
        <a:graphic>
          <a:graphicData uri="http://schemas.openxmlformats.org/drawingml/2006/table">
            <a:tbl>
              <a:tblPr/>
              <a:tblGrid>
                <a:gridCol w="2417763"/>
                <a:gridCol w="1104900"/>
                <a:gridCol w="1214437"/>
                <a:gridCol w="1762125"/>
                <a:gridCol w="2214563"/>
              </a:tblGrid>
              <a:tr h="1554436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Районы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Территория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км</a:t>
                      </a:r>
                      <a:r>
                        <a:rPr kumimoji="0" lang="ru-RU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Население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млн. чел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Основные природные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Крупные города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17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Западно-Сибирский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Нефть, газ, уголь, торф, железная руда, полиметаллы, древесина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Новосибирск, Омск, Кемерово, Новокузнецк, Барнаул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11902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Восточно-Сибирский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железная руда, медные, никелевые, оловянные, молибденовые, , урановые руды, золото,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гидроэнергетичес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кие, лесные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Красноярск, Иркутск, Норильск, Братск, Абакан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513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Дальневосточный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Уголь, золото, алмазы, олово, вольфрам, сурьма, ртуть, графит, рыбные, лесные,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гидроэнергетичес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кие ресурсы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Владивосток, Хабаровск, Якутск, Петропавловск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cs typeface="Times New Roman" pitchFamily="18" charset="0"/>
                        </a:rPr>
                        <a:t>–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Камчатский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246057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919" y="0"/>
            <a:ext cx="8229600" cy="1143000"/>
          </a:xfrm>
        </p:spPr>
        <p:txBody>
          <a:bodyPr>
            <a:normAutofit/>
          </a:bodyPr>
          <a:lstStyle/>
          <a:p>
            <a:pPr marL="54864" algn="ctr" eaLnBrk="1" fontAlgn="auto" hangingPunct="1"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сельского хозяйства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18" name="Picture 2" descr="G:\img033.jpg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02" y="1298575"/>
            <a:ext cx="8475397" cy="4937125"/>
          </a:xfrm>
        </p:spPr>
      </p:pic>
      <p:pic>
        <p:nvPicPr>
          <p:cNvPr id="5" name="Picture 2" descr="G:\img03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00188"/>
            <a:ext cx="88328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G:\img03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00188"/>
            <a:ext cx="8786812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0853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404664"/>
            <a:ext cx="8591550" cy="1066801"/>
          </a:xfrm>
        </p:spPr>
        <p:txBody>
          <a:bodyPr>
            <a:normAutofit/>
          </a:bodyPr>
          <a:lstStyle/>
          <a:p>
            <a:pPr algn="ctr"/>
            <a:r>
              <a:rPr lang="ru-RU" altLang="ru-RU" sz="44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развития </a:t>
            </a:r>
            <a:r>
              <a:rPr lang="ru-RU" altLang="ru-RU" sz="4400" b="1" dirty="0" smtClean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района</a:t>
            </a:r>
            <a:endParaRPr lang="ru-RU" sz="4400" b="1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772816"/>
            <a:ext cx="8474144" cy="4290792"/>
          </a:xfrm>
        </p:spPr>
        <p:txBody>
          <a:bodyPr/>
          <a:lstStyle/>
          <a:p>
            <a:r>
              <a:rPr lang="ru-RU" alt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региона, обладающего такой крупной ресурсной базой, сдерживается не только суровостью климата, но и крайней удаленностью от европейской части России. Поэтому развитие транспорта — жизненно важный вопрос для макрорегиона.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4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2276872"/>
            <a:ext cx="89812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6000" b="1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7305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678</TotalTime>
  <Words>797</Words>
  <Application>Microsoft Office PowerPoint</Application>
  <PresentationFormat>Экран (4:3)</PresentationFormat>
  <Paragraphs>118</Paragraphs>
  <Slides>23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Soho</vt:lpstr>
      <vt:lpstr>Общая характеристика Восточного макрорегиона </vt:lpstr>
      <vt:lpstr>Цель:</vt:lpstr>
      <vt:lpstr>«Всем Сибирь и щедра и богата!»                                                 Казимир Лисянский                      </vt:lpstr>
      <vt:lpstr>Презентация PowerPoint</vt:lpstr>
      <vt:lpstr>Презентация PowerPoint</vt:lpstr>
      <vt:lpstr>Состав  Восточного макрорегиона</vt:lpstr>
      <vt:lpstr>Состав:</vt:lpstr>
      <vt:lpstr>  Определим границы Восточного макрорегиона  </vt:lpstr>
      <vt:lpstr>Презентация PowerPoint</vt:lpstr>
      <vt:lpstr>Особенности ЭКГ </vt:lpstr>
      <vt:lpstr>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Размещение населения</vt:lpstr>
      <vt:lpstr>Презентация PowerPoint</vt:lpstr>
      <vt:lpstr>Презентация PowerPoint</vt:lpstr>
      <vt:lpstr>Экономические районы</vt:lpstr>
      <vt:lpstr>Развитие сельского хозяйства</vt:lpstr>
      <vt:lpstr>Проблемы развития района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Общая характеристика Восточного макрорегиона</dc:title>
  <dc:creator>Ольга</dc:creator>
  <cp:lastModifiedBy>Пользователь Windows</cp:lastModifiedBy>
  <cp:revision>28</cp:revision>
  <dcterms:created xsi:type="dcterms:W3CDTF">2015-04-03T05:39:12Z</dcterms:created>
  <dcterms:modified xsi:type="dcterms:W3CDTF">2018-04-02T21:21:27Z</dcterms:modified>
</cp:coreProperties>
</file>