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9" r:id="rId5"/>
    <p:sldId id="265" r:id="rId6"/>
    <p:sldId id="261" r:id="rId7"/>
    <p:sldId id="263" r:id="rId8"/>
    <p:sldId id="264" r:id="rId9"/>
    <p:sldId id="266" r:id="rId10"/>
    <p:sldId id="269" r:id="rId11"/>
    <p:sldId id="274" r:id="rId12"/>
    <p:sldId id="267" r:id="rId13"/>
    <p:sldId id="268" r:id="rId14"/>
    <p:sldId id="272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78F0F-2C42-4AC2-9355-7377B53DF34C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ED5EA-DC8E-48B1-8A49-FC3C2BE719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1214422"/>
            <a:ext cx="6858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Оформление предметно-развивающей среды в ДОУ</a:t>
            </a:r>
            <a:endParaRPr lang="ru-RU" sz="4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868" y="4429132"/>
            <a:ext cx="40423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Выполнила: </a:t>
            </a: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Муллина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. Л. И.</a:t>
            </a:r>
            <a:endParaRPr lang="ru-RU" sz="2800" dirty="0"/>
          </a:p>
        </p:txBody>
      </p:sp>
      <p:pic>
        <p:nvPicPr>
          <p:cNvPr id="1028" name="Picture 4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79512" y="548680"/>
            <a:ext cx="87849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Оформление предметно-развивающей среды  кабинета педагога-психолога  ДОУ в соответствии с ФГОС</a:t>
            </a:r>
            <a:endParaRPr lang="ru-RU" sz="4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4869161"/>
            <a:ext cx="4824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         Выполнила</a:t>
            </a:r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: </a:t>
            </a:r>
            <a:endParaRPr lang="ru-RU" sz="2400" b="1" dirty="0" smtClean="0">
              <a:solidFill>
                <a:srgbClr val="0070C0"/>
              </a:solidFill>
              <a:latin typeface="Monotype Corsiva" pitchFamily="66" charset="0"/>
            </a:endParaRPr>
          </a:p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Коноплёва  Людмила Викторовна, 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педагог-психолог МБДОУ № 106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34" y="428604"/>
            <a:ext cx="78581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Требования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к развивающей предметно-пространственной среде  кабинета педагога-психолога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endParaRPr lang="ru-RU" sz="2400" dirty="0" smtClean="0">
              <a:solidFill>
                <a:srgbClr val="002060"/>
              </a:solidFill>
            </a:endParaRPr>
          </a:p>
          <a:p>
            <a:pPr>
              <a:buAutoNum type="arabicPeriod"/>
            </a:pPr>
            <a:r>
              <a:rPr lang="ru-RU" sz="2000" dirty="0" smtClean="0">
                <a:solidFill>
                  <a:srgbClr val="002060"/>
                </a:solidFill>
              </a:rPr>
              <a:t> Развивающая предметно-пространственная среда должна обеспечивать возможность общения и совместной деятельности детей и взрослых </a:t>
            </a:r>
            <a:r>
              <a:rPr lang="ru-RU" sz="2000" b="1" dirty="0" smtClean="0">
                <a:solidFill>
                  <a:srgbClr val="002060"/>
                </a:solidFill>
              </a:rPr>
              <a:t>(в том числе детей разного возраста) </a:t>
            </a:r>
            <a:r>
              <a:rPr lang="ru-RU" sz="2000" dirty="0" smtClean="0">
                <a:solidFill>
                  <a:srgbClr val="002060"/>
                </a:solidFill>
              </a:rPr>
              <a:t>двигательной активности детей, а также </a:t>
            </a:r>
            <a:r>
              <a:rPr lang="ru-RU" sz="2000" b="1" dirty="0" smtClean="0">
                <a:solidFill>
                  <a:srgbClr val="002060"/>
                </a:solidFill>
              </a:rPr>
              <a:t>возможности для уединения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 2. Развивающая предметно-пространственная среда  должна быть:   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</a:rPr>
              <a:t> содержательно насыщенной;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</a:rPr>
              <a:t> трансформируемой;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</a:rPr>
              <a:t> полифункциональной;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</a:rPr>
              <a:t> вариативной;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</a:rPr>
              <a:t> доступной;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</a:rPr>
              <a:t> безопасной. </a:t>
            </a:r>
            <a:r>
              <a:rPr lang="ru-RU" sz="2000" dirty="0" smtClean="0"/>
              <a:t> 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188640"/>
            <a:ext cx="8143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764704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200" dirty="0" smtClean="0">
                <a:cs typeface="Arial" pitchFamily="34" charset="0"/>
              </a:rPr>
              <a:t>Кабинет педагога-психолога – специфичное помещение, </a:t>
            </a:r>
            <a:r>
              <a:rPr lang="ru-RU" sz="3200" b="1" dirty="0" smtClean="0">
                <a:cs typeface="Arial" pitchFamily="34" charset="0"/>
              </a:rPr>
              <a:t>основной целью </a:t>
            </a:r>
            <a:r>
              <a:rPr lang="ru-RU" sz="3200" dirty="0" smtClean="0">
                <a:cs typeface="Arial" pitchFamily="34" charset="0"/>
              </a:rPr>
              <a:t>которого является оказание психологической помощи субъектам образовательного процесса.</a:t>
            </a:r>
          </a:p>
          <a:p>
            <a:r>
              <a:rPr lang="ru-RU" sz="3200" dirty="0" smtClean="0">
                <a:cs typeface="Arial" pitchFamily="34" charset="0"/>
              </a:rPr>
              <a:t> С другой стороны - это часть развивающей предметной среды в ДОУ. </a:t>
            </a:r>
            <a:endParaRPr lang="ru-RU" sz="2800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404664"/>
            <a:ext cx="80010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  </a:t>
            </a:r>
            <a:r>
              <a:rPr lang="ru-RU" sz="2400" b="1" dirty="0" smtClean="0"/>
              <a:t>Задачи</a:t>
            </a:r>
            <a:r>
              <a:rPr lang="ru-RU" sz="2400" dirty="0" smtClean="0"/>
              <a:t> осуществляемые педагогом-психологом в кабинете: психолог выявляет скрытые причины некоторых детских неудач, поступков, нарушение развития психических процессов, эмоциональной сферы и особенностей поведения (для того чтобы вместе с родителями и другими специалистами ДОУ помочь ребенку справиться с ними еще до школы).</a:t>
            </a:r>
          </a:p>
          <a:p>
            <a:pPr algn="just"/>
            <a:r>
              <a:rPr lang="ru-RU" sz="2400" dirty="0" smtClean="0"/>
              <a:t>Повышение эффективности просветительской, диагностической и коррекционно-развивающей работы.</a:t>
            </a:r>
          </a:p>
          <a:p>
            <a:pPr algn="just"/>
            <a:r>
              <a:rPr lang="ru-RU" sz="2400" dirty="0" smtClean="0"/>
              <a:t>Предоставление профилактических мероприятий, направленных на снятие </a:t>
            </a:r>
          </a:p>
          <a:p>
            <a:pPr algn="just"/>
            <a:r>
              <a:rPr lang="ru-RU" sz="2400" dirty="0" err="1" smtClean="0"/>
              <a:t>психоэмоционального</a:t>
            </a:r>
            <a:r>
              <a:rPr lang="ru-RU" sz="2400" dirty="0" smtClean="0"/>
              <a:t> напряжения </a:t>
            </a:r>
          </a:p>
          <a:p>
            <a:pPr algn="just"/>
            <a:r>
              <a:rPr lang="ru-RU" sz="2400" dirty="0" smtClean="0"/>
              <a:t>у детей и взрослых.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188641"/>
            <a:ext cx="81369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Функции   предметно- пространственной среды</a:t>
            </a:r>
          </a:p>
          <a:p>
            <a:pPr algn="ctr"/>
            <a:endParaRPr lang="ru-RU" sz="2800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620689"/>
            <a:ext cx="87129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Информационная</a:t>
            </a:r>
            <a:r>
              <a:rPr lang="ru-RU" sz="24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– каждый предмет несет определенные сведения об окружающем мире, становится средством передачи социального опыта.</a:t>
            </a:r>
            <a:endParaRPr lang="ru-RU" sz="2400" dirty="0" smtClean="0">
              <a:solidFill>
                <a:srgbClr val="002060"/>
              </a:solidFill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Стимулирующая</a:t>
            </a:r>
            <a:r>
              <a:rPr lang="ru-RU" sz="24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– должна быть мобильной и динамичной. В ее организации педагогу- психологу  необходимо учитывать «зону ближайшего развития», возрастные, индивидуальные особенности ребенка, его потребности, стремления и способности.</a:t>
            </a:r>
            <a:endParaRPr lang="ru-RU" sz="2400" dirty="0" smtClean="0">
              <a:solidFill>
                <a:srgbClr val="002060"/>
              </a:solidFill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Развивающая</a:t>
            </a:r>
            <a:r>
              <a:rPr lang="ru-RU" sz="24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– сочетание традиционных       и новых, необычных компонентов, что обеспечивает                        преемственность  развития деятельности                                           от простых ее форм к более сложным.</a:t>
            </a:r>
            <a:endParaRPr lang="ru-RU" sz="2400" dirty="0" smtClean="0">
              <a:solidFill>
                <a:srgbClr val="00206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9512" y="548680"/>
            <a:ext cx="839301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Характеристика рабочего кабинета </a:t>
            </a:r>
          </a:p>
          <a:p>
            <a:pPr algn="ctr"/>
            <a:r>
              <a:rPr lang="ru-RU" sz="2800" b="1" dirty="0" smtClean="0"/>
              <a:t>педагога-психолога.</a:t>
            </a:r>
            <a:endParaRPr lang="ru-RU" sz="2800" dirty="0" smtClean="0"/>
          </a:p>
          <a:p>
            <a:r>
              <a:rPr lang="ru-RU" sz="2400" dirty="0" smtClean="0"/>
              <a:t>Кабинет имеет площадь 8 кв.м. </a:t>
            </a:r>
          </a:p>
          <a:p>
            <a:r>
              <a:rPr lang="ru-RU" sz="2400" dirty="0" smtClean="0"/>
              <a:t>Количество рабочих мест – 1. </a:t>
            </a:r>
          </a:p>
          <a:p>
            <a:r>
              <a:rPr lang="ru-RU" sz="2400" dirty="0" smtClean="0"/>
              <a:t>Кабинет предназначен для проведения индивидуального обследования, для консультаций родителей и педагогов, для проведения индивидуальных и групповых занятий (не более 3 человек), для работы с документами (обработка и интерпретация результатов обследования, оформление рабочей документации, планирование</a:t>
            </a:r>
          </a:p>
          <a:p>
            <a:r>
              <a:rPr lang="ru-RU" sz="2400" dirty="0" smtClean="0"/>
              <a:t> рабочей деятельности).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357166"/>
            <a:ext cx="778674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 </a:t>
            </a:r>
          </a:p>
          <a:p>
            <a:pPr algn="ctr"/>
            <a:r>
              <a:rPr lang="ru-RU" sz="2800" b="1" dirty="0" smtClean="0"/>
              <a:t>Зонирование кабинета</a:t>
            </a:r>
          </a:p>
          <a:p>
            <a:pPr algn="ctr"/>
            <a:endParaRPr lang="ru-RU" sz="2800" b="1" dirty="0" smtClean="0"/>
          </a:p>
          <a:p>
            <a:r>
              <a:rPr lang="ru-RU" sz="2400" dirty="0" smtClean="0"/>
              <a:t>    С учётом задач работы педагога-психолога помещение территориально включает в себя несколько зон, каждая из которых имеет специфическое назначение и соответствующее оснащение. Рабочий кабинет педагога-психолога включает в себя зону консультативной работы, зону игровой терапии, зону организационно-планирующей деятельности, </a:t>
            </a:r>
          </a:p>
          <a:p>
            <a:r>
              <a:rPr lang="ru-RU" sz="2400" dirty="0" smtClean="0"/>
              <a:t>зону развивающих занятий.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260648"/>
            <a:ext cx="842493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Краткое содержание зон кабинета</a:t>
            </a:r>
          </a:p>
          <a:p>
            <a:pPr algn="ctr"/>
            <a:endParaRPr lang="ru-RU" sz="2000" b="1" dirty="0" smtClean="0"/>
          </a:p>
          <a:p>
            <a:r>
              <a:rPr lang="ru-RU" dirty="0" smtClean="0"/>
              <a:t> </a:t>
            </a:r>
            <a:r>
              <a:rPr lang="ru-RU" sz="2400" b="1" i="1" dirty="0" smtClean="0">
                <a:solidFill>
                  <a:srgbClr val="FFC000"/>
                </a:solidFill>
              </a:rPr>
              <a:t>Консультативная зона и рабочая зона: </a:t>
            </a:r>
            <a:r>
              <a:rPr lang="ru-RU" sz="2000" dirty="0" smtClean="0"/>
              <a:t>письменный стол, 2 стула, шкаф для хранения методических материалов, дидактических игр, игрушек, библиотека. 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</p:txBody>
      </p:sp>
      <p:pic>
        <p:nvPicPr>
          <p:cNvPr id="1026" name="Picture 2" descr="C:\Users\1\Desktop\Разв. среда П-П\DSCN42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07633">
            <a:off x="446201" y="2475887"/>
            <a:ext cx="4169043" cy="3127136"/>
          </a:xfrm>
          <a:prstGeom prst="rect">
            <a:avLst/>
          </a:prstGeom>
          <a:noFill/>
        </p:spPr>
      </p:pic>
      <p:pic>
        <p:nvPicPr>
          <p:cNvPr id="1027" name="Picture 3" descr="C:\Users\1\Desktop\Разв. среда П-П\DSCN42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204864"/>
            <a:ext cx="2826314" cy="37684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332657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60648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FF00"/>
                </a:solidFill>
              </a:rPr>
              <a:t>Зона развивающих </a:t>
            </a:r>
            <a:r>
              <a:rPr lang="ru-RU" sz="2400" b="1" i="1" dirty="0" smtClean="0">
                <a:solidFill>
                  <a:srgbClr val="FFFF00"/>
                </a:solidFill>
              </a:rPr>
              <a:t>занятий</a:t>
            </a:r>
            <a:r>
              <a:rPr lang="ru-RU" sz="2400" b="1" dirty="0" smtClean="0">
                <a:solidFill>
                  <a:srgbClr val="FFFF00"/>
                </a:solidFill>
              </a:rPr>
              <a:t>:</a:t>
            </a:r>
            <a:r>
              <a:rPr lang="ru-RU" sz="2400" dirty="0" smtClean="0">
                <a:solidFill>
                  <a:srgbClr val="FFFF00"/>
                </a:solidFill>
              </a:rPr>
              <a:t>   </a:t>
            </a:r>
            <a:r>
              <a:rPr lang="ru-RU" sz="2000" dirty="0" smtClean="0"/>
              <a:t>журнальный </a:t>
            </a:r>
            <a:r>
              <a:rPr lang="ru-RU" sz="2000" dirty="0" smtClean="0"/>
              <a:t>стол, стулья, ковёр</a:t>
            </a:r>
            <a:r>
              <a:rPr lang="ru-RU" sz="2000" dirty="0" smtClean="0"/>
              <a:t>.                           </a:t>
            </a:r>
            <a:endParaRPr lang="ru-RU" sz="2000" b="1" i="1" dirty="0" smtClean="0"/>
          </a:p>
          <a:p>
            <a:r>
              <a:rPr lang="ru-RU" dirty="0" smtClean="0"/>
              <a:t>                       </a:t>
            </a:r>
            <a:endParaRPr lang="ru-RU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</p:txBody>
      </p:sp>
      <p:pic>
        <p:nvPicPr>
          <p:cNvPr id="2050" name="Picture 2" descr="C:\Users\1\Desktop\Разв. среда П-П\DSCN42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836712"/>
            <a:ext cx="3726414" cy="4968552"/>
          </a:xfrm>
          <a:prstGeom prst="rect">
            <a:avLst/>
          </a:prstGeom>
          <a:noFill/>
        </p:spPr>
      </p:pic>
      <p:pic>
        <p:nvPicPr>
          <p:cNvPr id="2052" name="Picture 4" descr="C:\Users\1\Desktop\Разв. среда П-П\DSCN42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34726">
            <a:off x="5512976" y="1259666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878497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</a:rPr>
              <a:t>Зона релаксации: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endParaRPr lang="ru-RU" sz="2800" dirty="0" smtClean="0">
              <a:solidFill>
                <a:srgbClr val="FFFF00"/>
              </a:solidFill>
            </a:endParaRPr>
          </a:p>
          <a:p>
            <a:r>
              <a:rPr lang="ru-RU" sz="2400" b="1" dirty="0" smtClean="0">
                <a:solidFill>
                  <a:srgbClr val="FFC000"/>
                </a:solidFill>
              </a:rPr>
              <a:t>Столик </a:t>
            </a:r>
            <a:r>
              <a:rPr lang="ru-RU" sz="2400" b="1" dirty="0" smtClean="0">
                <a:solidFill>
                  <a:srgbClr val="FFC000"/>
                </a:solidFill>
              </a:rPr>
              <a:t>с </a:t>
            </a:r>
            <a:r>
              <a:rPr lang="ru-RU" sz="2400" b="1" dirty="0" smtClean="0">
                <a:solidFill>
                  <a:srgbClr val="FFC000"/>
                </a:solidFill>
              </a:rPr>
              <a:t>песком и мелкими игрушками.</a:t>
            </a:r>
          </a:p>
          <a:p>
            <a:r>
              <a:rPr lang="ru-RU" sz="2000" dirty="0" smtClean="0"/>
              <a:t>   Игры </a:t>
            </a:r>
            <a:r>
              <a:rPr lang="ru-RU" sz="2000" dirty="0" smtClean="0"/>
              <a:t>с песком имеют большое значение для поддержания психического здоровья, развития познавательных процессов, влияют на становление всех сторон личности ребенка, формируют гуманное, искреннее отношение к людям и всему живому. </a:t>
            </a:r>
            <a:r>
              <a:rPr lang="ru-RU" sz="2000" dirty="0" smtClean="0"/>
              <a:t>В </a:t>
            </a:r>
            <a:r>
              <a:rPr lang="ru-RU" sz="2000" dirty="0" smtClean="0"/>
              <a:t>процессе игры происходит развитие связной речи, мышления, развитие мелкой моторики рук, происходит массаж </a:t>
            </a:r>
            <a:r>
              <a:rPr lang="ru-RU" sz="2000" dirty="0" smtClean="0"/>
              <a:t>ладошек. </a:t>
            </a:r>
            <a:r>
              <a:rPr lang="ru-RU" sz="2000" dirty="0" smtClean="0"/>
              <a:t>Игра в песок позитивно влияет на эмоциональное самочувствие детей.</a:t>
            </a:r>
          </a:p>
          <a:p>
            <a:endParaRPr lang="ru-RU" dirty="0" smtClean="0"/>
          </a:p>
          <a:p>
            <a:endParaRPr lang="ru-RU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  <p:pic>
        <p:nvPicPr>
          <p:cNvPr id="5" name="Picture 3" descr="C:\Users\1\Desktop\Разв. среда П-П\DSCN42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31914">
            <a:off x="266158" y="3061089"/>
            <a:ext cx="5184576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Users\1\Desktop\Разв. среда П-П\DSCN41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780928"/>
            <a:ext cx="2952328" cy="3936437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95536" y="60565"/>
            <a:ext cx="8424936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Times New Roman" pitchFamily="18" charset="0"/>
              </a:rPr>
              <a:t>«СУХОЙ ДУШ»</a:t>
            </a:r>
            <a:r>
              <a:rPr lang="ru-RU" sz="4800" dirty="0" smtClean="0">
                <a:solidFill>
                  <a:srgbClr val="FFFF00"/>
                </a:solidFill>
              </a:rPr>
              <a:t> </a:t>
            </a:r>
            <a:endParaRPr lang="ru-RU" sz="4800" dirty="0" smtClean="0">
              <a:solidFill>
                <a:srgbClr val="FFFF00"/>
              </a:solidFill>
            </a:endParaRPr>
          </a:p>
          <a:p>
            <a:r>
              <a:rPr lang="ru-RU" sz="2000" dirty="0" smtClean="0"/>
              <a:t>    Шелковые </a:t>
            </a:r>
            <a:r>
              <a:rPr lang="ru-RU" sz="2000" dirty="0" smtClean="0"/>
              <a:t>ленты спускаются вниз, словно струи воды; их приятно трогать, перебирать в руках, сквозь них можно проходить, касаясь лицом. Разноцветные «струи» стимулируют тактильные ощущения, координацию движений, помогают восприятию пространства и своего тела в этом пространстве.</a:t>
            </a:r>
          </a:p>
          <a:p>
            <a:r>
              <a:rPr lang="ru-RU" sz="2000" dirty="0" smtClean="0"/>
              <a:t>В свободной игре это может быть «уголок уединения», домик для кукол.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cs typeface="Arial" pitchFamily="34" charset="0"/>
            </a:endParaRPr>
          </a:p>
        </p:txBody>
      </p:sp>
      <p:pic>
        <p:nvPicPr>
          <p:cNvPr id="5122" name="Picture 2" descr="C:\Users\1\Desktop\Разв. среда П-П\DSCN42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2996952"/>
            <a:ext cx="2016224" cy="2688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C:\Users\1\Desktop\Разв. среда П-П\DSCN42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674694"/>
            <a:ext cx="4896544" cy="367240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179512" y="18864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Сенсорная дорожка, коврики для релаксации.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4099" name="Picture 3" descr="C:\Users\1\Desktop\Разв. среда П-П\DSCN42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068960"/>
            <a:ext cx="4680520" cy="3510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1560" y="188640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Зона игровой </a:t>
            </a:r>
            <a:r>
              <a:rPr lang="ru-RU" sz="2400" b="1" dirty="0" smtClean="0">
                <a:solidFill>
                  <a:srgbClr val="FFFF00"/>
                </a:solidFill>
              </a:rPr>
              <a:t>терапии: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10242" name="Picture 2" descr="C:\Users\1\Desktop\Разв. среда П-П\DSCN4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104" y="809328"/>
            <a:ext cx="7909387" cy="5932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69" name="Picture 1" descr="C:\Users\1\Desktop\Разв. среда П-П\DSCN41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3240360" cy="2430270"/>
          </a:xfrm>
          <a:prstGeom prst="rect">
            <a:avLst/>
          </a:prstGeom>
          <a:noFill/>
        </p:spPr>
      </p:pic>
      <p:pic>
        <p:nvPicPr>
          <p:cNvPr id="7170" name="Picture 2" descr="C:\Users\1\Desktop\Разв. среда П-П\DSCN41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124744"/>
            <a:ext cx="3240360" cy="2430270"/>
          </a:xfrm>
          <a:prstGeom prst="rect">
            <a:avLst/>
          </a:prstGeom>
          <a:noFill/>
        </p:spPr>
      </p:pic>
      <p:pic>
        <p:nvPicPr>
          <p:cNvPr id="7171" name="Picture 3" descr="C:\Users\1\Desktop\Разв. среда П-П\DSCN41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116632"/>
            <a:ext cx="2688298" cy="2016224"/>
          </a:xfrm>
          <a:prstGeom prst="rect">
            <a:avLst/>
          </a:prstGeom>
          <a:noFill/>
        </p:spPr>
      </p:pic>
      <p:pic>
        <p:nvPicPr>
          <p:cNvPr id="7172" name="Picture 4" descr="C:\Users\1\Desktop\Разв. среда П-П\DSCN416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3501008"/>
            <a:ext cx="3347864" cy="2510898"/>
          </a:xfrm>
          <a:prstGeom prst="rect">
            <a:avLst/>
          </a:prstGeom>
          <a:noFill/>
        </p:spPr>
      </p:pic>
      <p:pic>
        <p:nvPicPr>
          <p:cNvPr id="7174" name="Picture 6" descr="C:\Users\1\Desktop\Разв. среда П-П\DSCN418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2852936"/>
            <a:ext cx="2952328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Весна природа картинки детск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4271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539552" y="1916832"/>
            <a:ext cx="8032976" cy="223224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 rtl="0"/>
            <a:r>
              <a:rPr lang="ru-RU" sz="6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/>
                <a:latin typeface="Times New Roman"/>
                <a:cs typeface="Times New Roman"/>
              </a:rPr>
              <a:t>Спасибо за внимание! </a:t>
            </a:r>
            <a:endParaRPr lang="ru-RU" sz="6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5" name="Солнце 4"/>
          <p:cNvSpPr/>
          <p:nvPr/>
        </p:nvSpPr>
        <p:spPr>
          <a:xfrm>
            <a:off x="611560" y="260649"/>
            <a:ext cx="2232248" cy="1872208"/>
          </a:xfrm>
          <a:prstGeom prst="sun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540</Words>
  <Application>Microsoft Office PowerPoint</Application>
  <PresentationFormat>Экран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1</cp:lastModifiedBy>
  <cp:revision>51</cp:revision>
  <dcterms:created xsi:type="dcterms:W3CDTF">2015-03-31T15:17:54Z</dcterms:created>
  <dcterms:modified xsi:type="dcterms:W3CDTF">2016-12-11T22:06:50Z</dcterms:modified>
</cp:coreProperties>
</file>