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5"/>
  </p:notesMasterIdLst>
  <p:sldIdLst>
    <p:sldId id="256" r:id="rId2"/>
    <p:sldId id="257" r:id="rId3"/>
    <p:sldId id="282" r:id="rId4"/>
    <p:sldId id="266" r:id="rId5"/>
    <p:sldId id="270" r:id="rId6"/>
    <p:sldId id="267" r:id="rId7"/>
    <p:sldId id="269" r:id="rId8"/>
    <p:sldId id="283" r:id="rId9"/>
    <p:sldId id="268" r:id="rId10"/>
    <p:sldId id="261" r:id="rId11"/>
    <p:sldId id="262" r:id="rId12"/>
    <p:sldId id="264" r:id="rId13"/>
    <p:sldId id="271" r:id="rId14"/>
    <p:sldId id="272" r:id="rId15"/>
    <p:sldId id="275" r:id="rId16"/>
    <p:sldId id="276" r:id="rId17"/>
    <p:sldId id="274" r:id="rId18"/>
    <p:sldId id="273" r:id="rId19"/>
    <p:sldId id="279" r:id="rId20"/>
    <p:sldId id="278" r:id="rId21"/>
    <p:sldId id="277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60" d="100"/>
          <a:sy n="60" d="100"/>
        </p:scale>
        <p:origin x="-1572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0CE61-E6AA-4058-AF6F-8E8CBE35DF36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CE61A-28EE-43D2-B63B-D064945FB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03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A6DB5E4-79A1-480B-86C6-DD371925039E}" type="slidenum">
              <a:rPr lang="ru-RU" altLang="ru-RU">
                <a:solidFill>
                  <a:prstClr val="black"/>
                </a:solidFill>
                <a:latin typeface="Arial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E61A-28EE-43D2-B63B-D064945FB9D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6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597A774-D972-4361-9AFC-DBD0C0CD0820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17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A45413C-593E-4476-A1F4-6402BE1A3525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19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75BC1B5E-641B-4002-A2FF-095E240025C8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21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D3219-12D1-4D92-A5C8-0072969A1C78}" type="datetimeFigureOut">
              <a:rPr lang="ru-RU"/>
              <a:pPr>
                <a:defRPr/>
              </a:pPr>
              <a:t>03.04.2018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E2FEE-5858-4B8C-A5F6-702548E72EB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430556"/>
      </p:ext>
    </p:extLst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085184"/>
            <a:ext cx="4896544" cy="136815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категории: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 О.Ю.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3360" y="1772816"/>
            <a:ext cx="5760640" cy="2592288"/>
          </a:xfrm>
        </p:spPr>
        <p:txBody>
          <a:bodyPr>
            <a:noAutofit/>
          </a:bodyPr>
          <a:lstStyle/>
          <a:p>
            <a:pPr algn="ctr"/>
            <a:r>
              <a:rPr lang="ru-RU" sz="4400" b="1" kern="150" dirty="0">
                <a:latin typeface="Times New Roman"/>
                <a:ea typeface="SimSun"/>
              </a:rPr>
              <a:t>Восточный макрорегион. Общая характеристика.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91550" cy="1066801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916832"/>
            <a:ext cx="8595360" cy="357071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dirty="0">
                <a:latin typeface="Arial" charset="0"/>
                <a:ea typeface="Times New Roman" pitchFamily="18" charset="0"/>
                <a:cs typeface="Arial" charset="0"/>
              </a:rPr>
              <a:t>с</a:t>
            </a:r>
            <a:r>
              <a:rPr lang="ru-RU" altLang="ru-RU" dirty="0" smtClean="0">
                <a:latin typeface="Arial" charset="0"/>
                <a:ea typeface="Times New Roman" pitchFamily="18" charset="0"/>
                <a:cs typeface="Arial" charset="0"/>
              </a:rPr>
              <a:t>формировать общее представление об особенностях Восточной зоны;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dirty="0" smtClean="0">
                <a:latin typeface="Arial" charset="0"/>
                <a:ea typeface="Times New Roman" pitchFamily="18" charset="0"/>
                <a:cs typeface="Arial" charset="0"/>
              </a:rPr>
              <a:t>сравнить Западную и Восточную зоны (природные условия, население, хозяйство).</a:t>
            </a:r>
            <a:endParaRPr lang="ru-RU" altLang="ru-RU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8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Сибирь и щедра </a:t>
            </a: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богата!»</a:t>
            </a:r>
            <a:b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7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Казимир 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Лисянский</a:t>
            </a:r>
            <a:r>
              <a:rPr lang="ru-RU" sz="27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708920"/>
            <a:ext cx="8208912" cy="3312368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вопрос: Почему, несмотря на огромные природные богатства, Восточный макрорегион до настоящего времени имеет низкую степень хозяйственной освоенности?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вопрос мы и попытаемся сегодня ответить.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6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199" y="1772816"/>
            <a:ext cx="8822974" cy="41549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1.</a:t>
            </a:r>
            <a:r>
              <a:rPr lang="ru-RU" sz="2400" dirty="0" smtClean="0"/>
              <a:t>Состав</a:t>
            </a:r>
            <a:r>
              <a:rPr lang="ru-RU" sz="2400" dirty="0"/>
              <a:t>  территории</a:t>
            </a:r>
            <a:r>
              <a:rPr lang="ru-RU" sz="2400" dirty="0" smtClean="0"/>
              <a:t>. Границы Восточного макрорегиона.</a:t>
            </a:r>
            <a:endParaRPr lang="ru-RU" sz="2400" dirty="0"/>
          </a:p>
          <a:p>
            <a:r>
              <a:rPr lang="en-US" sz="2400" dirty="0" smtClean="0"/>
              <a:t>2.</a:t>
            </a:r>
            <a:r>
              <a:rPr lang="ru-RU" sz="2400" dirty="0" smtClean="0"/>
              <a:t>ЭГП</a:t>
            </a:r>
            <a:r>
              <a:rPr lang="ru-RU" sz="2400" dirty="0"/>
              <a:t>  </a:t>
            </a:r>
            <a:r>
              <a:rPr lang="ru-RU" sz="2400" dirty="0" smtClean="0"/>
              <a:t>района.</a:t>
            </a:r>
            <a:r>
              <a:rPr lang="ru-RU" sz="2400" dirty="0"/>
              <a:t> </a:t>
            </a:r>
            <a:endParaRPr lang="ru-RU" sz="2400" dirty="0" smtClean="0"/>
          </a:p>
          <a:p>
            <a:r>
              <a:rPr lang="en-US" sz="2400" dirty="0" smtClean="0"/>
              <a:t>3.</a:t>
            </a:r>
            <a:r>
              <a:rPr lang="ru-RU" sz="2400" dirty="0" smtClean="0"/>
              <a:t>Природные</a:t>
            </a:r>
            <a:r>
              <a:rPr lang="ru-RU" sz="2400" dirty="0"/>
              <a:t>  условия  и  </a:t>
            </a:r>
            <a:r>
              <a:rPr lang="ru-RU" sz="2400" dirty="0" smtClean="0"/>
              <a:t>ресурсы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en-US" sz="2400" dirty="0" smtClean="0"/>
              <a:t>4.</a:t>
            </a:r>
            <a:r>
              <a:rPr lang="ru-RU" sz="2400" dirty="0" smtClean="0"/>
              <a:t>Характеристика</a:t>
            </a:r>
            <a:r>
              <a:rPr lang="ru-RU" sz="2400" dirty="0"/>
              <a:t>  </a:t>
            </a:r>
            <a:r>
              <a:rPr lang="ru-RU" sz="2400" dirty="0" smtClean="0"/>
              <a:t>населения.</a:t>
            </a:r>
          </a:p>
          <a:p>
            <a:r>
              <a:rPr lang="en-US" sz="2400" dirty="0" smtClean="0"/>
              <a:t>5.</a:t>
            </a:r>
            <a:r>
              <a:rPr lang="ru-RU" sz="2400" dirty="0" smtClean="0"/>
              <a:t>Отрасли</a:t>
            </a:r>
            <a:r>
              <a:rPr lang="ru-RU" sz="2400" dirty="0"/>
              <a:t>  специализации  промышленности, факторы специализации, крупнейшие центры.</a:t>
            </a:r>
            <a:br>
              <a:rPr lang="ru-RU" sz="2400" dirty="0"/>
            </a:br>
            <a:r>
              <a:rPr lang="en-US" sz="2400" dirty="0" smtClean="0"/>
              <a:t>6.</a:t>
            </a:r>
            <a:r>
              <a:rPr lang="ru-RU" sz="2400" dirty="0" smtClean="0"/>
              <a:t>Структура</a:t>
            </a:r>
            <a:r>
              <a:rPr lang="ru-RU" sz="2400" dirty="0"/>
              <a:t>  сельского  хозяйства,  главные  сельскохозяйственные  районы  и  отрасли  специализации  сельского  хозяйства.</a:t>
            </a:r>
            <a:br>
              <a:rPr lang="ru-RU" sz="2400" dirty="0"/>
            </a:br>
            <a:r>
              <a:rPr lang="en-US" sz="2400" dirty="0" smtClean="0"/>
              <a:t>7.</a:t>
            </a:r>
            <a:r>
              <a:rPr lang="ru-RU" sz="2400" dirty="0" smtClean="0"/>
              <a:t>Особенности </a:t>
            </a:r>
            <a:r>
              <a:rPr lang="ru-RU" sz="2400" dirty="0"/>
              <a:t>транспорта, виды, основные магистрали, крупнейшие транспортные узлы.</a:t>
            </a:r>
            <a:br>
              <a:rPr lang="ru-RU" sz="2400" dirty="0"/>
            </a:br>
            <a:r>
              <a:rPr lang="en-US" sz="2400" dirty="0" smtClean="0"/>
              <a:t>8. </a:t>
            </a:r>
            <a:r>
              <a:rPr lang="ru-RU" sz="2400" dirty="0" smtClean="0"/>
              <a:t>Проблемы</a:t>
            </a:r>
            <a:r>
              <a:rPr lang="ru-RU" sz="2400" dirty="0"/>
              <a:t>  и  перспективы  развития  района.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8610" y="476672"/>
            <a:ext cx="5688632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Что мы изучим….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983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8208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первопроходцев, чьи имена связаны с исследованиями Сибири и Дальнего Востока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8884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Тимофеевич, Фёдор Попов, Семён Дежнёв, Ерофей Хабаров, Иван Москвитин, С. Челюскин, братья Лаптевы и многие другие.</a:t>
            </a:r>
          </a:p>
        </p:txBody>
      </p:sp>
      <p:pic>
        <p:nvPicPr>
          <p:cNvPr id="1026" name="Picture 2" descr="http://www.peoples.ru/science/seafarers/dezhnev/dezhnev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2479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lovoart.ru/sites/default/files/images/26/04-teatr/03-viragy/Tihonov_2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69821"/>
            <a:ext cx="2376264" cy="281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1" y="6412686"/>
            <a:ext cx="1904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Ерофей Хабаров</a:t>
            </a:r>
          </a:p>
        </p:txBody>
      </p:sp>
      <p:pic>
        <p:nvPicPr>
          <p:cNvPr id="1030" name="Picture 6" descr="http://evgrsaveliev.narod.ru/library/img/ermak/image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82547"/>
            <a:ext cx="2065412" cy="303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45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971"/>
            <a:ext cx="8352928" cy="67572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 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Восточного макрорегиона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G:\Элктронные учебники\Geo6-10\RES\Class9\Географическое положен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8406"/>
            <a:ext cx="8280920" cy="623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08912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221087"/>
            <a:ext cx="7920880" cy="2103513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i="1" dirty="0" smtClean="0"/>
              <a:t>Западно-Сибирский  экономический район; </a:t>
            </a:r>
          </a:p>
          <a:p>
            <a:pPr eaLnBrk="1" hangingPunct="1"/>
            <a:r>
              <a:rPr lang="ru-RU" altLang="ru-RU" b="1" i="1" dirty="0" smtClean="0"/>
              <a:t>Восточно-Сибирский  экономический район; </a:t>
            </a:r>
          </a:p>
          <a:p>
            <a:pPr eaLnBrk="1" hangingPunct="1"/>
            <a:r>
              <a:rPr lang="ru-RU" altLang="ru-RU" b="1" i="1" dirty="0" smtClean="0"/>
              <a:t> Дальневосточный экономический район.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festival.1september.ru/articles/575367/im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812314" cy="226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9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33" y="1426976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Определим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Восточного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макрорегиона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rot="1198296">
            <a:off x="2648607" y="2391172"/>
            <a:ext cx="802432" cy="1969253"/>
          </a:xfrm>
        </p:spPr>
        <p:txBody>
          <a:bodyPr vert="vert270"/>
          <a:lstStyle/>
          <a:p>
            <a:pPr marL="0" indent="0">
              <a:buNone/>
            </a:pPr>
            <a:r>
              <a:rPr lang="ru-RU" b="1" dirty="0" smtClean="0"/>
              <a:t>Урал</a:t>
            </a:r>
            <a:endParaRPr lang="ru-RU" b="1" dirty="0"/>
          </a:p>
        </p:txBody>
      </p:sp>
      <p:pic>
        <p:nvPicPr>
          <p:cNvPr id="4" name="Picture 2" descr="G:\Элктронные учебники\Geo6-10\RES\Class9\Географическое полож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4"/>
          <a:stretch/>
        </p:blipFill>
        <p:spPr bwMode="auto">
          <a:xfrm>
            <a:off x="683568" y="1628800"/>
            <a:ext cx="7920880" cy="5056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320225">
            <a:off x="2509731" y="2503158"/>
            <a:ext cx="1697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Европейский </a:t>
            </a:r>
          </a:p>
          <a:p>
            <a:pPr algn="ctr"/>
            <a:r>
              <a:rPr lang="ru-RU" sz="2000" b="1" dirty="0" smtClean="0"/>
              <a:t>Север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52924" y="6221463"/>
            <a:ext cx="561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Водные границы с США и Японией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 rot="1359137">
            <a:off x="1783419" y="4634855"/>
            <a:ext cx="19316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Казахстан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53174" y="5373216"/>
            <a:ext cx="19967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Монголия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30674" y="5280882"/>
            <a:ext cx="21602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solidFill>
                  <a:prstClr val="black"/>
                </a:solidFill>
              </a:rPr>
              <a:t>Северная</a:t>
            </a:r>
          </a:p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solidFill>
                  <a:prstClr val="black"/>
                </a:solidFill>
              </a:rPr>
              <a:t>Корея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81606" y="1772816"/>
            <a:ext cx="369466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Северный  Ледовитый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океан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 rot="978356">
            <a:off x="6753598" y="3864523"/>
            <a:ext cx="2387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Тихий океан</a:t>
            </a:r>
            <a:endParaRPr lang="ru-RU" b="1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 rot="1198296">
            <a:off x="2802003" y="2294259"/>
            <a:ext cx="802432" cy="1969253"/>
          </a:xfrm>
          <a:prstGeom prst="rect">
            <a:avLst/>
          </a:prstGeom>
        </p:spPr>
        <p:txBody>
          <a:bodyPr vert="vert270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Урал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2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285750"/>
            <a:ext cx="8677275" cy="2638425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b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Восточный макрорегион  простирается от Урала до Тихого океана и занимает площадь 12,8 млн. км</a:t>
            </a:r>
            <a:r>
              <a:rPr lang="ru-RU" b="1" baseline="30000" dirty="0" smtClean="0"/>
              <a:t>2</a:t>
            </a:r>
            <a:r>
              <a:rPr lang="ru-RU" b="1" dirty="0" smtClean="0"/>
              <a:t>, что составляет почти 75% территории нашей страны. Это значительно больше территории любой страны мира. </a:t>
            </a:r>
          </a:p>
        </p:txBody>
      </p:sp>
      <p:sp>
        <p:nvSpPr>
          <p:cNvPr id="4" name="AutoShape 2" descr="https://upload.wikimedia.org/wikipedia/commons/thumb/6/68/Map_of_Russia_-_Economic_regions%2C_2008-03-01.svg/1092px-Map_of_Russia_-_Economic_regions%2C_2008-03-01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upload.wikimedia.org/wikipedia/commons/thumb/6/68/Map_of_Russia_-_Economic_regions%2C_2008-03-01.svg/1092px-Map_of_Russia_-_Economic_regions%2C_2008-03-01.svg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festival.1september.ru/articles/598074/img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70" y="2492896"/>
            <a:ext cx="6912768" cy="4189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160338"/>
            <a:ext cx="1258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ЭГП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0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4" y="332656"/>
            <a:ext cx="8686800" cy="620688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ЭКГ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4320480" cy="5112568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*Территория </a:t>
            </a:r>
            <a:r>
              <a:rPr lang="ru-RU" sz="2400" dirty="0"/>
              <a:t>ВМР на западе граничит с Уралом и Европейским </a:t>
            </a:r>
            <a:r>
              <a:rPr lang="ru-RU" sz="2400" dirty="0" smtClean="0"/>
              <a:t>Севером;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*на </a:t>
            </a:r>
            <a:r>
              <a:rPr lang="ru-RU" sz="2400" dirty="0"/>
              <a:t>юге государственные границы с Казахстаном, Монголией и с Северной</a:t>
            </a:r>
          </a:p>
          <a:p>
            <a:pPr marL="0" indent="0">
              <a:buNone/>
            </a:pPr>
            <a:r>
              <a:rPr lang="ru-RU" sz="2400" dirty="0" smtClean="0"/>
              <a:t>Кореей;</a:t>
            </a:r>
          </a:p>
          <a:p>
            <a:pPr marL="0" indent="0">
              <a:buNone/>
            </a:pPr>
            <a:r>
              <a:rPr lang="ru-RU" sz="2400" dirty="0" smtClean="0"/>
              <a:t>* На севере  и востоке  </a:t>
            </a:r>
            <a:r>
              <a:rPr lang="ru-RU" sz="2400" dirty="0"/>
              <a:t>окраины </a:t>
            </a:r>
            <a:r>
              <a:rPr lang="ru-RU" sz="2400" dirty="0" smtClean="0"/>
              <a:t>омывается </a:t>
            </a:r>
            <a:r>
              <a:rPr lang="ru-RU" sz="2400" dirty="0"/>
              <a:t>водами </a:t>
            </a:r>
            <a:r>
              <a:rPr lang="ru-RU" sz="2400" dirty="0" smtClean="0"/>
              <a:t>Северного  Ледовитого </a:t>
            </a:r>
            <a:r>
              <a:rPr lang="ru-RU" sz="2400" dirty="0"/>
              <a:t>и Тихого </a:t>
            </a:r>
            <a:r>
              <a:rPr lang="ru-RU" sz="2400" dirty="0" smtClean="0"/>
              <a:t>океанов;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* имеет </a:t>
            </a:r>
            <a:r>
              <a:rPr lang="ru-RU" sz="2400" dirty="0"/>
              <a:t>водные границы с США и </a:t>
            </a:r>
            <a:r>
              <a:rPr lang="ru-RU" sz="2400" dirty="0" smtClean="0"/>
              <a:t>Японией.</a:t>
            </a:r>
            <a:endParaRPr lang="ru-RU" sz="2400" dirty="0"/>
          </a:p>
        </p:txBody>
      </p:sp>
      <p:pic>
        <p:nvPicPr>
          <p:cNvPr id="1026" name="Picture 2" descr="карта экономических районов Росс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12776"/>
            <a:ext cx="4572000" cy="281504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75240" cy="360040"/>
          </a:xfrm>
        </p:spPr>
        <p:txBody>
          <a:bodyPr>
            <a:normAutofit fontScale="90000"/>
          </a:bodyPr>
          <a:lstStyle/>
          <a:p>
            <a:pPr marL="273050" lvl="0" indent="-273050">
              <a:spcBef>
                <a:spcPct val="20000"/>
              </a:spcBef>
            </a:pPr>
            <a:r>
              <a:rPr lang="ru-RU" sz="2600" dirty="0">
                <a:solidFill>
                  <a:prstClr val="black"/>
                </a:solidFill>
                <a:ea typeface="+mn-ea"/>
                <a:cs typeface="+mn-cs"/>
              </a:rPr>
              <a:t>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78677"/>
              </p:ext>
            </p:extLst>
          </p:nvPr>
        </p:nvGraphicFramePr>
        <p:xfrm>
          <a:off x="179512" y="179511"/>
          <a:ext cx="8784976" cy="66693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425710"/>
                <a:gridCol w="3359266"/>
              </a:tblGrid>
              <a:tr h="368174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Положительное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Отрицательное</a:t>
                      </a:r>
                      <a:endParaRPr lang="ru-RU" dirty="0"/>
                    </a:p>
                  </a:txBody>
                  <a:tcPr/>
                </a:tc>
              </a:tr>
              <a:tr h="644304">
                <a:tc>
                  <a:txBody>
                    <a:bodyPr/>
                    <a:lstStyle/>
                    <a:p>
                      <a:r>
                        <a:rPr lang="ru-RU" dirty="0" smtClean="0"/>
                        <a:t>омывается водами двух океанов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удален от центра;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большую протяженность с севера на юг, с запада на восток;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нехватка железных и автомобильных дорог в северных регионах;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большие по площади экономические районы; (Площадь всего региона составляет 75% площади страны (12 млн. км2).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суровый климат и вечная мерзлота; </a:t>
                      </a:r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железную и автомобильную дороги, соединяющие запад и восток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нехватка трудовых ресурсов отдельных территорий Азиатского макрорегиона;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79507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громадные запасы минерального сырья;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72117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наличие крупных водных ресурсов;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01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663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Вывод: </a:t>
            </a:r>
            <a:r>
              <a:rPr lang="ru-RU" sz="2800" dirty="0"/>
              <a:t>Таким образом, регион занимает огромную площадь, имеет периферическое положение. Чем дальше от европейской части, тем труднее осуществлять межрегиональные связи.</a:t>
            </a:r>
          </a:p>
          <a:p>
            <a:r>
              <a:rPr lang="ru-RU" sz="2800" dirty="0"/>
              <a:t> </a:t>
            </a:r>
          </a:p>
        </p:txBody>
      </p:sp>
      <p:pic>
        <p:nvPicPr>
          <p:cNvPr id="3" name="Picture 6" descr="http://festival.1september.ru/articles/598074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47099"/>
            <a:ext cx="7056784" cy="427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04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628800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неблагоприятные (они не способствуют, а затрудняют освоение территории). Суровость природы и удалённость территории от освоенных районов приводит к увеличению стоимости работ в регионе в 2-5 раз. Оплата труда работников на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1,5-3 раза выше (северный коэффициент).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620688"/>
            <a:ext cx="5938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условия </a:t>
            </a:r>
          </a:p>
        </p:txBody>
      </p:sp>
    </p:spTree>
    <p:extLst>
      <p:ext uri="{BB962C8B-B14F-4D97-AF65-F5344CB8AC3E}">
        <p14:creationId xmlns:p14="http://schemas.microsoft.com/office/powerpoint/2010/main" val="297516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90706"/>
              </p:ext>
            </p:extLst>
          </p:nvPr>
        </p:nvGraphicFramePr>
        <p:xfrm>
          <a:off x="107504" y="692696"/>
          <a:ext cx="8960296" cy="3462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4422"/>
                <a:gridCol w="6165874"/>
              </a:tblGrid>
              <a:tr h="4047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Районы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Основные природные ресурсы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57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Западно-Сибирский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Нефть, газ, уголь, торф, железная руда, полиметаллы, древесина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3110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Восточно-Сибирский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Уголь, железные, медные, никелевые, оловянные, молибденовые, урановые руды, золото, гидроэнергетические, лесные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57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Дальневосточный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Уголь, золото, алмазы, олово, вольфрам, сурьма, ртуть, графит, рыбные, лесные, гидроэнергетические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39752" y="0"/>
            <a:ext cx="5387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952" y="4293096"/>
            <a:ext cx="88569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Территория региона имеет огромные запасы природных ресурсов. Природные ресурсы Западной Сибири активно используются в западных районах и даже экспортируются. Нефть и газ Западной Сибири транзитом идёт в страны Европы.  Перевозить руду, уголь, лес с Дальнего Востока на Запад экономически невыгодно. Для межрайонных перевозок используют уникальные ресурсы и продукты рыбной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10018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datas/geografija/Sibirskij-rajon/0002-002-Territorija-i-naselenie-rajonov-Vostochnoj-ekonomicheskoj-zo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08" y="83671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680" y="67271"/>
            <a:ext cx="394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</a:t>
            </a:r>
          </a:p>
        </p:txBody>
      </p:sp>
    </p:spTree>
    <p:extLst>
      <p:ext uri="{BB962C8B-B14F-4D97-AF65-F5344CB8AC3E}">
        <p14:creationId xmlns:p14="http://schemas.microsoft.com/office/powerpoint/2010/main" val="33975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50" y="260648"/>
            <a:ext cx="89797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другими территориями России число жителей Восточного макрорегиона невелико. Если в Европейской части страны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населения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достигает 27 чел/км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в Азиатской в 10 раз меньше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(2,5 чел/км</a:t>
            </a:r>
            <a:r>
              <a:rPr lang="ru-RU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Население концентрируется на юге — вдоль трассы Транссибирской железной дороги. Здесь в отдельных районах плотность повышается иногда в десятки раз по сравнению со средним показателем. </a:t>
            </a:r>
          </a:p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Выборочный характер освоения, сложные условия для ведения сельского хозяйства предопределили преобладание городского населения. В целом, в макрорегионе доля горожан составляет 73%. </a:t>
            </a:r>
          </a:p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субъектах федерации доля городского населения достигает 85-90% (Кемеровская обл., Ханты-Мансийский АО, Магаданская обл., Сахалинская обл.). В настоящее время здесь расположено 230 городов. Крупнейшими городами макрорегиона являются города-миллионеры 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(третий по численности в стране)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(седьмой по численности). </a:t>
            </a:r>
          </a:p>
        </p:txBody>
      </p:sp>
    </p:spTree>
    <p:extLst>
      <p:ext uri="{BB962C8B-B14F-4D97-AF65-F5344CB8AC3E}">
        <p14:creationId xmlns:p14="http://schemas.microsoft.com/office/powerpoint/2010/main" val="735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746125"/>
          </a:xfrm>
        </p:spPr>
        <p:txBody>
          <a:bodyPr>
            <a:noAutofit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населения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2" descr="G:\img03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49" y="1298575"/>
            <a:ext cx="7808303" cy="4937125"/>
          </a:xfrm>
        </p:spPr>
      </p:pic>
      <p:sp>
        <p:nvSpPr>
          <p:cNvPr id="3" name="TextBox 2"/>
          <p:cNvSpPr txBox="1"/>
          <p:nvPr/>
        </p:nvSpPr>
        <p:spPr>
          <a:xfrm>
            <a:off x="2070313" y="1196752"/>
            <a:ext cx="5616624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i="1" dirty="0"/>
              <a:t>Вывод: </a:t>
            </a:r>
            <a:r>
              <a:rPr lang="ru-RU" dirty="0"/>
              <a:t>В целом регион имеет низкую плотность населения и слабо обеспечен трудовыми ресурсами. </a:t>
            </a:r>
          </a:p>
        </p:txBody>
      </p:sp>
    </p:spTree>
    <p:extLst>
      <p:ext uri="{BB962C8B-B14F-4D97-AF65-F5344CB8AC3E}">
        <p14:creationId xmlns:p14="http://schemas.microsoft.com/office/powerpoint/2010/main" val="33962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0"/>
            <a:ext cx="5408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специализации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46331"/>
            <a:ext cx="849694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Роль региона в экономике страны постоянно возрастает. В 70—80-е годы Восточный макрорегион стал главной топливно-энергетической базой страны, основным производителем алюминия, поставщиком руд цветных, редких металлов, </a:t>
            </a:r>
            <a:r>
              <a:rPr lang="ru-RU" sz="1900" dirty="0" smtClean="0"/>
              <a:t>рыбы и </a:t>
            </a:r>
            <a:r>
              <a:rPr lang="ru-RU" sz="1900" dirty="0" err="1" smtClean="0"/>
              <a:t>лесопродуктов</a:t>
            </a:r>
            <a:r>
              <a:rPr lang="ru-RU" sz="1900" dirty="0" smtClean="0"/>
              <a:t>. Именно </a:t>
            </a:r>
            <a:r>
              <a:rPr lang="ru-RU" sz="1900" dirty="0"/>
              <a:t>здесь </a:t>
            </a:r>
            <a:r>
              <a:rPr lang="ru-RU" sz="1900" dirty="0" smtClean="0"/>
              <a:t>началось</a:t>
            </a:r>
            <a:r>
              <a:rPr lang="ru-RU" sz="1900" dirty="0"/>
              <a:t> </a:t>
            </a:r>
            <a:r>
              <a:rPr lang="ru-RU" sz="1900" dirty="0" smtClean="0"/>
              <a:t>формирование мощных ТПК, концентрирующих  важнейшие</a:t>
            </a:r>
            <a:r>
              <a:rPr lang="ru-RU" sz="1900" dirty="0"/>
              <a:t> </a:t>
            </a:r>
            <a:r>
              <a:rPr lang="ru-RU" sz="1900" dirty="0" smtClean="0"/>
              <a:t> производства </a:t>
            </a:r>
            <a:r>
              <a:rPr lang="ru-RU" sz="1900" dirty="0"/>
              <a:t>(например, добычу  </a:t>
            </a:r>
            <a:r>
              <a:rPr lang="ru-RU" sz="1900" dirty="0" smtClean="0"/>
              <a:t>более </a:t>
            </a:r>
            <a:r>
              <a:rPr lang="ru-RU" sz="1900" dirty="0"/>
              <a:t>70% нефти и </a:t>
            </a:r>
            <a:r>
              <a:rPr lang="ru-RU" sz="1900" dirty="0" smtClean="0"/>
              <a:t>91</a:t>
            </a:r>
            <a:r>
              <a:rPr lang="ru-RU" sz="1900" dirty="0"/>
              <a:t>% газа</a:t>
            </a:r>
            <a:r>
              <a:rPr lang="ru-RU" sz="1900" dirty="0" smtClean="0"/>
              <a:t>).Восточный макрорегион </a:t>
            </a:r>
            <a:r>
              <a:rPr lang="ru-RU" sz="1900" dirty="0"/>
              <a:t>при </a:t>
            </a:r>
            <a:r>
              <a:rPr lang="ru-RU" sz="1900" dirty="0" smtClean="0"/>
              <a:t>его </a:t>
            </a:r>
            <a:r>
              <a:rPr lang="ru-RU" sz="1900" dirty="0"/>
              <a:t>громадной </a:t>
            </a:r>
            <a:r>
              <a:rPr lang="ru-RU" sz="1900" dirty="0" smtClean="0"/>
              <a:t>территории </a:t>
            </a:r>
            <a:r>
              <a:rPr lang="ru-RU" sz="1900" dirty="0"/>
              <a:t>слабо </a:t>
            </a:r>
            <a:endParaRPr lang="en-US" sz="1900" dirty="0" smtClean="0"/>
          </a:p>
          <a:p>
            <a:pPr algn="just"/>
            <a:r>
              <a:rPr lang="ru-RU" sz="1900" dirty="0" smtClean="0"/>
              <a:t>освоен </a:t>
            </a:r>
            <a:r>
              <a:rPr lang="ru-RU" sz="1900" dirty="0"/>
              <a:t>транспортом. </a:t>
            </a:r>
          </a:p>
        </p:txBody>
      </p:sp>
      <p:pic>
        <p:nvPicPr>
          <p:cNvPr id="4" name="Picture 2" descr="G:\img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2913838"/>
            <a:ext cx="5868144" cy="39441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1796" y="2968889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Транспорт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18" y="3300869"/>
            <a:ext cx="28803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Восточном макрорегионе в 70—80-е годы осуществлялось большое транспортное строительство </a:t>
            </a:r>
            <a:br>
              <a:rPr lang="ru-RU" sz="2000" dirty="0"/>
            </a:br>
            <a:r>
              <a:rPr lang="ru-RU" sz="2000" dirty="0"/>
              <a:t>-БАМ, дороги на западносибирский Север, </a:t>
            </a:r>
            <a:br>
              <a:rPr lang="ru-RU" sz="2000" dirty="0"/>
            </a:br>
            <a:r>
              <a:rPr lang="ru-RU" sz="2000" dirty="0"/>
              <a:t>-</a:t>
            </a:r>
            <a:r>
              <a:rPr lang="ru-RU" sz="2000" dirty="0" err="1"/>
              <a:t>Амуро</a:t>
            </a:r>
            <a:r>
              <a:rPr lang="ru-RU" sz="2000" dirty="0"/>
              <a:t>- Якутская магистраль- АЯМ. </a:t>
            </a:r>
          </a:p>
        </p:txBody>
      </p:sp>
    </p:spTree>
    <p:extLst>
      <p:ext uri="{BB962C8B-B14F-4D97-AF65-F5344CB8AC3E}">
        <p14:creationId xmlns:p14="http://schemas.microsoft.com/office/powerpoint/2010/main" val="21470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930" y="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его территории концентрируются -более 80% энергетических </a:t>
            </a:r>
            <a:r>
              <a:rPr lang="ru-RU" dirty="0" smtClean="0"/>
              <a:t>ресурсов,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80</a:t>
            </a:r>
            <a:r>
              <a:rPr lang="ru-RU" dirty="0"/>
              <a:t>% запасов спелой </a:t>
            </a:r>
            <a:r>
              <a:rPr lang="ru-RU" dirty="0" smtClean="0"/>
              <a:t>древесины,75</a:t>
            </a:r>
            <a:r>
              <a:rPr lang="ru-RU" dirty="0"/>
              <a:t>% </a:t>
            </a:r>
            <a:r>
              <a:rPr lang="ru-RU" dirty="0" smtClean="0"/>
              <a:t>водных, 81,5</a:t>
            </a:r>
            <a:r>
              <a:rPr lang="ru-RU" dirty="0"/>
              <a:t>% гидроэнергетических </a:t>
            </a:r>
            <a:r>
              <a:rPr lang="ru-RU" dirty="0" smtClean="0"/>
              <a:t>ресурсов,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цветные </a:t>
            </a:r>
            <a:r>
              <a:rPr lang="ru-RU" dirty="0"/>
              <a:t>и редкие </a:t>
            </a:r>
            <a:r>
              <a:rPr lang="ru-RU" dirty="0" smtClean="0"/>
              <a:t>металлы, крупные </a:t>
            </a:r>
            <a:r>
              <a:rPr lang="ru-RU" dirty="0"/>
              <a:t>запасы химического сырья.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://mir-map.ru/438042_SMALL_0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0" y="980728"/>
            <a:ext cx="8352928" cy="566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/>
          </p:cNvSpPr>
          <p:nvPr>
            <p:ph type="title"/>
          </p:nvPr>
        </p:nvSpPr>
        <p:spPr>
          <a:xfrm>
            <a:off x="179512" y="-99938"/>
            <a:ext cx="6707088" cy="792088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районы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-252536" y="692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28811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09694"/>
              </p:ext>
            </p:extLst>
          </p:nvPr>
        </p:nvGraphicFramePr>
        <p:xfrm>
          <a:off x="185453" y="692150"/>
          <a:ext cx="8713788" cy="6169173"/>
        </p:xfrm>
        <a:graphic>
          <a:graphicData uri="http://schemas.openxmlformats.org/drawingml/2006/table">
            <a:tbl>
              <a:tblPr/>
              <a:tblGrid>
                <a:gridCol w="2417763"/>
                <a:gridCol w="1104900"/>
                <a:gridCol w="1214437"/>
                <a:gridCol w="1762125"/>
                <a:gridCol w="2214563"/>
              </a:tblGrid>
              <a:tr h="15544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км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чел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природные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Крупные города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Западно-Сибирский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Нефть, газ, уголь, торф, железная руда, полиметаллы, древесина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Новосибирск, Омск, Кемерово, Новокузнецк, Барнаул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19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Восточно-Сибирский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железная руда, медные, никелевые, оловянные, молибденовые, , урановые руды, золото,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гидроэнергетичес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кие, лесные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Красноярск, Иркутск, Норильск, Братск, Абакан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51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Дальневосточный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золото, алмазы, олово, вольфрам, сурьма, ртуть, графит, рыбные, лесные,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гидроэнергетичес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кие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Владивосток, Хабаровск, Якутск, Петропавловск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Камчатский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4605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" y="0"/>
            <a:ext cx="8229600" cy="1143000"/>
          </a:xfrm>
        </p:spPr>
        <p:txBody>
          <a:bodyPr>
            <a:normAutofit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G:\img03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02" y="1298575"/>
            <a:ext cx="8475397" cy="4937125"/>
          </a:xfrm>
        </p:spPr>
      </p:pic>
      <p:pic>
        <p:nvPicPr>
          <p:cNvPr id="5" name="Picture 2" descr="G:\img0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00188"/>
            <a:ext cx="88328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G:\img0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00188"/>
            <a:ext cx="87868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85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91550" cy="1066801"/>
          </a:xfrm>
        </p:spPr>
        <p:txBody>
          <a:bodyPr>
            <a:normAutofit/>
          </a:bodyPr>
          <a:lstStyle/>
          <a:p>
            <a:pPr algn="ctr"/>
            <a:r>
              <a:rPr lang="ru-RU" altLang="ru-RU" sz="4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развития </a:t>
            </a:r>
            <a:r>
              <a:rPr lang="ru-RU" alt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474144" cy="4290792"/>
          </a:xfrm>
        </p:spPr>
        <p:txBody>
          <a:bodyPr/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региона, обладающего такой крупной ресурсной базой, сдерживается не только суровостью климата, но и крайней удаленностью от европейской части России. Поэтому развитие транспорта — жизненно важный вопрос для макрорегиона.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276872"/>
            <a:ext cx="8981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0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678</TotalTime>
  <Words>799</Words>
  <Application>Microsoft Office PowerPoint</Application>
  <PresentationFormat>Экран (4:3)</PresentationFormat>
  <Paragraphs>118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Soho</vt:lpstr>
      <vt:lpstr>Восточный макрорегион. Общая характеристика.</vt:lpstr>
      <vt:lpstr>Цель:</vt:lpstr>
      <vt:lpstr>«Всем Сибирь и щедра и богата!»                                                 Казимир Лисянский                      </vt:lpstr>
      <vt:lpstr>Презентация PowerPoint</vt:lpstr>
      <vt:lpstr>Презентация PowerPoint</vt:lpstr>
      <vt:lpstr>Состав  Восточного макрорегиона</vt:lpstr>
      <vt:lpstr>Состав:</vt:lpstr>
      <vt:lpstr>  Определим границы Восточного макрорегиона  </vt:lpstr>
      <vt:lpstr>Презентация PowerPoint</vt:lpstr>
      <vt:lpstr>Особенности ЭКГ 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Размещение населения</vt:lpstr>
      <vt:lpstr>Презентация PowerPoint</vt:lpstr>
      <vt:lpstr>Презентация PowerPoint</vt:lpstr>
      <vt:lpstr>Экономические районы</vt:lpstr>
      <vt:lpstr>Развитие сельского хозяйства</vt:lpstr>
      <vt:lpstr>Проблемы развития района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Восточного макрорегиона</dc:title>
  <dc:creator>Ольга</dc:creator>
  <cp:lastModifiedBy>Пользователь Windows</cp:lastModifiedBy>
  <cp:revision>29</cp:revision>
  <dcterms:created xsi:type="dcterms:W3CDTF">2015-04-03T05:39:12Z</dcterms:created>
  <dcterms:modified xsi:type="dcterms:W3CDTF">2018-04-02T21:32:23Z</dcterms:modified>
</cp:coreProperties>
</file>