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5" r:id="rId1"/>
  </p:sldMasterIdLst>
  <p:handoutMasterIdLst>
    <p:handoutMasterId r:id="rId20"/>
  </p:handoutMasterIdLst>
  <p:sldIdLst>
    <p:sldId id="256" r:id="rId2"/>
    <p:sldId id="275" r:id="rId3"/>
    <p:sldId id="258" r:id="rId4"/>
    <p:sldId id="259" r:id="rId5"/>
    <p:sldId id="264" r:id="rId6"/>
    <p:sldId id="260" r:id="rId7"/>
    <p:sldId id="261" r:id="rId8"/>
    <p:sldId id="262" r:id="rId9"/>
    <p:sldId id="263" r:id="rId10"/>
    <p:sldId id="271" r:id="rId11"/>
    <p:sldId id="272" r:id="rId12"/>
    <p:sldId id="273" r:id="rId13"/>
    <p:sldId id="270" r:id="rId14"/>
    <p:sldId id="269" r:id="rId15"/>
    <p:sldId id="266" r:id="rId16"/>
    <p:sldId id="276" r:id="rId17"/>
    <p:sldId id="274" r:id="rId18"/>
    <p:sldId id="267" r:id="rId19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title>
      <c:tx>
        <c:rich>
          <a:bodyPr/>
          <a:lstStyle/>
          <a:p>
            <a:pPr>
              <a:defRPr>
                <a:solidFill>
                  <a:srgbClr val="7030A0"/>
                </a:solidFill>
              </a:defRPr>
            </a:pPr>
            <a:r>
              <a:rPr lang="ru-RU">
                <a:solidFill>
                  <a:srgbClr val="7030A0"/>
                </a:solidFill>
              </a:rPr>
              <a:t>Выручка от продажи фруктов</a:t>
            </a:r>
          </a:p>
        </c:rich>
      </c:tx>
      <c:layout>
        <c:manualLayout>
          <c:xMode val="edge"/>
          <c:yMode val="edge"/>
          <c:x val="0.32005285053654009"/>
          <c:y val="1.7957301729036448E-2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Лист1!$D$2</c:f>
              <c:strCache>
                <c:ptCount val="1"/>
                <c:pt idx="0">
                  <c:v>выручка</c:v>
                </c:pt>
              </c:strCache>
            </c:strRef>
          </c:tx>
          <c:invertIfNegative val="0"/>
          <c:dLbls>
            <c:dLbl>
              <c:idx val="3"/>
              <c:layout>
                <c:manualLayout>
                  <c:x val="0"/>
                  <c:y val="-8.492569002123142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Лист1!$C$3:$C$12</c:f>
              <c:strCache>
                <c:ptCount val="10"/>
                <c:pt idx="0">
                  <c:v>яблоки</c:v>
                </c:pt>
                <c:pt idx="1">
                  <c:v>сливы</c:v>
                </c:pt>
                <c:pt idx="2">
                  <c:v>бананы</c:v>
                </c:pt>
                <c:pt idx="3">
                  <c:v>апельсины</c:v>
                </c:pt>
                <c:pt idx="4">
                  <c:v>мандарины</c:v>
                </c:pt>
                <c:pt idx="5">
                  <c:v>абрикосы</c:v>
                </c:pt>
                <c:pt idx="6">
                  <c:v>персики</c:v>
                </c:pt>
                <c:pt idx="7">
                  <c:v>папайя</c:v>
                </c:pt>
                <c:pt idx="8">
                  <c:v>манго</c:v>
                </c:pt>
                <c:pt idx="9">
                  <c:v>киви</c:v>
                </c:pt>
              </c:strCache>
            </c:strRef>
          </c:cat>
          <c:val>
            <c:numRef>
              <c:f>Лист1!$D$3:$D$12</c:f>
              <c:numCache>
                <c:formatCode>#,##0.00"р."</c:formatCode>
                <c:ptCount val="10"/>
                <c:pt idx="0">
                  <c:v>1287</c:v>
                </c:pt>
                <c:pt idx="1">
                  <c:v>678</c:v>
                </c:pt>
                <c:pt idx="2">
                  <c:v>710</c:v>
                </c:pt>
                <c:pt idx="3">
                  <c:v>1500</c:v>
                </c:pt>
                <c:pt idx="4">
                  <c:v>2160</c:v>
                </c:pt>
                <c:pt idx="5">
                  <c:v>3316</c:v>
                </c:pt>
                <c:pt idx="6">
                  <c:v>3216</c:v>
                </c:pt>
                <c:pt idx="7">
                  <c:v>790</c:v>
                </c:pt>
                <c:pt idx="8">
                  <c:v>575</c:v>
                </c:pt>
                <c:pt idx="9">
                  <c:v>2533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37616000"/>
        <c:axId val="137623040"/>
        <c:axId val="0"/>
      </c:bar3DChart>
      <c:catAx>
        <c:axId val="1376160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50" b="1"/>
            </a:pPr>
            <a:endParaRPr lang="ru-RU"/>
          </a:p>
        </c:txPr>
        <c:crossAx val="137623040"/>
        <c:crosses val="autoZero"/>
        <c:auto val="1"/>
        <c:lblAlgn val="ctr"/>
        <c:lblOffset val="100"/>
        <c:noMultiLvlLbl val="0"/>
      </c:catAx>
      <c:valAx>
        <c:axId val="137623040"/>
        <c:scaling>
          <c:orientation val="minMax"/>
        </c:scaling>
        <c:delete val="0"/>
        <c:axPos val="l"/>
        <c:majorGridlines/>
        <c:numFmt formatCode="#,##0.00&quot;р.&quot;" sourceLinked="1"/>
        <c:majorTickMark val="out"/>
        <c:minorTickMark val="none"/>
        <c:tickLblPos val="nextTo"/>
        <c:txPr>
          <a:bodyPr/>
          <a:lstStyle/>
          <a:p>
            <a:pPr>
              <a:defRPr sz="1050" b="1"/>
            </a:pPr>
            <a:endParaRPr lang="ru-RU"/>
          </a:p>
        </c:txPr>
        <c:crossAx val="137616000"/>
        <c:crosses val="autoZero"/>
        <c:crossBetween val="between"/>
      </c:valAx>
    </c:plotArea>
    <c:plotVisOnly val="1"/>
    <c:dispBlanksAs val="gap"/>
    <c:showDLblsOverMax val="0"/>
  </c:chart>
  <c:spPr>
    <a:gradFill rotWithShape="1">
      <a:gsLst>
        <a:gs pos="0">
          <a:schemeClr val="accent6">
            <a:tint val="50000"/>
            <a:satMod val="300000"/>
          </a:schemeClr>
        </a:gs>
        <a:gs pos="35000">
          <a:schemeClr val="accent6">
            <a:tint val="37000"/>
            <a:satMod val="300000"/>
          </a:schemeClr>
        </a:gs>
        <a:gs pos="100000">
          <a:schemeClr val="accent6">
            <a:tint val="15000"/>
            <a:satMod val="350000"/>
          </a:schemeClr>
        </a:gs>
      </a:gsLst>
      <a:lin ang="16200000" scaled="1"/>
    </a:gradFill>
    <a:ln w="9525" cap="flat" cmpd="sng" algn="ctr">
      <a:solidFill>
        <a:schemeClr val="accent6">
          <a:shade val="95000"/>
          <a:satMod val="105000"/>
        </a:schemeClr>
      </a:solidFill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4804DB-6CF2-4EAF-80D8-C395A48A5556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52C2EF-98C2-4763-BE61-9821759DE8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5733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1281" y="2091263"/>
            <a:ext cx="6801440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6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575" y="4682062"/>
            <a:ext cx="6803136" cy="50292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400" spc="80" baseline="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 sz="14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  <a:lvl6pPr marL="2286000" indent="0" algn="ctr">
              <a:buNone/>
              <a:defRPr sz="1400"/>
            </a:lvl6pPr>
            <a:lvl7pPr marL="2743200" indent="0" algn="ctr">
              <a:buNone/>
              <a:defRPr sz="1400"/>
            </a:lvl7pPr>
            <a:lvl8pPr marL="3200400" indent="0" algn="ctr">
              <a:buNone/>
              <a:defRPr sz="1400"/>
            </a:lvl8pPr>
            <a:lvl9pPr marL="3657600" indent="0" algn="ctr">
              <a:buNone/>
              <a:defRPr sz="14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3931920" y="1327188"/>
            <a:ext cx="1280160" cy="457200"/>
          </a:xfrm>
        </p:spPr>
        <p:txBody>
          <a:bodyPr/>
          <a:lstStyle>
            <a:lvl1pPr algn="ctr">
              <a:defRPr sz="11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104936" y="5211060"/>
            <a:ext cx="4429125" cy="228600"/>
          </a:xfrm>
        </p:spPr>
        <p:txBody>
          <a:bodyPr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6455190" y="5212080"/>
            <a:ext cx="158391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25307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4519838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717" y="2094309"/>
            <a:ext cx="6803136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6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2718" y="4682062"/>
            <a:ext cx="6803136" cy="50292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31920" y="1325880"/>
            <a:ext cx="1280160" cy="457200"/>
          </a:xfrm>
        </p:spPr>
        <p:txBody>
          <a:bodyPr/>
          <a:lstStyle>
            <a:lvl1pPr algn="ctr">
              <a:defRPr lang="en-US" sz="11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4C71EC6-210F-42DE-9C53-41977AD35B3D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04679" y="5211060"/>
            <a:ext cx="4430268" cy="228600"/>
          </a:xfrm>
        </p:spPr>
        <p:txBody>
          <a:bodyPr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3378" y="5211060"/>
            <a:ext cx="1584198" cy="2286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93480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488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4591853"/>
      </p:ext>
    </p:extLst>
  </p:cSld>
  <p:clrMapOvr>
    <a:masterClrMapping/>
  </p:clrMapOvr>
  <p:transition spd="slow">
    <p:fade/>
  </p:transition>
  <p:extLst mod="1">
    <p:ext uri="{DCECCB84-F9BA-43D5-87BE-67443E8EF086}">
      <p15:sldGuideLst xmlns=""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755898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756581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3791972"/>
      </p:ext>
    </p:extLst>
  </p:cSld>
  <p:clrMapOvr>
    <a:masterClrMapping/>
  </p:clrMapOvr>
  <p:transition spd="slow">
    <p:fade/>
  </p:transition>
  <p:extLst mod="1">
    <p:ext uri="{DCECCB84-F9BA-43D5-87BE-67443E8EF086}">
      <p15:sldGuideLst xmlns=""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4276487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5681803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7392"/>
            <a:ext cx="1823085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976" y="907143"/>
            <a:ext cx="5428856" cy="504371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3085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46008" y="6302326"/>
            <a:ext cx="1097280" cy="27432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1971524"/>
      </p:ext>
    </p:extLst>
  </p:cSld>
  <p:clrMapOvr>
    <a:masterClrMapping/>
  </p:clrMapOvr>
  <p:transition spd="slow">
    <p:fade/>
  </p:transition>
  <p:extLst mod="1">
    <p:ext uri="{DCECCB84-F9BA-43D5-87BE-67443E8EF086}">
      <p15:sldGuideLst xmlns=""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3504"/>
            <a:ext cx="1824228" cy="1645920"/>
          </a:xfrm>
        </p:spPr>
        <p:txBody>
          <a:bodyPr anchor="b">
            <a:noAutofit/>
          </a:bodyPr>
          <a:lstStyle>
            <a:lvl1pPr algn="l">
              <a:defRPr sz="24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449" y="173736"/>
            <a:ext cx="6398514" cy="6510528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4228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B4C71EC6-210F-42DE-9C53-41977AD35B3D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9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97546" y="6309360"/>
            <a:ext cx="1097280" cy="27432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396713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3314336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762000"/>
            <a:ext cx="1771650" cy="5257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762000"/>
            <a:ext cx="6057900" cy="5257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046439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6022" y="173736"/>
            <a:ext cx="8791956" cy="6510528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292608" y="292608"/>
            <a:ext cx="8558784" cy="6272784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642594"/>
            <a:ext cx="768096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768096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12142" y="6302326"/>
            <a:ext cx="20574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6896" y="6302326"/>
            <a:ext cx="3950208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53042" y="6302326"/>
            <a:ext cx="10972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8256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6" r:id="rId1"/>
    <p:sldLayoutId id="2147484027" r:id="rId2"/>
    <p:sldLayoutId id="2147484028" r:id="rId3"/>
    <p:sldLayoutId id="2147484029" r:id="rId4"/>
    <p:sldLayoutId id="2147484030" r:id="rId5"/>
    <p:sldLayoutId id="2147484031" r:id="rId6"/>
    <p:sldLayoutId id="2147484032" r:id="rId7"/>
    <p:sldLayoutId id="2147484033" r:id="rId8"/>
    <p:sldLayoutId id="2147484034" r:id="rId9"/>
    <p:sldLayoutId id="2147484035" r:id="rId10"/>
    <p:sldLayoutId id="2147484036" r:id="rId1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svgimnazia1.grodno.by/sinica/Rebusy/files/11/rebus5.htm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svgimnazia1.grodno.by/sinica/Rebusy/files/11/rebus6.htm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7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teacher\Desktop\Новая папка (2)\wallperz.com-201610281810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33118" y="4725144"/>
            <a:ext cx="494293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/>
              <a:t>«Человек, несомненно, сотворен, чтобы мыслить: в этом главное его достоинство и главное дело жизни</a:t>
            </a:r>
            <a:r>
              <a:rPr lang="ru-RU" sz="2400" b="1" i="1" dirty="0" smtClean="0"/>
              <a:t>…»</a:t>
            </a:r>
          </a:p>
          <a:p>
            <a:pPr algn="r"/>
            <a:r>
              <a:rPr lang="ru-RU" sz="2400" b="1" i="1" dirty="0" err="1" smtClean="0">
                <a:solidFill>
                  <a:schemeClr val="bg1"/>
                </a:solidFill>
              </a:rPr>
              <a:t>Блез</a:t>
            </a:r>
            <a:r>
              <a:rPr lang="ru-RU" sz="2400" b="1" i="1" dirty="0" smtClean="0">
                <a:solidFill>
                  <a:schemeClr val="bg1"/>
                </a:solidFill>
              </a:rPr>
              <a:t> Паскаль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09949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981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6257065"/>
              </p:ext>
            </p:extLst>
          </p:nvPr>
        </p:nvGraphicFramePr>
        <p:xfrm>
          <a:off x="0" y="476672"/>
          <a:ext cx="9121320" cy="55492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147329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/>
          <a:srcRect l="29147" t="48227" r="26822" b="21195"/>
          <a:stretch/>
        </p:blipFill>
        <p:spPr bwMode="auto">
          <a:xfrm>
            <a:off x="539552" y="620688"/>
            <a:ext cx="8052389" cy="28083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http://svgimnazia1.grodno.by/sinica/Rebusy/files/11/5.jpg">
            <a:hlinkClick r:id="rId3"/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014"/>
          <a:stretch/>
        </p:blipFill>
        <p:spPr bwMode="auto">
          <a:xfrm>
            <a:off x="2915815" y="3717032"/>
            <a:ext cx="3024336" cy="25084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157569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type="subTitle" idx="1"/>
          </p:nvPr>
        </p:nvSpPr>
        <p:spPr>
          <a:xfrm>
            <a:off x="1043608" y="2204864"/>
            <a:ext cx="6760840" cy="17526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3600" b="1" kern="100" dirty="0" smtClean="0">
                <a:solidFill>
                  <a:schemeClr val="accent1">
                    <a:lumMod val="75000"/>
                  </a:schemeClr>
                </a:solidFill>
                <a:effectLst/>
                <a:latin typeface="+mj-lt"/>
                <a:ea typeface="SimSun"/>
                <a:cs typeface="Mangal"/>
              </a:rPr>
              <a:t>ТЕМА УРОКА: </a:t>
            </a:r>
          </a:p>
          <a:p>
            <a:pPr marL="0" indent="0">
              <a:buNone/>
            </a:pPr>
            <a:r>
              <a:rPr lang="ru-RU" sz="3600" b="1" kern="100" dirty="0" smtClean="0">
                <a:solidFill>
                  <a:srgbClr val="C00000"/>
                </a:solidFill>
                <a:effectLst/>
                <a:latin typeface="+mj-lt"/>
                <a:ea typeface="SimSun"/>
                <a:cs typeface="Mangal"/>
              </a:rPr>
              <a:t>    </a:t>
            </a:r>
          </a:p>
          <a:p>
            <a:pPr marL="0" indent="0">
              <a:buNone/>
            </a:pPr>
            <a:r>
              <a:rPr lang="ru-RU" sz="3600" b="1" kern="100" dirty="0" smtClean="0">
                <a:solidFill>
                  <a:srgbClr val="C00000"/>
                </a:solidFill>
                <a:effectLst/>
                <a:latin typeface="+mj-lt"/>
                <a:ea typeface="SimSun"/>
                <a:cs typeface="Mangal"/>
              </a:rPr>
              <a:t>  ПОСТРОЕНИЕ  ДИАГРАММ</a:t>
            </a:r>
            <a:endParaRPr lang="ru-RU" sz="3600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402375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01715"/>
            <a:ext cx="7680960" cy="137160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</a:rPr>
              <a:t>ПРИМЕРЫ ДИАГРАММ НА СТРАНИЦАХ ПЕЧАТНЫХ ИЗДАНИЙ</a:t>
            </a:r>
            <a:endParaRPr lang="ru-RU" sz="3200" dirty="0">
              <a:solidFill>
                <a:srgbClr val="C00000"/>
              </a:solidFill>
            </a:endParaRPr>
          </a:p>
        </p:txBody>
      </p:sp>
      <p:pic>
        <p:nvPicPr>
          <p:cNvPr id="6" name="Объект 5" descr="C:\Users\User\AppData\Local\Microsoft\Windows\Temporary Internet Files\Content.Word\Рисунок (34)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23528" y="1484784"/>
            <a:ext cx="8496944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User\AppData\Local\Microsoft\Windows\Temporary Internet Files\Content.Word\Рисунок (11).jpg"/>
          <p:cNvPicPr/>
          <p:nvPr/>
        </p:nvPicPr>
        <p:blipFill>
          <a:blip r:embed="rId3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755576" y="1814312"/>
            <a:ext cx="8064896" cy="403614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8" name="Рисунок 7" descr="C:\Users\User\AppData\Local\Microsoft\Windows\Temporary Internet Files\Content.Word\Рисунок (20)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607" y="3590694"/>
            <a:ext cx="8244408" cy="3071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41100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/>
          <a:srcRect l="38111" t="48927" r="29957" b="26750"/>
          <a:stretch/>
        </p:blipFill>
        <p:spPr bwMode="auto">
          <a:xfrm>
            <a:off x="1907704" y="1844824"/>
            <a:ext cx="5616624" cy="2664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07904" y="4869160"/>
            <a:ext cx="23150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ГРАФИКИ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860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/>
          <a:srcRect l="29399" t="48360" r="26308" b="27834"/>
          <a:stretch/>
        </p:blipFill>
        <p:spPr bwMode="auto">
          <a:xfrm>
            <a:off x="611560" y="2132856"/>
            <a:ext cx="7776864" cy="25202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812016" y="5085184"/>
            <a:ext cx="22589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КРУГОВЫЕ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2521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://svgimnazia1.grodno.by/sinica/Rebusy/files/11/6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584" y="1916832"/>
            <a:ext cx="7680325" cy="22325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Прямоугольник 1"/>
          <p:cNvSpPr/>
          <p:nvPr/>
        </p:nvSpPr>
        <p:spPr>
          <a:xfrm>
            <a:off x="2915816" y="4691857"/>
            <a:ext cx="36118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ГИСТОГРАММЫ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9328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C00000"/>
                </a:solidFill>
              </a:rPr>
              <a:t>ОСНОВНЫЕ ВИДЫ ДИАГРАММ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ГРАФИКИ</a:t>
            </a:r>
          </a:p>
          <a:p>
            <a:r>
              <a:rPr lang="ru-RU" sz="2800" b="1" dirty="0" smtClean="0">
                <a:solidFill>
                  <a:srgbClr val="0070C0"/>
                </a:solidFill>
              </a:rPr>
              <a:t>КРУГОВЫЕ ДИАГРАММЫ</a:t>
            </a:r>
          </a:p>
          <a:p>
            <a:r>
              <a:rPr lang="ru-RU" sz="2800" b="1" dirty="0" smtClean="0">
                <a:solidFill>
                  <a:srgbClr val="0070C0"/>
                </a:solidFill>
              </a:rPr>
              <a:t>ГИСТОГРАММЫ</a:t>
            </a:r>
            <a:endParaRPr lang="ru-RU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4666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2"/>
          <p:cNvSpPr>
            <a:spLocks/>
          </p:cNvSpPr>
          <p:nvPr/>
        </p:nvSpPr>
        <p:spPr bwMode="auto">
          <a:xfrm>
            <a:off x="611188" y="311945"/>
            <a:ext cx="807561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ru-RU" sz="4000" dirty="0" smtClean="0">
                <a:solidFill>
                  <a:srgbClr val="C00000"/>
                </a:solidFill>
                <a:latin typeface="+mj-lt"/>
              </a:rPr>
              <a:t>ПОСТРОЕНИЕ ГРАФИКОВ</a:t>
            </a:r>
            <a:endParaRPr lang="ru-RU" sz="40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2291" name="Text Box 6"/>
          <p:cNvSpPr txBox="1">
            <a:spLocks noChangeArrowheads="1"/>
          </p:cNvSpPr>
          <p:nvPr/>
        </p:nvSpPr>
        <p:spPr bwMode="auto">
          <a:xfrm>
            <a:off x="611188" y="836613"/>
            <a:ext cx="8137525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3619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Графики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 используются для отображения зависимости значений одной величины (функции) от другой (аргумента); графики позволяют отслеживать динамику изменения данных.</a:t>
            </a:r>
          </a:p>
        </p:txBody>
      </p:sp>
      <p:pic>
        <p:nvPicPr>
          <p:cNvPr id="40967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2852738"/>
            <a:ext cx="6191250" cy="2787650"/>
          </a:xfrm>
          <a:prstGeom prst="rect">
            <a:avLst/>
          </a:prstGeom>
          <a:noFill/>
          <a:ln w="38100" cmpd="dbl">
            <a:solidFill>
              <a:srgbClr val="005AB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68" name="Text Box 8"/>
          <p:cNvSpPr txBox="1">
            <a:spLocks noChangeArrowheads="1"/>
          </p:cNvSpPr>
          <p:nvPr/>
        </p:nvSpPr>
        <p:spPr bwMode="auto">
          <a:xfrm>
            <a:off x="2231231" y="1920081"/>
            <a:ext cx="5256213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200" b="1"/>
              <a:t>Численность населения мира</a:t>
            </a:r>
          </a:p>
        </p:txBody>
      </p:sp>
      <p:sp>
        <p:nvSpPr>
          <p:cNvPr id="40969" name="Text Box 9"/>
          <p:cNvSpPr txBox="1">
            <a:spLocks noChangeArrowheads="1"/>
          </p:cNvSpPr>
          <p:nvPr/>
        </p:nvSpPr>
        <p:spPr bwMode="auto">
          <a:xfrm>
            <a:off x="1258888" y="5876925"/>
            <a:ext cx="72009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2200" dirty="0">
                <a:latin typeface="+mj-lt"/>
              </a:rPr>
              <a:t>Пример графика в электронных таблицах</a:t>
            </a:r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1763713" y="2133600"/>
            <a:ext cx="5256212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200" b="1"/>
              <a:t>График функции </a:t>
            </a:r>
            <a:r>
              <a:rPr lang="en-US" sz="2200" b="1"/>
              <a:t>y=x^2</a:t>
            </a:r>
            <a:endParaRPr lang="ru-RU" sz="2200" b="1"/>
          </a:p>
        </p:txBody>
      </p:sp>
      <p:pic>
        <p:nvPicPr>
          <p:cNvPr id="40975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2781300"/>
            <a:ext cx="5184775" cy="2955925"/>
          </a:xfrm>
          <a:prstGeom prst="rect">
            <a:avLst/>
          </a:prstGeom>
          <a:noFill/>
          <a:ln w="38100">
            <a:solidFill>
              <a:srgbClr val="005AB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12322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0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8" grpId="0"/>
      <p:bldP spid="40968" grpId="1"/>
      <p:bldP spid="40969" grpId="0"/>
      <p:bldP spid="4097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2"/>
          <p:cNvSpPr>
            <a:spLocks/>
          </p:cNvSpPr>
          <p:nvPr/>
        </p:nvSpPr>
        <p:spPr bwMode="auto">
          <a:xfrm>
            <a:off x="606425" y="329407"/>
            <a:ext cx="807561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ru-RU" sz="4000" dirty="0" smtClean="0">
                <a:solidFill>
                  <a:srgbClr val="C00000"/>
                </a:solidFill>
                <a:latin typeface="+mj-lt"/>
              </a:rPr>
              <a:t>КРУГОВЫЕ ДИАГРАММЫ</a:t>
            </a:r>
            <a:endParaRPr lang="ru-RU" sz="40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4339" name="Text Box 5"/>
          <p:cNvSpPr txBox="1">
            <a:spLocks noChangeArrowheads="1"/>
          </p:cNvSpPr>
          <p:nvPr/>
        </p:nvSpPr>
        <p:spPr bwMode="auto">
          <a:xfrm>
            <a:off x="468313" y="765175"/>
            <a:ext cx="8351837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3619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Круговые диаграммы</a:t>
            </a:r>
            <a:r>
              <a:rPr lang="ru-RU" sz="2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используются для отображения величин (размеров) частей некоторого целого; в них каждая часть целого представляется как сектор круга, угловой размер которого прямо пропорционален величине (размеру) части.</a:t>
            </a:r>
          </a:p>
        </p:txBody>
      </p:sp>
      <p:sp>
        <p:nvSpPr>
          <p:cNvPr id="41991" name="Text Box 7"/>
          <p:cNvSpPr txBox="1">
            <a:spLocks noChangeArrowheads="1"/>
          </p:cNvSpPr>
          <p:nvPr/>
        </p:nvSpPr>
        <p:spPr bwMode="auto">
          <a:xfrm>
            <a:off x="1979613" y="2349500"/>
            <a:ext cx="5256212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200" b="1"/>
              <a:t>Структура сельхозугодий России</a:t>
            </a:r>
          </a:p>
        </p:txBody>
      </p:sp>
      <p:sp>
        <p:nvSpPr>
          <p:cNvPr id="41992" name="Text Box 8"/>
          <p:cNvSpPr txBox="1">
            <a:spLocks noChangeArrowheads="1"/>
          </p:cNvSpPr>
          <p:nvPr/>
        </p:nvSpPr>
        <p:spPr bwMode="auto">
          <a:xfrm>
            <a:off x="684213" y="6092825"/>
            <a:ext cx="820737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2200" dirty="0">
                <a:latin typeface="+mj-lt"/>
              </a:rPr>
              <a:t>Пример круговой диаграммы в электронных таблицах</a:t>
            </a:r>
          </a:p>
        </p:txBody>
      </p:sp>
      <p:pic>
        <p:nvPicPr>
          <p:cNvPr id="41994" name="Picture 10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2924175"/>
            <a:ext cx="4938712" cy="3151188"/>
          </a:xfrm>
          <a:prstGeom prst="rect">
            <a:avLst/>
          </a:prstGeom>
          <a:noFill/>
          <a:ln w="38100">
            <a:solidFill>
              <a:srgbClr val="0066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95" name="Picture 1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2924175"/>
            <a:ext cx="4316412" cy="3173413"/>
          </a:xfrm>
          <a:prstGeom prst="rect">
            <a:avLst/>
          </a:prstGeom>
          <a:noFill/>
          <a:ln w="38100">
            <a:solidFill>
              <a:srgbClr val="0066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996" name="Text Box 12"/>
          <p:cNvSpPr txBox="1">
            <a:spLocks noChangeArrowheads="1"/>
          </p:cNvSpPr>
          <p:nvPr/>
        </p:nvSpPr>
        <p:spPr bwMode="auto">
          <a:xfrm>
            <a:off x="1835150" y="2349500"/>
            <a:ext cx="5256213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200" b="1"/>
              <a:t>Прибыль от продажи мороженого</a:t>
            </a:r>
          </a:p>
        </p:txBody>
      </p:sp>
    </p:spTree>
    <p:extLst>
      <p:ext uri="{BB962C8B-B14F-4D97-AF65-F5344CB8AC3E}">
        <p14:creationId xmlns:p14="http://schemas.microsoft.com/office/powerpoint/2010/main" val="1335839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1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1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1" grpId="0"/>
      <p:bldP spid="41991" grpId="1"/>
      <p:bldP spid="41992" grpId="0"/>
      <p:bldP spid="41996" grpId="0"/>
      <p:bldP spid="41996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Заголовок 2"/>
          <p:cNvSpPr>
            <a:spLocks/>
          </p:cNvSpPr>
          <p:nvPr/>
        </p:nvSpPr>
        <p:spPr bwMode="auto">
          <a:xfrm>
            <a:off x="570707" y="262978"/>
            <a:ext cx="807561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ru-RU" sz="4000" dirty="0" smtClean="0">
                <a:solidFill>
                  <a:srgbClr val="C00000"/>
                </a:solidFill>
                <a:latin typeface="+mj-lt"/>
              </a:rPr>
              <a:t>ГИСТОГРАММЫ</a:t>
            </a:r>
            <a:endParaRPr lang="ru-RU" sz="40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029" name="Text Box 6"/>
          <p:cNvSpPr txBox="1">
            <a:spLocks noChangeArrowheads="1"/>
          </p:cNvSpPr>
          <p:nvPr/>
        </p:nvSpPr>
        <p:spPr bwMode="auto">
          <a:xfrm>
            <a:off x="539750" y="765175"/>
            <a:ext cx="8353425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Гистограммы</a:t>
            </a:r>
            <a:r>
              <a:rPr lang="ru-RU" sz="2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линейчатые </a:t>
            </a:r>
            <a:r>
              <a:rPr lang="ru-RU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диаграммы</a:t>
            </a:r>
            <a:r>
              <a:rPr lang="ru-RU" sz="2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используются для сравнения нескольких величин; в них величины отображаются в виде вертикальных или горизонтальных столбцов. Высоты (длины) столбцов соответствуют отображаемым значениям величин.</a:t>
            </a:r>
          </a:p>
        </p:txBody>
      </p:sp>
      <p:graphicFrame>
        <p:nvGraphicFramePr>
          <p:cNvPr id="2560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2091354"/>
              </p:ext>
            </p:extLst>
          </p:nvPr>
        </p:nvGraphicFramePr>
        <p:xfrm>
          <a:off x="1332706" y="2425435"/>
          <a:ext cx="6697663" cy="387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Диаграмма" r:id="rId3" imgW="3143216" imgH="1819343" progId="Excel.Chart.8">
                  <p:embed/>
                </p:oleObj>
              </mc:Choice>
              <mc:Fallback>
                <p:oleObj name="Диаграмма" r:id="rId3" imgW="3143216" imgH="1819343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2706" y="2425435"/>
                        <a:ext cx="6697663" cy="3876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8" name="Text Box 8"/>
          <p:cNvSpPr txBox="1">
            <a:spLocks noChangeArrowheads="1"/>
          </p:cNvSpPr>
          <p:nvPr/>
        </p:nvSpPr>
        <p:spPr bwMode="auto">
          <a:xfrm>
            <a:off x="1222375" y="2481395"/>
            <a:ext cx="713105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200" b="1" dirty="0"/>
              <a:t>Площадь крупнейших государств мира, млн. км</a:t>
            </a:r>
            <a:r>
              <a:rPr lang="ru-RU" sz="2200" b="1" baseline="30000" dirty="0"/>
              <a:t>2</a:t>
            </a:r>
            <a:endParaRPr lang="ru-RU" sz="2200" b="1" dirty="0"/>
          </a:p>
        </p:txBody>
      </p:sp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684213" y="6165850"/>
            <a:ext cx="820737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2200" dirty="0">
                <a:latin typeface="+mj-lt"/>
              </a:rPr>
              <a:t>Пример </a:t>
            </a:r>
            <a:r>
              <a:rPr lang="ru-RU" sz="2200" dirty="0" smtClean="0">
                <a:latin typeface="+mj-lt"/>
              </a:rPr>
              <a:t>столбчатой </a:t>
            </a:r>
            <a:r>
              <a:rPr lang="ru-RU" sz="2200" dirty="0">
                <a:latin typeface="+mj-lt"/>
              </a:rPr>
              <a:t>диаграммы </a:t>
            </a:r>
          </a:p>
        </p:txBody>
      </p:sp>
    </p:spTree>
    <p:extLst>
      <p:ext uri="{BB962C8B-B14F-4D97-AF65-F5344CB8AC3E}">
        <p14:creationId xmlns:p14="http://schemas.microsoft.com/office/powerpoint/2010/main" val="6017504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25607" grpId="0"/>
      <p:bldOleChart spid="25607" grpId="1"/>
      <p:bldP spid="25608" grpId="0"/>
      <p:bldP spid="25608" grpId="1"/>
      <p:bldP spid="2560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2"/>
          <p:cNvSpPr>
            <a:spLocks/>
          </p:cNvSpPr>
          <p:nvPr/>
        </p:nvSpPr>
        <p:spPr bwMode="auto">
          <a:xfrm>
            <a:off x="899593" y="331788"/>
            <a:ext cx="7632848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ru-RU" sz="4000" dirty="0" smtClean="0">
                <a:solidFill>
                  <a:srgbClr val="C00000"/>
                </a:solidFill>
                <a:latin typeface="+mj-lt"/>
              </a:rPr>
              <a:t>СТРУКТУРА ДИАГРАММЫ</a:t>
            </a:r>
            <a:endParaRPr lang="ru-RU" sz="40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3315" name="Text Box 5"/>
          <p:cNvSpPr txBox="1">
            <a:spLocks noChangeArrowheads="1"/>
          </p:cNvSpPr>
          <p:nvPr/>
        </p:nvSpPr>
        <p:spPr bwMode="auto">
          <a:xfrm>
            <a:off x="539750" y="836613"/>
            <a:ext cx="835183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3619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ru-RU" sz="2200" b="1" dirty="0">
                <a:solidFill>
                  <a:srgbClr val="0070C0"/>
                </a:solidFill>
              </a:rPr>
              <a:t>Ряд данных</a:t>
            </a:r>
            <a:r>
              <a:rPr lang="ru-RU" sz="2200" dirty="0">
                <a:solidFill>
                  <a:srgbClr val="0070C0"/>
                </a:solidFill>
              </a:rPr>
              <a:t> </a:t>
            </a:r>
            <a:r>
              <a:rPr lang="ru-RU" sz="2200" dirty="0"/>
              <a:t>- это множество значений, которые необходимо отобразить на диаграмме. </a:t>
            </a:r>
          </a:p>
        </p:txBody>
      </p:sp>
      <p:sp>
        <p:nvSpPr>
          <p:cNvPr id="13316" name="Text Box 6"/>
          <p:cNvSpPr txBox="1">
            <a:spLocks noChangeArrowheads="1"/>
          </p:cNvSpPr>
          <p:nvPr/>
        </p:nvSpPr>
        <p:spPr bwMode="auto">
          <a:xfrm>
            <a:off x="539750" y="1535112"/>
            <a:ext cx="835183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3619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ru-RU" sz="2200" dirty="0"/>
              <a:t>Диаграммы позволяют визуально сопоставить значения одного или нескольких рядов данных.  </a:t>
            </a:r>
          </a:p>
        </p:txBody>
      </p:sp>
      <p:sp>
        <p:nvSpPr>
          <p:cNvPr id="13317" name="Text Box 7"/>
          <p:cNvSpPr txBox="1">
            <a:spLocks noChangeArrowheads="1"/>
          </p:cNvSpPr>
          <p:nvPr/>
        </p:nvSpPr>
        <p:spPr bwMode="auto">
          <a:xfrm>
            <a:off x="539750" y="2349500"/>
            <a:ext cx="835183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3619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ru-RU" sz="2200" dirty="0"/>
              <a:t>Наборы соответствующих друг другу значений из разных рядов называются </a:t>
            </a:r>
            <a:r>
              <a:rPr lang="ru-RU" sz="2200" b="1" dirty="0">
                <a:solidFill>
                  <a:srgbClr val="0070C0"/>
                </a:solidFill>
              </a:rPr>
              <a:t>категориями</a:t>
            </a:r>
            <a:r>
              <a:rPr lang="ru-RU" sz="2200"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43018" name="AutoShape 10"/>
          <p:cNvSpPr>
            <a:spLocks noChangeArrowheads="1"/>
          </p:cNvSpPr>
          <p:nvPr/>
        </p:nvSpPr>
        <p:spPr bwMode="auto">
          <a:xfrm>
            <a:off x="611188" y="4724400"/>
            <a:ext cx="2447925" cy="431800"/>
          </a:xfrm>
          <a:prstGeom prst="roundRect">
            <a:avLst>
              <a:gd name="adj" fmla="val 16667"/>
            </a:avLst>
          </a:prstGeom>
          <a:solidFill>
            <a:srgbClr val="E8FAFC"/>
          </a:solidFill>
          <a:ln w="38100">
            <a:solidFill>
              <a:srgbClr val="005AB4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200"/>
              <a:t>Заголовок</a:t>
            </a:r>
          </a:p>
        </p:txBody>
      </p:sp>
      <p:sp>
        <p:nvSpPr>
          <p:cNvPr id="43019" name="AutoShape 11"/>
          <p:cNvSpPr>
            <a:spLocks noChangeArrowheads="1"/>
          </p:cNvSpPr>
          <p:nvPr/>
        </p:nvSpPr>
        <p:spPr bwMode="auto">
          <a:xfrm>
            <a:off x="6372225" y="4724400"/>
            <a:ext cx="2447925" cy="431800"/>
          </a:xfrm>
          <a:prstGeom prst="roundRect">
            <a:avLst>
              <a:gd name="adj" fmla="val 16667"/>
            </a:avLst>
          </a:prstGeom>
          <a:solidFill>
            <a:srgbClr val="E8FAFC"/>
          </a:solidFill>
          <a:ln w="38100">
            <a:solidFill>
              <a:srgbClr val="005AB4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200"/>
              <a:t>Легенда</a:t>
            </a:r>
          </a:p>
        </p:txBody>
      </p:sp>
      <p:sp>
        <p:nvSpPr>
          <p:cNvPr id="43020" name="AutoShape 12"/>
          <p:cNvSpPr>
            <a:spLocks noChangeArrowheads="1"/>
          </p:cNvSpPr>
          <p:nvPr/>
        </p:nvSpPr>
        <p:spPr bwMode="auto">
          <a:xfrm>
            <a:off x="539750" y="5589588"/>
            <a:ext cx="3744913" cy="863600"/>
          </a:xfrm>
          <a:prstGeom prst="roundRect">
            <a:avLst>
              <a:gd name="adj" fmla="val 16667"/>
            </a:avLst>
          </a:prstGeom>
          <a:solidFill>
            <a:srgbClr val="E8FAFC"/>
          </a:solidFill>
          <a:ln w="38100">
            <a:solidFill>
              <a:srgbClr val="005AB4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200"/>
              <a:t>Оси категорий и значений</a:t>
            </a:r>
          </a:p>
          <a:p>
            <a:r>
              <a:rPr lang="ru-RU" sz="2200"/>
              <a:t> и их названия</a:t>
            </a:r>
          </a:p>
        </p:txBody>
      </p:sp>
      <p:sp>
        <p:nvSpPr>
          <p:cNvPr id="43021" name="AutoShape 13"/>
          <p:cNvSpPr>
            <a:spLocks noChangeArrowheads="1"/>
          </p:cNvSpPr>
          <p:nvPr/>
        </p:nvSpPr>
        <p:spPr bwMode="auto">
          <a:xfrm>
            <a:off x="5003800" y="5589588"/>
            <a:ext cx="3744913" cy="863600"/>
          </a:xfrm>
          <a:prstGeom prst="roundRect">
            <a:avLst>
              <a:gd name="adj" fmla="val 16667"/>
            </a:avLst>
          </a:prstGeom>
          <a:solidFill>
            <a:srgbClr val="E8FAFC"/>
          </a:solidFill>
          <a:ln w="38100">
            <a:solidFill>
              <a:srgbClr val="005AB4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200"/>
              <a:t>Изображения данных</a:t>
            </a:r>
          </a:p>
        </p:txBody>
      </p:sp>
      <p:sp>
        <p:nvSpPr>
          <p:cNvPr id="43023" name="Line 15"/>
          <p:cNvSpPr>
            <a:spLocks noChangeShapeType="1"/>
          </p:cNvSpPr>
          <p:nvPr/>
        </p:nvSpPr>
        <p:spPr bwMode="auto">
          <a:xfrm flipH="1">
            <a:off x="2987675" y="4292600"/>
            <a:ext cx="1439863" cy="431800"/>
          </a:xfrm>
          <a:prstGeom prst="line">
            <a:avLst/>
          </a:prstGeom>
          <a:noFill/>
          <a:ln w="38100">
            <a:solidFill>
              <a:srgbClr val="005AB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24" name="Line 16"/>
          <p:cNvSpPr>
            <a:spLocks noChangeShapeType="1"/>
          </p:cNvSpPr>
          <p:nvPr/>
        </p:nvSpPr>
        <p:spPr bwMode="auto">
          <a:xfrm>
            <a:off x="4859338" y="4292600"/>
            <a:ext cx="1584325" cy="431800"/>
          </a:xfrm>
          <a:prstGeom prst="line">
            <a:avLst/>
          </a:prstGeom>
          <a:noFill/>
          <a:ln w="38100">
            <a:solidFill>
              <a:srgbClr val="005AB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25" name="Line 17"/>
          <p:cNvSpPr>
            <a:spLocks noChangeShapeType="1"/>
          </p:cNvSpPr>
          <p:nvPr/>
        </p:nvSpPr>
        <p:spPr bwMode="auto">
          <a:xfrm flipH="1">
            <a:off x="3563938" y="4292600"/>
            <a:ext cx="1008062" cy="1296988"/>
          </a:xfrm>
          <a:prstGeom prst="line">
            <a:avLst/>
          </a:prstGeom>
          <a:noFill/>
          <a:ln w="38100">
            <a:solidFill>
              <a:srgbClr val="005AB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26" name="Line 18"/>
          <p:cNvSpPr>
            <a:spLocks noChangeShapeType="1"/>
          </p:cNvSpPr>
          <p:nvPr/>
        </p:nvSpPr>
        <p:spPr bwMode="auto">
          <a:xfrm>
            <a:off x="4643438" y="4292600"/>
            <a:ext cx="865187" cy="1296988"/>
          </a:xfrm>
          <a:prstGeom prst="line">
            <a:avLst/>
          </a:prstGeom>
          <a:noFill/>
          <a:ln w="38100">
            <a:solidFill>
              <a:srgbClr val="005AB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539750" y="3284538"/>
            <a:ext cx="8351838" cy="1060450"/>
          </a:xfrm>
          <a:prstGeom prst="rect">
            <a:avLst/>
          </a:prstGeom>
          <a:solidFill>
            <a:srgbClr val="E8FAFC"/>
          </a:solidFill>
          <a:ln w="9525">
            <a:solidFill>
              <a:srgbClr val="005AB4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indent="3619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lnSpc>
                <a:spcPct val="90000"/>
              </a:lnSpc>
            </a:pPr>
            <a:r>
              <a:rPr lang="ru-RU" sz="2200" dirty="0"/>
              <a:t>Диаграммы строят в прямоугольной системе координат, где вдоль оси 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200" dirty="0"/>
              <a:t> </a:t>
            </a:r>
            <a:r>
              <a:rPr lang="ru-RU" sz="2200" dirty="0"/>
              <a:t>подписываются названия категорий, а по оси 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/>
              <a:t>отмечаются значения рядов данных.</a:t>
            </a:r>
          </a:p>
        </p:txBody>
      </p:sp>
    </p:spTree>
    <p:extLst>
      <p:ext uri="{BB962C8B-B14F-4D97-AF65-F5344CB8AC3E}">
        <p14:creationId xmlns:p14="http://schemas.microsoft.com/office/powerpoint/2010/main" val="13048505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3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3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3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3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3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3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3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3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8" grpId="0" animBg="1"/>
      <p:bldP spid="43019" grpId="0" animBg="1"/>
      <p:bldP spid="43020" grpId="0" animBg="1"/>
      <p:bldP spid="43021" grpId="0" animBg="1"/>
      <p:bldP spid="43023" grpId="0" animBg="1"/>
      <p:bldP spid="43024" grpId="0" animBg="1"/>
      <p:bldP spid="43025" grpId="0" animBg="1"/>
      <p:bldP spid="43026" grpId="0" animBg="1"/>
      <p:bldP spid="430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2"/>
          <p:cNvSpPr>
            <a:spLocks/>
          </p:cNvSpPr>
          <p:nvPr/>
        </p:nvSpPr>
        <p:spPr bwMode="auto">
          <a:xfrm>
            <a:off x="642938" y="258649"/>
            <a:ext cx="807561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ru-RU" sz="4000" dirty="0" smtClean="0">
                <a:solidFill>
                  <a:srgbClr val="C00000"/>
                </a:solidFill>
                <a:latin typeface="+mj-lt"/>
              </a:rPr>
              <a:t>ПОСТРОЕНИЕ ДИАГРАММ</a:t>
            </a:r>
            <a:endParaRPr lang="ru-RU" sz="40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6387" name="Text Box 5"/>
          <p:cNvSpPr txBox="1">
            <a:spLocks noChangeArrowheads="1"/>
          </p:cNvSpPr>
          <p:nvPr/>
        </p:nvSpPr>
        <p:spPr bwMode="auto">
          <a:xfrm>
            <a:off x="468313" y="836613"/>
            <a:ext cx="8424862" cy="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3619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lnSpc>
                <a:spcPct val="90000"/>
              </a:lnSpc>
            </a:pPr>
            <a:r>
              <a:rPr lang="ru-RU" sz="2200" dirty="0"/>
              <a:t>В электронных таблицах диаграммы строятся под управлением Мастера диаграмм, в котором предусмотрены следующие основные шаги:</a:t>
            </a:r>
          </a:p>
        </p:txBody>
      </p:sp>
      <p:sp>
        <p:nvSpPr>
          <p:cNvPr id="16388" name="Text Box 7"/>
          <p:cNvSpPr txBox="1">
            <a:spLocks noChangeArrowheads="1"/>
          </p:cNvSpPr>
          <p:nvPr/>
        </p:nvSpPr>
        <p:spPr bwMode="auto">
          <a:xfrm>
            <a:off x="971550" y="2060575"/>
            <a:ext cx="4897438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2200" dirty="0"/>
              <a:t>1) Выбор типа диаграмм</a:t>
            </a:r>
          </a:p>
        </p:txBody>
      </p:sp>
      <p:sp>
        <p:nvSpPr>
          <p:cNvPr id="16389" name="Text Box 8"/>
          <p:cNvSpPr txBox="1">
            <a:spLocks noChangeArrowheads="1"/>
          </p:cNvSpPr>
          <p:nvPr/>
        </p:nvSpPr>
        <p:spPr bwMode="auto">
          <a:xfrm>
            <a:off x="971550" y="2565400"/>
            <a:ext cx="7777163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2200" dirty="0"/>
              <a:t>2) Выбор данных, на основе которых строится диаграмма</a:t>
            </a:r>
          </a:p>
        </p:txBody>
      </p:sp>
      <p:sp>
        <p:nvSpPr>
          <p:cNvPr id="16390" name="Text Box 9"/>
          <p:cNvSpPr txBox="1">
            <a:spLocks noChangeArrowheads="1"/>
          </p:cNvSpPr>
          <p:nvPr/>
        </p:nvSpPr>
        <p:spPr bwMode="auto">
          <a:xfrm>
            <a:off x="971550" y="3141663"/>
            <a:ext cx="7777163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2200"/>
              <a:t>3) Настройка элементов оформления диаграммы</a:t>
            </a:r>
          </a:p>
        </p:txBody>
      </p:sp>
      <p:sp>
        <p:nvSpPr>
          <p:cNvPr id="16391" name="Text Box 10"/>
          <p:cNvSpPr txBox="1">
            <a:spLocks noChangeArrowheads="1"/>
          </p:cNvSpPr>
          <p:nvPr/>
        </p:nvSpPr>
        <p:spPr bwMode="auto">
          <a:xfrm>
            <a:off x="1042988" y="3789363"/>
            <a:ext cx="40354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ru-RU" sz="2200"/>
              <a:t>4) Размещение диаграммы</a:t>
            </a:r>
          </a:p>
        </p:txBody>
      </p:sp>
      <p:sp>
        <p:nvSpPr>
          <p:cNvPr id="16392" name="Text Box 11"/>
          <p:cNvSpPr txBox="1">
            <a:spLocks noChangeArrowheads="1"/>
          </p:cNvSpPr>
          <p:nvPr/>
        </p:nvSpPr>
        <p:spPr bwMode="auto">
          <a:xfrm>
            <a:off x="539750" y="4652963"/>
            <a:ext cx="8353425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3619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2200"/>
              <a:t>Диаграммы в электронных таблицах сохраняют свою зависимость от данных, на основе которых они построены: при изменении данных соответствующие изменения происходят в диаграмме автоматически.</a:t>
            </a:r>
          </a:p>
        </p:txBody>
      </p:sp>
    </p:spTree>
    <p:extLst>
      <p:ext uri="{BB962C8B-B14F-4D97-AF65-F5344CB8AC3E}">
        <p14:creationId xmlns:p14="http://schemas.microsoft.com/office/powerpoint/2010/main" val="16666979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264" y="265212"/>
            <a:ext cx="8784976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АЛГОРИТМ ПОСТРОЕНИЯ ДИАГРАММ: </a:t>
            </a:r>
            <a:r>
              <a:rPr lang="ru-RU" sz="4000" dirty="0" smtClean="0">
                <a:solidFill>
                  <a:srgbClr val="C00000"/>
                </a:solidFill>
              </a:rPr>
              <a:t/>
            </a:r>
            <a:br>
              <a:rPr lang="ru-RU" sz="4000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4504" y="805475"/>
            <a:ext cx="8496944" cy="5616624"/>
          </a:xfrm>
        </p:spPr>
        <p:txBody>
          <a:bodyPr>
            <a:normAutofit fontScale="92500" lnSpcReduction="1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Ввести </a:t>
            </a: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в таблицу данные.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Выделить необходимый диапазон данных.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Перейти на вкладку </a:t>
            </a:r>
            <a:r>
              <a:rPr lang="ru-RU" sz="2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Вставка | </a:t>
            </a:r>
            <a:r>
              <a:rPr lang="ru-RU" sz="26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Диаграммы</a:t>
            </a:r>
            <a:r>
              <a:rPr lang="ru-RU" sz="2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и  выбрать </a:t>
            </a: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тип </a:t>
            </a:r>
            <a:r>
              <a:rPr lang="ru-RU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диаграммы</a:t>
            </a: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endParaRPr lang="ru-RU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endParaRPr lang="ru-RU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buNone/>
            </a:pPr>
            <a:endParaRPr lang="ru-RU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lvl="1" indent="0">
              <a:buNone/>
            </a:pPr>
            <a:r>
              <a:rPr lang="ru-RU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4.   Используя </a:t>
            </a: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панели инструментов </a:t>
            </a:r>
            <a:r>
              <a:rPr lang="ru-RU" sz="2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«Конструктор», «Макет», «Формат»</a:t>
            </a: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 отформатировать элементы диаграммы. </a:t>
            </a:r>
            <a:r>
              <a:rPr lang="ru-RU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Заполнить </a:t>
            </a: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параметры диаграммы (заголовок, название осей категорий, данных, подписи данных и т.д</a:t>
            </a:r>
            <a:r>
              <a:rPr lang="ru-RU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.).</a:t>
            </a:r>
            <a:endParaRPr lang="ru-RU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lvl="1" indent="0">
              <a:buNone/>
            </a:pPr>
            <a:r>
              <a:rPr lang="ru-RU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5. Выбрать </a:t>
            </a: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место размещения диаграммы (на отдельном листе или имеющемся).</a:t>
            </a:r>
          </a:p>
          <a:p>
            <a:endParaRPr lang="ru-RU" dirty="0"/>
          </a:p>
        </p:txBody>
      </p:sp>
      <p:pic>
        <p:nvPicPr>
          <p:cNvPr id="5" name="Рисунок 4"/>
          <p:cNvPicPr/>
          <p:nvPr/>
        </p:nvPicPr>
        <p:blipFill rotWithShape="1">
          <a:blip r:embed="rId2"/>
          <a:srcRect l="6076" r="53953" b="87288"/>
          <a:stretch/>
        </p:blipFill>
        <p:spPr bwMode="auto">
          <a:xfrm>
            <a:off x="3275856" y="2217338"/>
            <a:ext cx="6408712" cy="15592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/>
          <p:cNvPicPr/>
          <p:nvPr/>
        </p:nvPicPr>
        <p:blipFill rotWithShape="1">
          <a:blip r:embed="rId3"/>
          <a:srcRect l="34082" r="47646" b="94958"/>
          <a:stretch/>
        </p:blipFill>
        <p:spPr bwMode="auto">
          <a:xfrm>
            <a:off x="395536" y="2717649"/>
            <a:ext cx="3960440" cy="10528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638116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ДОМАШНЕЕ ЗАДАНИЕ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 smtClean="0">
                <a:solidFill>
                  <a:srgbClr val="0070C0"/>
                </a:solidFill>
              </a:rPr>
              <a:t>ПАРАГРАФ   3.3.2</a:t>
            </a:r>
          </a:p>
          <a:p>
            <a:pPr marL="0" indent="0">
              <a:buNone/>
            </a:pPr>
            <a:r>
              <a:rPr lang="ru-RU" sz="4400" dirty="0" smtClean="0">
                <a:solidFill>
                  <a:srgbClr val="0070C0"/>
                </a:solidFill>
              </a:rPr>
              <a:t>РТ  № 125, 126, 127</a:t>
            </a:r>
            <a:endParaRPr lang="ru-RU" sz="4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5409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55576" y="188640"/>
            <a:ext cx="7680960" cy="13716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РЕФЛЕКСИЯ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11560" y="1268760"/>
            <a:ext cx="7992888" cy="4968552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lang="ru-RU" sz="2400" b="1" dirty="0" smtClean="0">
                <a:solidFill>
                  <a:srgbClr val="0070C0"/>
                </a:solidFill>
              </a:rPr>
              <a:t>СЕГОДНЯ НА УРОКЕ Я УЗНАЛ…..</a:t>
            </a:r>
          </a:p>
          <a:p>
            <a:pPr marL="342900" indent="-342900">
              <a:buAutoNum type="arabicPeriod"/>
            </a:pPr>
            <a:r>
              <a:rPr lang="ru-RU" sz="2400" b="1" dirty="0" smtClean="0">
                <a:solidFill>
                  <a:srgbClr val="0070C0"/>
                </a:solidFill>
              </a:rPr>
              <a:t>Я НАУЧИЛСЯ….</a:t>
            </a:r>
          </a:p>
          <a:p>
            <a:pPr marL="342900" indent="-342900">
              <a:buAutoNum type="arabicPeriod"/>
            </a:pPr>
            <a:r>
              <a:rPr lang="ru-RU" sz="2400" b="1" dirty="0" smtClean="0">
                <a:solidFill>
                  <a:srgbClr val="0070C0"/>
                </a:solidFill>
              </a:rPr>
              <a:t>УРОК ДАЛ МНЕ ДЛЯ ЖИЗНИ…..</a:t>
            </a:r>
          </a:p>
          <a:p>
            <a:pPr marL="342900" indent="-342900">
              <a:buAutoNum type="arabicPeriod"/>
            </a:pPr>
            <a:r>
              <a:rPr lang="ru-RU" sz="2400" b="1" dirty="0" smtClean="0">
                <a:solidFill>
                  <a:srgbClr val="0070C0"/>
                </a:solidFill>
              </a:rPr>
              <a:t>Я ОБЯЗАТЕЛЬНО ПОПРОБУЮ…..</a:t>
            </a:r>
          </a:p>
          <a:p>
            <a:pPr marL="342900" indent="-342900">
              <a:buAutoNum type="arabicPeriod"/>
            </a:pPr>
            <a:r>
              <a:rPr lang="ru-RU" sz="2400" b="1" dirty="0" smtClean="0">
                <a:solidFill>
                  <a:srgbClr val="0070C0"/>
                </a:solidFill>
              </a:rPr>
              <a:t>НА УРОКЕ МНЕ ПОНРАВИЛОСЬ БОЛЬШЕ ВСЕГО…</a:t>
            </a:r>
          </a:p>
          <a:p>
            <a:pPr marL="342900" indent="-342900">
              <a:buAutoNum type="arabicPeriod"/>
            </a:pPr>
            <a:r>
              <a:rPr lang="ru-RU" sz="2400" b="1" dirty="0" smtClean="0">
                <a:solidFill>
                  <a:srgbClr val="0070C0"/>
                </a:solidFill>
              </a:rPr>
              <a:t>Я ПОКА ЗАТРУДНЯЮСЬ…</a:t>
            </a:r>
          </a:p>
          <a:p>
            <a:pPr marL="342900" indent="-342900">
              <a:buAutoNum type="arabicPeriod"/>
            </a:pPr>
            <a:r>
              <a:rPr lang="ru-RU" sz="2400" b="1" dirty="0" smtClean="0">
                <a:solidFill>
                  <a:srgbClr val="0070C0"/>
                </a:solidFill>
              </a:rPr>
              <a:t>НА УРОКЕ Я РАБОТАЛ …..</a:t>
            </a:r>
          </a:p>
          <a:p>
            <a:pPr marL="342900" indent="-342900">
              <a:buAutoNum type="arabicPeriod"/>
            </a:pPr>
            <a:r>
              <a:rPr lang="ru-RU" sz="2400" b="1" smtClean="0">
                <a:solidFill>
                  <a:srgbClr val="0070C0"/>
                </a:solidFill>
              </a:rPr>
              <a:t>МОЕ НАСТРОЕНИЕ:</a:t>
            </a:r>
          </a:p>
          <a:p>
            <a:pPr marL="342900" indent="-342900">
              <a:buAutoNum type="arabicPeriod"/>
            </a:pPr>
            <a:endParaRPr lang="ru-RU" sz="2400" b="1" dirty="0" smtClean="0">
              <a:solidFill>
                <a:srgbClr val="0070C0"/>
              </a:solidFill>
            </a:endParaRPr>
          </a:p>
          <a:p>
            <a:pPr marL="342900" indent="-342900">
              <a:buAutoNum type="arabicPeriod"/>
            </a:pPr>
            <a:endParaRPr lang="ru-RU" sz="2400" b="1" dirty="0" smtClean="0">
              <a:solidFill>
                <a:srgbClr val="0070C0"/>
              </a:solidFill>
            </a:endParaRPr>
          </a:p>
          <a:p>
            <a:pPr marL="342900" indent="-34290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94704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32656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58484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736059"/>
      </a:dk2>
      <a:lt2>
        <a:srgbClr val="E7E0C7"/>
      </a:lt2>
      <a:accent1>
        <a:srgbClr val="92B0C8"/>
      </a:accent1>
      <a:accent2>
        <a:srgbClr val="E37C3D"/>
      </a:accent2>
      <a:accent3>
        <a:srgbClr val="A5AB81"/>
      </a:accent3>
      <a:accent4>
        <a:srgbClr val="E9B635"/>
      </a:accent4>
      <a:accent5>
        <a:srgbClr val="7BA79D"/>
      </a:accent5>
      <a:accent6>
        <a:srgbClr val="968C8C"/>
      </a:accent6>
      <a:hlink>
        <a:srgbClr val="F7A115"/>
      </a:hlink>
      <a:folHlink>
        <a:srgbClr val="969696"/>
      </a:folHlink>
    </a:clrScheme>
    <a:fontScheme name="Savon">
      <a:majorFont>
        <a:latin typeface="Garamond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avon" id="{1306E473-ED32-493B-A2D0-240A757EDD34}" vid="{3F20CFC1-E34F-405B-AA49-5BE0E194F1B3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197</TotalTime>
  <Words>448</Words>
  <Application>Microsoft Office PowerPoint</Application>
  <PresentationFormat>Экран (4:3)</PresentationFormat>
  <Paragraphs>69</Paragraphs>
  <Slides>18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0" baseType="lpstr">
      <vt:lpstr>Savon</vt:lpstr>
      <vt:lpstr>Диаграмма</vt:lpstr>
      <vt:lpstr>  </vt:lpstr>
      <vt:lpstr>Презентация PowerPoint</vt:lpstr>
      <vt:lpstr>Презентация PowerPoint</vt:lpstr>
      <vt:lpstr>Презентация PowerPoint</vt:lpstr>
      <vt:lpstr>ПРИМЕРЫ ДИАГРАММ НА СТРАНИЦАХ ПЕЧАТНЫХ ИЗДАНИЙ</vt:lpstr>
      <vt:lpstr>Презентация PowerPoint</vt:lpstr>
      <vt:lpstr>Презентация PowerPoint</vt:lpstr>
      <vt:lpstr>Презентация PowerPoint</vt:lpstr>
      <vt:lpstr>ОСНОВНЫЕ ВИДЫ ДИАГРАММ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АЛГОРИТМ ПОСТРОЕНИЯ ДИАГРАММ:  </vt:lpstr>
      <vt:lpstr>ДОМАШНЕЕ ЗАДАНИЕ</vt:lpstr>
      <vt:lpstr>РЕФЛЕКСИЯ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teacher</dc:creator>
  <cp:lastModifiedBy>teacher</cp:lastModifiedBy>
  <cp:revision>24</cp:revision>
  <cp:lastPrinted>2018-02-21T11:16:49Z</cp:lastPrinted>
  <dcterms:created xsi:type="dcterms:W3CDTF">2018-02-19T13:32:15Z</dcterms:created>
  <dcterms:modified xsi:type="dcterms:W3CDTF">2018-04-05T06:53:54Z</dcterms:modified>
</cp:coreProperties>
</file>