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  <a:srgbClr val="660033"/>
    <a:srgbClr val="CC0099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523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528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859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2124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948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4127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03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7297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462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880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79651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0842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4984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475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818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7398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7584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0D859F0-51BE-4A34-85A5-10F218087984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7BF0B0F-3D06-46F4-B86A-A0E2C80A46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36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84779" y="0"/>
            <a:ext cx="6747360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Bookman Old Style" panose="02050604050505020204" pitchFamily="18" charset="0"/>
              </a:rPr>
              <a:t>Творческая мастерская</a:t>
            </a:r>
          </a:p>
          <a:p>
            <a:pPr algn="ctr"/>
            <a:r>
              <a:rPr lang="ru-RU" sz="5400" b="1" dirty="0" smtClean="0">
                <a:gradFill flip="none" rotWithShape="1">
                  <a:gsLst>
                    <a:gs pos="0">
                      <a:srgbClr val="660033"/>
                    </a:gs>
                    <a:gs pos="25000">
                      <a:srgbClr val="FF0066"/>
                    </a:gs>
                    <a:gs pos="75000">
                      <a:srgbClr val="CC0099"/>
                    </a:gs>
                    <a:gs pos="50000">
                      <a:srgbClr val="993366"/>
                    </a:gs>
                    <a:gs pos="100000">
                      <a:srgbClr val="660033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Allegretto Script One" panose="03000605070000090002" pitchFamily="66" charset="-52"/>
              </a:rPr>
              <a:t>«От соринки до картинки»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0366" y="1748505"/>
            <a:ext cx="10176184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 smtClean="0">
                <a:latin typeface="Bookman Old Style" panose="02050604050505020204" pitchFamily="18" charset="0"/>
              </a:rPr>
              <a:t>представляет</a:t>
            </a:r>
          </a:p>
          <a:p>
            <a:pPr algn="ctr"/>
            <a:r>
              <a:rPr lang="ru-RU" sz="2800" dirty="0" smtClean="0">
                <a:latin typeface="Bookman Old Style" panose="02050604050505020204" pitchFamily="18" charset="0"/>
              </a:rPr>
              <a:t>мастер-класс для педагогов</a:t>
            </a:r>
          </a:p>
          <a:p>
            <a:r>
              <a:rPr lang="ru-RU" sz="20000" b="1" dirty="0" smtClean="0">
                <a:gradFill flip="none" rotWithShape="1">
                  <a:gsLst>
                    <a:gs pos="0">
                      <a:srgbClr val="660033"/>
                    </a:gs>
                    <a:gs pos="25000">
                      <a:srgbClr val="FF0066"/>
                    </a:gs>
                    <a:gs pos="75000">
                      <a:srgbClr val="CC0099"/>
                    </a:gs>
                    <a:gs pos="50000">
                      <a:srgbClr val="993366"/>
                    </a:gs>
                    <a:gs pos="100000">
                      <a:srgbClr val="660033"/>
                    </a:gs>
                  </a:gsLst>
                  <a:path path="rect">
                    <a:fillToRect r="100000" b="100000"/>
                  </a:path>
                  <a:tileRect l="-100000" t="-1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gretto Script One" panose="03000605070000090002" pitchFamily="66" charset="-52"/>
              </a:rPr>
              <a:t>«Лэпбук»</a:t>
            </a:r>
            <a:endParaRPr lang="ru-RU" sz="20000" b="1" dirty="0">
              <a:gradFill flip="none" rotWithShape="1">
                <a:gsLst>
                  <a:gs pos="0">
                    <a:srgbClr val="660033"/>
                  </a:gs>
                  <a:gs pos="25000">
                    <a:srgbClr val="FF0066"/>
                  </a:gs>
                  <a:gs pos="75000">
                    <a:srgbClr val="CC0099"/>
                  </a:gs>
                  <a:gs pos="50000">
                    <a:srgbClr val="993366"/>
                  </a:gs>
                  <a:gs pos="100000">
                    <a:srgbClr val="660033"/>
                  </a:gs>
                </a:gsLst>
                <a:path path="rect">
                  <a:fillToRect r="100000" b="100000"/>
                </a:path>
                <a:tileRect l="-100000" t="-1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legretto Script One" panose="03000605070000090002" pitchFamily="66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462628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7240" y="502920"/>
            <a:ext cx="627888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660033"/>
                </a:solidFill>
                <a:latin typeface="Allegretto Script One" panose="03000605070000090002" pitchFamily="66" charset="-52"/>
              </a:rPr>
              <a:t>Лэпбук</a:t>
            </a:r>
            <a:r>
              <a:rPr lang="ru-RU" sz="6000" dirty="0">
                <a:latin typeface="Allegretto Script One" panose="03000605070000090002" pitchFamily="66" charset="-52"/>
              </a:rPr>
              <a:t> </a:t>
            </a:r>
            <a:r>
              <a:rPr lang="ru-RU" sz="2400" dirty="0"/>
              <a:t>(</a:t>
            </a:r>
            <a:r>
              <a:rPr lang="ru-RU" sz="2400" dirty="0" err="1"/>
              <a:t>lapbook</a:t>
            </a:r>
            <a:r>
              <a:rPr lang="ru-RU" sz="2400" dirty="0"/>
              <a:t>) –в дословном переводе с английского значит «наколенная книга» (</a:t>
            </a:r>
            <a:r>
              <a:rPr lang="ru-RU" sz="2400" dirty="0" err="1"/>
              <a:t>lap</a:t>
            </a:r>
            <a:r>
              <a:rPr lang="ru-RU" sz="2400" dirty="0"/>
              <a:t> –колени, </a:t>
            </a:r>
            <a:r>
              <a:rPr lang="ru-RU" sz="2400" dirty="0" err="1"/>
              <a:t>book</a:t>
            </a:r>
            <a:r>
              <a:rPr lang="ru-RU" sz="2400" dirty="0"/>
              <a:t>- книга).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Лэпбук </a:t>
            </a:r>
            <a:r>
              <a:rPr lang="ru-RU" sz="2400" dirty="0"/>
              <a:t>еще называют тематическая или интерактивная папка - это самодельная бумажная книжечка с кармашками, дверками, окошками, подвижными деталями. </a:t>
            </a:r>
          </a:p>
        </p:txBody>
      </p:sp>
      <p:pic>
        <p:nvPicPr>
          <p:cNvPr id="1026" name="Picture 2" descr="https://mamsy.ru/uploads/wysiwyg/cb/ad/7d5e63f2a9ee47d94383fafb5e3805b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44570">
            <a:off x="7806746" y="655365"/>
            <a:ext cx="3626044" cy="259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lit-yaz.ru/pars_docs/refs/99/98521/98521_html_4d0aa23e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47" r="21540"/>
          <a:stretch/>
        </p:blipFill>
        <p:spPr bwMode="auto">
          <a:xfrm>
            <a:off x="6755642" y="3129569"/>
            <a:ext cx="4162567" cy="280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krasotochka.com/wp-content/uploads/2016/11/lapbook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1035" y="4103906"/>
            <a:ext cx="4722768" cy="2638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80525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81684" y="518160"/>
            <a:ext cx="58130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660033"/>
                </a:solidFill>
                <a:latin typeface="Allegretto Script One" panose="03000605070000090002" pitchFamily="66" charset="-52"/>
              </a:rPr>
              <a:t>Актуальность</a:t>
            </a:r>
            <a:r>
              <a:rPr lang="ru-RU" dirty="0" smtClean="0"/>
              <a:t> </a:t>
            </a:r>
            <a:r>
              <a:rPr lang="ru-RU" sz="2400" dirty="0" smtClean="0"/>
              <a:t>этой темы состоит в том, </a:t>
            </a:r>
            <a:r>
              <a:rPr lang="ru-RU" sz="2400" dirty="0"/>
              <a:t>что </a:t>
            </a:r>
            <a:r>
              <a:rPr lang="ru-RU" sz="2400" dirty="0" err="1"/>
              <a:t>лэпбук</a:t>
            </a:r>
            <a:r>
              <a:rPr lang="ru-RU" sz="2400" dirty="0"/>
              <a:t>- это отличный способ закрепления и повторения материалов проекта или тематической недели.</a:t>
            </a:r>
          </a:p>
          <a:p>
            <a:endParaRPr lang="ru-RU" sz="2400" dirty="0" smtClean="0"/>
          </a:p>
          <a:p>
            <a:r>
              <a:rPr lang="ru-RU" sz="2400" dirty="0" smtClean="0"/>
              <a:t>Лэпбук</a:t>
            </a:r>
            <a:r>
              <a:rPr lang="ru-RU" sz="2400" dirty="0"/>
              <a:t> помогает ребенку по своему желанию организовать информацию по изучаемой теме и лучше понять, и запомнить материал (особенно если ребенок </a:t>
            </a:r>
            <a:r>
              <a:rPr lang="ru-RU" sz="2400" dirty="0" err="1"/>
              <a:t>визуал</a:t>
            </a:r>
            <a:r>
              <a:rPr lang="ru-RU" sz="2400" dirty="0"/>
              <a:t>). </a:t>
            </a:r>
          </a:p>
        </p:txBody>
      </p:sp>
      <p:pic>
        <p:nvPicPr>
          <p:cNvPr id="2050" name="Picture 2" descr="http://i.madou40-tomsk.ru/u/1e/2b4082d24f11e49595f27139bcd8a3/-/%D0%9B%D0%9B%D0%91%D0%9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65" y="3003181"/>
            <a:ext cx="4975984" cy="3731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1634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detkipodelki.ru/upload/000/u10/001/f2cf1d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084" y="2529195"/>
            <a:ext cx="5995916" cy="4328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54480" y="609600"/>
            <a:ext cx="707136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 smtClean="0">
                <a:solidFill>
                  <a:srgbClr val="660033"/>
                </a:solidFill>
                <a:latin typeface="Allegretto Script One" panose="03000605070000090002" pitchFamily="66" charset="-52"/>
              </a:rPr>
              <a:t>Этапы создания </a:t>
            </a:r>
            <a:r>
              <a:rPr lang="ru-RU" sz="6000" b="1" dirty="0" err="1" smtClean="0">
                <a:solidFill>
                  <a:srgbClr val="660033"/>
                </a:solidFill>
                <a:latin typeface="Allegretto Script One" panose="03000605070000090002" pitchFamily="66" charset="-52"/>
              </a:rPr>
              <a:t>лэпбука</a:t>
            </a:r>
            <a:r>
              <a:rPr lang="ru-RU" sz="6000" b="1" dirty="0" smtClean="0">
                <a:solidFill>
                  <a:srgbClr val="660033"/>
                </a:solidFill>
                <a:latin typeface="Allegretto Script One" panose="03000605070000090002" pitchFamily="66" charset="-52"/>
              </a:rPr>
              <a:t>:</a:t>
            </a:r>
          </a:p>
          <a:p>
            <a:pPr marL="457200" indent="-457200">
              <a:buAutoNum type="arabicPeriod"/>
            </a:pPr>
            <a:r>
              <a:rPr lang="ru-RU" sz="2400" b="1" dirty="0" smtClean="0"/>
              <a:t>Определение темы</a:t>
            </a:r>
            <a:r>
              <a:rPr lang="ru-RU" sz="2400" b="1" dirty="0" smtClean="0">
                <a:solidFill>
                  <a:srgbClr val="660033"/>
                </a:solidFill>
              </a:rPr>
              <a:t>. </a:t>
            </a:r>
          </a:p>
          <a:p>
            <a:r>
              <a:rPr lang="ru-RU" sz="2400" dirty="0" smtClean="0"/>
              <a:t>Тема </a:t>
            </a:r>
            <a:r>
              <a:rPr lang="ru-RU" sz="2400" dirty="0"/>
              <a:t>для папки может быть совершенно любой, как и ее сложность. </a:t>
            </a:r>
            <a:endParaRPr lang="ru-RU" sz="2400" dirty="0" smtClean="0"/>
          </a:p>
          <a:p>
            <a:endParaRPr lang="ru-RU" sz="2400" dirty="0"/>
          </a:p>
          <a:p>
            <a:r>
              <a:rPr lang="ru-RU" sz="2400" dirty="0" smtClean="0"/>
              <a:t>Лучше </a:t>
            </a:r>
            <a:r>
              <a:rPr lang="ru-RU" sz="2400" dirty="0"/>
              <a:t>всего получаются </a:t>
            </a:r>
            <a:r>
              <a:rPr lang="ru-RU" sz="2400" dirty="0" err="1" smtClean="0"/>
              <a:t>лэпбуки</a:t>
            </a:r>
            <a:r>
              <a:rPr lang="ru-RU" sz="2400" dirty="0" smtClean="0"/>
              <a:t> </a:t>
            </a:r>
            <a:r>
              <a:rPr lang="ru-RU" sz="2400" dirty="0"/>
              <a:t>на какие-то частные, а не на общие темы.</a:t>
            </a: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860537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1713" y="928730"/>
            <a:ext cx="3118967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2. Составление плана. </a:t>
            </a:r>
          </a:p>
          <a:p>
            <a:r>
              <a:rPr lang="ru-RU" sz="2400" dirty="0" smtClean="0"/>
              <a:t>Лэпбук </a:t>
            </a:r>
            <a:r>
              <a:rPr lang="ru-RU" sz="2400" dirty="0"/>
              <a:t>- это не просто книжка с картинками. Это учебное пособие. Поэтому надо продумать, что он должен включать в себя, чтобы полностью раскрыть тему. А для этого нужен план того, что вы хотите в этой папке рассказать.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2" t="3781" r="19055" b="6567"/>
          <a:stretch/>
        </p:blipFill>
        <p:spPr>
          <a:xfrm rot="20454313">
            <a:off x="4598377" y="915095"/>
            <a:ext cx="3911653" cy="47498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4" b="10510"/>
          <a:stretch/>
        </p:blipFill>
        <p:spPr>
          <a:xfrm>
            <a:off x="7188154" y="1201001"/>
            <a:ext cx="4958540" cy="3521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3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836920" y="807720"/>
            <a:ext cx="5654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3. </a:t>
            </a:r>
            <a:r>
              <a:rPr lang="ru-RU" sz="2400" dirty="0" smtClean="0"/>
              <a:t>Следующий этап – </a:t>
            </a:r>
            <a:r>
              <a:rPr lang="ru-RU" sz="2400" b="1" dirty="0"/>
              <a:t>разработка макета</a:t>
            </a:r>
            <a:r>
              <a:rPr lang="ru-RU" sz="2400" dirty="0"/>
              <a:t>. Н</a:t>
            </a:r>
            <a:r>
              <a:rPr lang="ru-RU" sz="2400" dirty="0" smtClean="0"/>
              <a:t>адо </a:t>
            </a:r>
            <a:r>
              <a:rPr lang="ru-RU" sz="2400" dirty="0"/>
              <a:t>придумать, как в </a:t>
            </a:r>
            <a:r>
              <a:rPr lang="ru-RU" sz="2400" dirty="0" err="1"/>
              <a:t>лэпбуке</a:t>
            </a:r>
            <a:r>
              <a:rPr lang="ru-RU" sz="2400" dirty="0"/>
              <a:t> будет представлен каждый из пунктов плана.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7" t="5572" r="3084" b="10846"/>
          <a:stretch/>
        </p:blipFill>
        <p:spPr>
          <a:xfrm>
            <a:off x="229624" y="2011619"/>
            <a:ext cx="6839916" cy="464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2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83" y="2362811"/>
            <a:ext cx="2812121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4. Изготовление шаблона </a:t>
            </a:r>
            <a:r>
              <a:rPr lang="ru-RU" sz="2400" dirty="0" smtClean="0"/>
              <a:t>в натуральную величину</a:t>
            </a:r>
            <a:r>
              <a:rPr lang="ru-RU" sz="2400" dirty="0"/>
              <a:t> </a:t>
            </a:r>
            <a:r>
              <a:rPr lang="ru-RU" sz="2400" b="1" dirty="0" smtClean="0"/>
              <a:t>и его заполнение </a:t>
            </a:r>
            <a:r>
              <a:rPr lang="ru-RU" sz="2400" dirty="0" smtClean="0"/>
              <a:t>материалами согласно плану</a:t>
            </a: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41" r="22189" b="2686"/>
          <a:stretch/>
        </p:blipFill>
        <p:spPr>
          <a:xfrm rot="19810276">
            <a:off x="3431328" y="1632702"/>
            <a:ext cx="4368293" cy="569625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8" t="6057" r="3073" b="13170"/>
          <a:stretch/>
        </p:blipFill>
        <p:spPr>
          <a:xfrm>
            <a:off x="6186361" y="197892"/>
            <a:ext cx="5771581" cy="381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96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" t="5373" r="1890" b="7263"/>
          <a:stretch/>
        </p:blipFill>
        <p:spPr>
          <a:xfrm>
            <a:off x="3902608" y="865934"/>
            <a:ext cx="7602456" cy="516637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3" t="4378" r="3682" b="5671"/>
          <a:stretch/>
        </p:blipFill>
        <p:spPr>
          <a:xfrm rot="4600495">
            <a:off x="-142611" y="1184887"/>
            <a:ext cx="5882185" cy="435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49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" t="5373" r="1890" b="7263"/>
          <a:stretch/>
        </p:blipFill>
        <p:spPr>
          <a:xfrm>
            <a:off x="1050876" y="-14451"/>
            <a:ext cx="10112991" cy="687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385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2521" y="1615440"/>
            <a:ext cx="82905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rgbClr val="660033"/>
                </a:solidFill>
                <a:latin typeface="Allegretto Script One" panose="03000605070000090002" pitchFamily="66" charset="-52"/>
              </a:rPr>
              <a:t>Л</a:t>
            </a:r>
            <a:r>
              <a:rPr lang="ru-RU" sz="6000" b="1" dirty="0" smtClean="0">
                <a:solidFill>
                  <a:srgbClr val="660033"/>
                </a:solidFill>
                <a:latin typeface="Allegretto Script One" panose="03000605070000090002" pitchFamily="66" charset="-52"/>
              </a:rPr>
              <a:t>эпбук</a:t>
            </a:r>
            <a:r>
              <a:rPr lang="ru-RU" sz="2400" dirty="0" smtClean="0"/>
              <a:t> </a:t>
            </a:r>
            <a:r>
              <a:rPr lang="ru-RU" sz="2400" dirty="0"/>
              <a:t>- это не просто книжка-игрушка. Это способ оформления самостоятельного исследовательского </a:t>
            </a:r>
            <a:r>
              <a:rPr lang="ru-RU" sz="2400" dirty="0" smtClean="0"/>
              <a:t>проекта. </a:t>
            </a:r>
          </a:p>
          <a:p>
            <a:r>
              <a:rPr lang="ru-RU" sz="2400" dirty="0" smtClean="0"/>
              <a:t>Необычная </a:t>
            </a:r>
            <a:r>
              <a:rPr lang="ru-RU" sz="2400" dirty="0"/>
              <a:t>подача материала обязательно привлечёт внимание ребёнка, и он ещё не раз возвратится к этой папке, чтобы полистать- поиграть в неё, а заодно, незаметно для себя самого, повторить пройденный материал.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460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1689" y="2770495"/>
            <a:ext cx="59987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solidFill>
                  <a:srgbClr val="993366"/>
                </a:solidFill>
                <a:latin typeface="Allegretto Script One" panose="03000605070000090002" pitchFamily="66" charset="-52"/>
              </a:rPr>
              <a:t>Спасибо за внимание!</a:t>
            </a:r>
            <a:endParaRPr lang="ru-RU" sz="6000" b="1" dirty="0">
              <a:solidFill>
                <a:srgbClr val="993366"/>
              </a:solidFill>
              <a:latin typeface="Allegretto Script One" panose="03000605070000090002" pitchFamily="66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7391743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61</TotalTime>
  <Words>225</Words>
  <Application>Microsoft Office PowerPoint</Application>
  <PresentationFormat>Широкоэкранный</PresentationFormat>
  <Paragraphs>23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Allegretto Script One</vt:lpstr>
      <vt:lpstr>Arial</vt:lpstr>
      <vt:lpstr>Bookman Old Style</vt:lpstr>
      <vt:lpstr>Garamond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9</cp:revision>
  <dcterms:created xsi:type="dcterms:W3CDTF">2016-09-24T10:14:20Z</dcterms:created>
  <dcterms:modified xsi:type="dcterms:W3CDTF">2017-02-08T05:53:51Z</dcterms:modified>
</cp:coreProperties>
</file>