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5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5" r:id="rId16"/>
    <p:sldId id="270" r:id="rId17"/>
    <p:sldId id="277" r:id="rId18"/>
    <p:sldId id="272" r:id="rId19"/>
    <p:sldId id="278" r:id="rId20"/>
    <p:sldId id="273" r:id="rId21"/>
    <p:sldId id="280" r:id="rId22"/>
    <p:sldId id="281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85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229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E0D06-ABC5-4BF7-9FD5-44BE095A43E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2805A-18BD-4C69-9449-5E09597F89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FFA1B0D-FCA0-457A-8EAC-1FBB06FAB568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4DE3AE2-4089-4756-A4EB-2D0DF77EFC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A1B0D-FCA0-457A-8EAC-1FBB06FAB568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DE3AE2-4089-4756-A4EB-2D0DF77EFC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FFA1B0D-FCA0-457A-8EAC-1FBB06FAB568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4DE3AE2-4089-4756-A4EB-2D0DF77EFC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A1B0D-FCA0-457A-8EAC-1FBB06FAB568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DE3AE2-4089-4756-A4EB-2D0DF77EFC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A1B0D-FCA0-457A-8EAC-1FBB06FAB568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DE3AE2-4089-4756-A4EB-2D0DF77EFC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A1B0D-FCA0-457A-8EAC-1FBB06FAB568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DE3AE2-4089-4756-A4EB-2D0DF77EFC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FFA1B0D-FCA0-457A-8EAC-1FBB06FAB568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DE3AE2-4089-4756-A4EB-2D0DF77EFC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A1B0D-FCA0-457A-8EAC-1FBB06FAB568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DE3AE2-4089-4756-A4EB-2D0DF77EFC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A1B0D-FCA0-457A-8EAC-1FBB06FAB568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DE3AE2-4089-4756-A4EB-2D0DF77EFC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A1B0D-FCA0-457A-8EAC-1FBB06FAB568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DE3AE2-4089-4756-A4EB-2D0DF77EFC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FFA1B0D-FCA0-457A-8EAC-1FBB06FAB568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4DE3AE2-4089-4756-A4EB-2D0DF77EFC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FFA1B0D-FCA0-457A-8EAC-1FBB06FAB568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4DE3AE2-4089-4756-A4EB-2D0DF77EFC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slide" Target="slide22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357166"/>
            <a:ext cx="4793626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3457572" cy="2370145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Презентация разработана учителем английского языка Щёголевой Ларисой Александровной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МБОУ СОШ № 24 х. Чаплыгин 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2018г.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Куб 4"/>
          <p:cNvSpPr/>
          <p:nvPr/>
        </p:nvSpPr>
        <p:spPr>
          <a:xfrm rot="21063933">
            <a:off x="1066581" y="3066853"/>
            <a:ext cx="928694" cy="928694"/>
          </a:xfrm>
          <a:prstGeom prst="cube">
            <a:avLst/>
          </a:prstGeom>
          <a:solidFill>
            <a:srgbClr val="92D05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</a:t>
            </a:r>
            <a:endParaRPr lang="ru-RU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Куб 5"/>
          <p:cNvSpPr/>
          <p:nvPr/>
        </p:nvSpPr>
        <p:spPr>
          <a:xfrm rot="261480">
            <a:off x="2034175" y="3177190"/>
            <a:ext cx="928694" cy="928694"/>
          </a:xfrm>
          <a:prstGeom prst="cub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</a:t>
            </a:r>
            <a:endParaRPr lang="ru-RU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Куб 6"/>
          <p:cNvSpPr/>
          <p:nvPr/>
        </p:nvSpPr>
        <p:spPr>
          <a:xfrm rot="21026994">
            <a:off x="3000364" y="3071810"/>
            <a:ext cx="928694" cy="928694"/>
          </a:xfrm>
          <a:prstGeom prst="cube">
            <a:avLst/>
          </a:prstGeom>
          <a:solidFill>
            <a:srgbClr val="00B05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</a:t>
            </a:r>
            <a:endParaRPr lang="ru-RU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Куб 7"/>
          <p:cNvSpPr/>
          <p:nvPr/>
        </p:nvSpPr>
        <p:spPr>
          <a:xfrm rot="203208">
            <a:off x="3955679" y="3098431"/>
            <a:ext cx="928694" cy="928694"/>
          </a:xfrm>
          <a:prstGeom prst="cube">
            <a:avLst/>
          </a:prstGeom>
          <a:solidFill>
            <a:srgbClr val="FF000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</a:t>
            </a:r>
            <a:endParaRPr lang="ru-RU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Куб 8"/>
          <p:cNvSpPr/>
          <p:nvPr/>
        </p:nvSpPr>
        <p:spPr>
          <a:xfrm rot="21119632">
            <a:off x="5918031" y="3274834"/>
            <a:ext cx="928694" cy="928694"/>
          </a:xfrm>
          <a:prstGeom prst="cube">
            <a:avLst/>
          </a:prstGeom>
          <a:solidFill>
            <a:srgbClr val="92D05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</a:t>
            </a:r>
            <a:endParaRPr lang="ru-RU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Куб 9"/>
          <p:cNvSpPr/>
          <p:nvPr/>
        </p:nvSpPr>
        <p:spPr>
          <a:xfrm rot="755091">
            <a:off x="4947770" y="3233266"/>
            <a:ext cx="928694" cy="928694"/>
          </a:xfrm>
          <a:prstGeom prst="cube">
            <a:avLst/>
          </a:prstGeom>
          <a:solidFill>
            <a:srgbClr val="00B0F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</a:t>
            </a:r>
            <a:endParaRPr lang="ru-RU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Куб 10"/>
          <p:cNvSpPr/>
          <p:nvPr/>
        </p:nvSpPr>
        <p:spPr>
          <a:xfrm rot="593942">
            <a:off x="7002368" y="3216162"/>
            <a:ext cx="928694" cy="928694"/>
          </a:xfrm>
          <a:prstGeom prst="cube">
            <a:avLst/>
          </a:prstGeom>
          <a:solidFill>
            <a:srgbClr val="FFC00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</a:t>
            </a:r>
            <a:endParaRPr lang="ru-RU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3216" y="285728"/>
            <a:ext cx="8572560" cy="6286544"/>
          </a:xfrm>
          <a:prstGeom prst="rect">
            <a:avLst/>
          </a:prstGeom>
          <a:noFill/>
          <a:ln w="7620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00063" y="4929188"/>
            <a:ext cx="8143875" cy="15001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14375" y="50006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i="1" dirty="0" smtClean="0">
                <a:solidFill>
                  <a:srgbClr val="0070C0"/>
                </a:solidFill>
                <a:latin typeface="Andalus" pitchFamily="18" charset="-78"/>
                <a:ea typeface="+mj-ea"/>
                <a:cs typeface="Andalus" pitchFamily="18" charset="-78"/>
              </a:rPr>
              <a:t>ARTICLES</a:t>
            </a:r>
            <a:endParaRPr kumimoji="0" lang="ru-RU" sz="48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20675"/>
            <a:ext cx="7239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Употребление артиклей с именами существительными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85720" y="1571612"/>
            <a:ext cx="7239000" cy="4846638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современном английском языке с различными разрядами имён существительных возможно использование определенного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definite)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неопределенного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indefinite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и так называемого нулевого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zero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артиклей.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сути, артикли – это прилагательные. Они, как и прилагательные, дают дополнительную информацию о существительных.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7239000" cy="6000792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современном английском языке исчисляемые имена существительные в единственном числе могут употребляться с определенным или неопределенным артиклем.</a:t>
            </a: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There is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book on the table.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book is a guide book.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Исчисляемые имена существительные во множественном числе, абстрактные и вещественные имена существительные могут употребляться с определенным артиклем или с так называемым нулевым артиклем.</a:t>
            </a: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pleasant weather! Pass me the salt, please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большинстве случаев неопределенный артикль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a/an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связан с понятием единичности. Исторически он восходит к числительному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one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Определенный артикль произошел из указательного местоимения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Основные вопросы: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9416"/>
            <a:ext cx="8072494" cy="484632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Употребление неопределенного артикля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Употребление определенного артикля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Употребление нулевого артикля</a:t>
            </a:r>
            <a:endParaRPr lang="en-US" sz="20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Употребление артиклей со словами, обозначающими трапезы</a:t>
            </a:r>
            <a:endParaRPr lang="ru-RU" sz="200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Употребление артиклей с именами существительными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school, prison, church, bed, work, college, hospital, university</a:t>
            </a:r>
            <a:endParaRPr lang="en-US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Проверка усвоенного материала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Indefinite Article</a:t>
            </a:r>
            <a:br>
              <a:rPr lang="en-US" dirty="0" smtClean="0"/>
            </a:br>
            <a:r>
              <a:rPr lang="ru-RU" dirty="0" smtClean="0"/>
              <a:t>неопределенный артикль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Неопределенный артикль существует в двух формах: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(перед именами существительными, которые начинаются с согласного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звука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и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(перед именами существительными, которые начинаются с гласного чтобы было легче его произносить).</a:t>
            </a:r>
          </a:p>
          <a:p>
            <a:pPr algn="just">
              <a:buNone/>
            </a:pPr>
            <a:r>
              <a:rPr lang="es-ES" sz="2400" dirty="0" smtClean="0"/>
              <a:t>a car; a bike; a zoo</a:t>
            </a:r>
            <a:r>
              <a:rPr lang="ru-RU" sz="2400" dirty="0" smtClean="0"/>
              <a:t>, </a:t>
            </a:r>
            <a:r>
              <a:rPr lang="es-ES" sz="2400" dirty="0" smtClean="0"/>
              <a:t>an egg; an apple; an idiot</a:t>
            </a:r>
            <a:r>
              <a:rPr lang="ru-RU" sz="2400" dirty="0" smtClean="0"/>
              <a:t>.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определенный артикль и числительное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one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не являются взаимозаменяемыми.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One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обычно употребляется при счете (противопоставляя один предмет, а не два и не три).  В этом случае значение неопределенного артикля и числительного совпадают</a:t>
            </a:r>
            <a:r>
              <a:rPr lang="ru-RU" sz="2400" dirty="0" smtClean="0">
                <a:cs typeface="Times New Roman" pitchFamily="18" charset="0"/>
              </a:rPr>
              <a:t>:  </a:t>
            </a:r>
            <a:r>
              <a:rPr lang="en-US" sz="2400" dirty="0" smtClean="0">
                <a:cs typeface="Times New Roman" pitchFamily="18" charset="0"/>
              </a:rPr>
              <a:t>a/one hundred, a/one quarter, a/one week.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 числительное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one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не используется в значении «любой», «всякий».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7239000" cy="4846320"/>
          </a:xfrm>
        </p:spPr>
        <p:txBody>
          <a:bodyPr/>
          <a:lstStyle/>
          <a:p>
            <a:pPr>
              <a:buNone/>
            </a:pP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Особенность артикля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a/an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никогда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употребляется со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множественным числом.</a:t>
            </a:r>
          </a:p>
          <a:p>
            <a:pPr algn="ctr">
              <a:buNone/>
            </a:pPr>
            <a:r>
              <a:rPr lang="ru-RU" sz="8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а</a:t>
            </a:r>
            <a:endParaRPr lang="ru-RU" sz="8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16"/>
          <p:cNvSpPr txBox="1">
            <a:spLocks noChangeArrowheads="1"/>
          </p:cNvSpPr>
          <p:nvPr/>
        </p:nvSpPr>
        <p:spPr bwMode="auto">
          <a:xfrm>
            <a:off x="1857369" y="2500309"/>
            <a:ext cx="1000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>
                <a:latin typeface="Tahoma" pitchFamily="34" charset="0"/>
                <a:cs typeface="Tahoma" pitchFamily="34" charset="0"/>
              </a:rPr>
              <a:t>ед.ч.</a:t>
            </a:r>
          </a:p>
        </p:txBody>
      </p:sp>
      <p:sp>
        <p:nvSpPr>
          <p:cNvPr id="5" name="TextBox 17"/>
          <p:cNvSpPr txBox="1">
            <a:spLocks noChangeArrowheads="1"/>
          </p:cNvSpPr>
          <p:nvPr/>
        </p:nvSpPr>
        <p:spPr bwMode="auto">
          <a:xfrm>
            <a:off x="5929306" y="2500309"/>
            <a:ext cx="928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>
                <a:latin typeface="Tahoma" pitchFamily="34" charset="0"/>
                <a:cs typeface="Tahoma" pitchFamily="34" charset="0"/>
              </a:rPr>
              <a:t>мн.ч</a:t>
            </a: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1357306" y="3143247"/>
            <a:ext cx="21431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sz="6000" b="1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a</a:t>
            </a:r>
            <a:r>
              <a:rPr lang="ru-RU" altLang="ru-RU" sz="6000" b="1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/</a:t>
            </a:r>
            <a:r>
              <a:rPr lang="en-US" altLang="ru-RU" sz="6000" b="1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an</a:t>
            </a:r>
            <a:endParaRPr lang="ru-RU" altLang="ru-RU" sz="6000" b="1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TextBox 19"/>
          <p:cNvSpPr txBox="1">
            <a:spLocks noChangeArrowheads="1"/>
          </p:cNvSpPr>
          <p:nvPr/>
        </p:nvSpPr>
        <p:spPr bwMode="auto">
          <a:xfrm>
            <a:off x="6215056" y="3143247"/>
            <a:ext cx="785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sz="6000" b="1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a</a:t>
            </a:r>
            <a:endParaRPr lang="ru-RU" altLang="ru-RU" sz="6000" b="1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143619" y="3428997"/>
            <a:ext cx="714375" cy="6429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6143619" y="3357559"/>
            <a:ext cx="714375" cy="71437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TextBox 34"/>
          <p:cNvSpPr txBox="1">
            <a:spLocks noChangeArrowheads="1"/>
          </p:cNvSpPr>
          <p:nvPr/>
        </p:nvSpPr>
        <p:spPr bwMode="auto">
          <a:xfrm>
            <a:off x="5643556" y="4143372"/>
            <a:ext cx="3214688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во мн.ч. неопределенный артикль не употребляется</a:t>
            </a:r>
          </a:p>
        </p:txBody>
      </p:sp>
      <p:sp>
        <p:nvSpPr>
          <p:cNvPr id="11" name="TextBox 36"/>
          <p:cNvSpPr txBox="1">
            <a:spLocks noChangeArrowheads="1"/>
          </p:cNvSpPr>
          <p:nvPr/>
        </p:nvSpPr>
        <p:spPr bwMode="auto">
          <a:xfrm>
            <a:off x="2857494" y="4143372"/>
            <a:ext cx="2071687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sz="2800" b="1">
                <a:solidFill>
                  <a:srgbClr val="5C0814"/>
                </a:solidFill>
                <a:latin typeface="Tahoma" pitchFamily="34" charset="0"/>
                <a:cs typeface="Tahoma" pitchFamily="34" charset="0"/>
              </a:rPr>
              <a:t>an</a:t>
            </a:r>
            <a:r>
              <a:rPr lang="en-US" altLang="ru-RU" sz="2400" b="1"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400" b="1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перед гласными:</a:t>
            </a:r>
          </a:p>
          <a:p>
            <a:r>
              <a:rPr lang="en-US" altLang="ru-RU" sz="2400" b="1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an   apple</a:t>
            </a:r>
          </a:p>
          <a:p>
            <a:r>
              <a:rPr lang="en-US" altLang="ru-RU" sz="2400" b="1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an   uncle</a:t>
            </a:r>
          </a:p>
          <a:p>
            <a:r>
              <a:rPr lang="en-US" altLang="ru-RU" sz="2400" b="1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an   aunt</a:t>
            </a:r>
            <a:endParaRPr lang="ru-RU" altLang="ru-RU" sz="2400" b="1">
              <a:latin typeface="Tahoma" pitchFamily="34" charset="0"/>
              <a:cs typeface="Tahoma" pitchFamily="34" charset="0"/>
            </a:endParaRPr>
          </a:p>
        </p:txBody>
      </p:sp>
      <p:sp>
        <p:nvSpPr>
          <p:cNvPr id="12" name="Выгнутая вниз стрелка 11"/>
          <p:cNvSpPr/>
          <p:nvPr/>
        </p:nvSpPr>
        <p:spPr>
          <a:xfrm>
            <a:off x="3286119" y="5286372"/>
            <a:ext cx="357187" cy="71437"/>
          </a:xfrm>
          <a:prstGeom prst="curvedUp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5C0814"/>
              </a:solidFill>
            </a:endParaRPr>
          </a:p>
        </p:txBody>
      </p:sp>
      <p:sp>
        <p:nvSpPr>
          <p:cNvPr id="13" name="Выгнутая вниз стрелка 12"/>
          <p:cNvSpPr/>
          <p:nvPr/>
        </p:nvSpPr>
        <p:spPr>
          <a:xfrm>
            <a:off x="3286119" y="5643559"/>
            <a:ext cx="357187" cy="71438"/>
          </a:xfrm>
          <a:prstGeom prst="curvedUp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5C0814"/>
              </a:solidFill>
            </a:endParaRPr>
          </a:p>
        </p:txBody>
      </p:sp>
      <p:sp>
        <p:nvSpPr>
          <p:cNvPr id="14" name="Выгнутая вниз стрелка 13"/>
          <p:cNvSpPr/>
          <p:nvPr/>
        </p:nvSpPr>
        <p:spPr>
          <a:xfrm>
            <a:off x="3286119" y="6000747"/>
            <a:ext cx="357187" cy="71437"/>
          </a:xfrm>
          <a:prstGeom prst="curvedUp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5C0814"/>
              </a:solidFill>
            </a:endParaRPr>
          </a:p>
        </p:txBody>
      </p:sp>
      <p:sp>
        <p:nvSpPr>
          <p:cNvPr id="15" name="Стрелка вниз 14"/>
          <p:cNvSpPr/>
          <p:nvPr/>
        </p:nvSpPr>
        <p:spPr>
          <a:xfrm rot="17844896">
            <a:off x="5558625" y="1970878"/>
            <a:ext cx="163512" cy="1701800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3615614">
            <a:off x="3611556" y="1997072"/>
            <a:ext cx="128588" cy="1649412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TextBox 53"/>
          <p:cNvSpPr txBox="1">
            <a:spLocks noChangeArrowheads="1"/>
          </p:cNvSpPr>
          <p:nvPr/>
        </p:nvSpPr>
        <p:spPr bwMode="auto">
          <a:xfrm>
            <a:off x="3714744" y="2928934"/>
            <a:ext cx="178593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один из, любой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5744" y="4214809"/>
            <a:ext cx="2286000" cy="19383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>
                <a:solidFill>
                  <a:srgbClr val="5C0814"/>
                </a:solidFill>
                <a:latin typeface="Tahoma" pitchFamily="34" charset="0"/>
                <a:cs typeface="Tahoma" pitchFamily="34" charset="0"/>
              </a:rPr>
              <a:t>a</a:t>
            </a:r>
            <a:r>
              <a:rPr lang="en-US" sz="2400" b="1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2400" b="1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перед согласными:</a:t>
            </a:r>
          </a:p>
          <a:p>
            <a:pPr>
              <a:defRPr/>
            </a:pPr>
            <a:r>
              <a:rPr lang="en-US" sz="2400" b="1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a book</a:t>
            </a:r>
          </a:p>
          <a:p>
            <a:pPr>
              <a:defRPr/>
            </a:pPr>
            <a:r>
              <a:rPr lang="en-US" sz="2400" b="1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a dog</a:t>
            </a:r>
          </a:p>
          <a:p>
            <a:pPr>
              <a:defRPr/>
            </a:pPr>
            <a:r>
              <a:rPr lang="en-US" sz="2400" b="1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a friend  </a:t>
            </a:r>
            <a:endParaRPr lang="ru-RU" sz="2400" b="1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7239000" cy="4846320"/>
          </a:xfrm>
        </p:spPr>
        <p:txBody>
          <a:bodyPr/>
          <a:lstStyle/>
          <a:p>
            <a:pPr>
              <a:buNone/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Существительные делятся на: исчисляемые (которые можно посчитать) и неисчисляемые (абстрактные существительные или вещества, для счета которых вводятся специальные единицы).</a:t>
            </a:r>
          </a:p>
          <a:p>
            <a:pPr>
              <a:buNone/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Неопределенный артикль употребляется только с исчисляемыми существительными в единственном числе.</a:t>
            </a:r>
          </a:p>
          <a:p>
            <a:pPr lvl="0">
              <a:buNone/>
              <a:defRPr/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4000504"/>
          <a:ext cx="8715436" cy="2651762"/>
        </p:xfrm>
        <a:graphic>
          <a:graphicData uri="http://schemas.openxmlformats.org/drawingml/2006/table">
            <a:tbl>
              <a:tblPr/>
              <a:tblGrid>
                <a:gridCol w="3776715"/>
                <a:gridCol w="4938721"/>
              </a:tblGrid>
              <a:tr h="2437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 boy – many boys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 book – a lot of books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 dog – five dogs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 car – hundreds of cars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21" marB="457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8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bread – a loaf of bread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butter – a pound of butter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money – a lot of money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juice – a glass of juice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8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5C0814"/>
                </a:solidFill>
                <a:latin typeface="Times New Roman" pitchFamily="18" charset="0"/>
                <a:cs typeface="Times New Roman" pitchFamily="18" charset="0"/>
              </a:rPr>
              <a:t>Запомните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нижеприведенные существительные в английском языке </a:t>
            </a:r>
            <a:r>
              <a:rPr lang="ru-RU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неисчисляемые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они не употребляются во множественном числе и с артиклем 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a/an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3" y="3429000"/>
          <a:ext cx="7786740" cy="1371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95580"/>
                <a:gridCol w="2595580"/>
                <a:gridCol w="2595580"/>
              </a:tblGrid>
              <a:tr h="137160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advice</a:t>
                      </a:r>
                    </a:p>
                    <a:p>
                      <a:r>
                        <a:rPr lang="en-US" sz="2800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furniture</a:t>
                      </a:r>
                    </a:p>
                    <a:p>
                      <a:r>
                        <a:rPr lang="en-US" sz="2800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money</a:t>
                      </a:r>
                      <a:endParaRPr lang="ru-RU" sz="2800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9" marR="91439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news</a:t>
                      </a:r>
                    </a:p>
                    <a:p>
                      <a:r>
                        <a:rPr lang="en-US" sz="2800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information</a:t>
                      </a:r>
                    </a:p>
                    <a:p>
                      <a:r>
                        <a:rPr lang="en-US" sz="2800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progress</a:t>
                      </a:r>
                      <a:endParaRPr lang="ru-RU" sz="2800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9" marR="91439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trouble</a:t>
                      </a:r>
                    </a:p>
                    <a:p>
                      <a:r>
                        <a:rPr lang="en-US" sz="2800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weather</a:t>
                      </a:r>
                    </a:p>
                    <a:p>
                      <a:r>
                        <a:rPr lang="en-US" sz="2800" dirty="0" smtClean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work</a:t>
                      </a:r>
                      <a:endParaRPr lang="ru-RU" sz="2800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9" marR="91439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57224" y="5000636"/>
            <a:ext cx="6500858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Font typeface="Courier New" pitchFamily="49" charset="0"/>
              <a:buChar char="o"/>
              <a:defRPr/>
            </a:pPr>
            <a:r>
              <a:rPr lang="en-US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No </a:t>
            </a:r>
            <a:r>
              <a:rPr lang="en-US" b="1" dirty="0">
                <a:solidFill>
                  <a:srgbClr val="5C081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news</a:t>
            </a:r>
            <a:r>
              <a:rPr lang="en-US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is good news.</a:t>
            </a:r>
          </a:p>
          <a:p>
            <a:pPr>
              <a:buFont typeface="Courier New" pitchFamily="49" charset="0"/>
              <a:buChar char="o"/>
              <a:defRPr/>
            </a:pPr>
            <a:r>
              <a:rPr lang="en-US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What nasty </a:t>
            </a:r>
            <a:r>
              <a:rPr lang="en-US" b="1" dirty="0">
                <a:solidFill>
                  <a:srgbClr val="5C081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weather</a:t>
            </a:r>
            <a:r>
              <a:rPr lang="en-US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!</a:t>
            </a:r>
          </a:p>
          <a:p>
            <a:pPr>
              <a:buFont typeface="Courier New" pitchFamily="49" charset="0"/>
              <a:buChar char="o"/>
              <a:defRPr/>
            </a:pPr>
            <a:r>
              <a:rPr lang="en-US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>
                <a:solidFill>
                  <a:srgbClr val="5C081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Money</a:t>
            </a:r>
            <a:r>
              <a:rPr lang="en-US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is a good servant but a bad master.</a:t>
            </a:r>
          </a:p>
          <a:p>
            <a:pPr>
              <a:buFont typeface="Courier New" pitchFamily="49" charset="0"/>
              <a:buChar char="o"/>
              <a:defRPr/>
            </a:pPr>
            <a:r>
              <a:rPr lang="en-US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He is full of interesting </a:t>
            </a:r>
            <a:r>
              <a:rPr lang="en-US" b="1" dirty="0">
                <a:solidFill>
                  <a:srgbClr val="5C081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information</a:t>
            </a:r>
            <a:r>
              <a:rPr lang="en-US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b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Употребляется если: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43050"/>
            <a:ext cx="8401080" cy="484632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исчисляемое имя существительное используется как предикатив и дает наименование объекту: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am a pupil.   *It’s a good film.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имя существительное называет объект, который является представителем класса «любой», «всякий»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 reindeer is a large deer.  * A dog is a good friend.</a:t>
            </a: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исчисляемое имя существительное употреблено в конструкции </a:t>
            </a:r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there is/was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There is a piano in the room. *There was a book on the shelf.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исчисляемое имя существительное выступает в функции прямого дополнения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see a house. * We have a pet.</a:t>
            </a:r>
          </a:p>
          <a:p>
            <a:pPr>
              <a:buFont typeface="Wingdings" pitchFamily="2" charset="2"/>
              <a:buChar char="v"/>
            </a:pP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7239000" cy="602713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языке многие имена существительные часто сочетаются друг с другом и выступают в виде своеобразной пары. В подобных случаях неопределенный артикль обычно используется только перед первым членом подобной пары: 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 cap and saucer, a hat and coat, an egg and eggcup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It’s cold outside. Take a hat and coat with you.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исчисляемое имя существительное используется в восклицаниях: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What an answer! * What a shame!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исчисляемое имя существительное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используется после интенсификатора </a:t>
            </a:r>
            <a:r>
              <a:rPr lang="en-US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such: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That child is such a pest!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исчисляемое имя существительное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используется как единица измерения: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40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km an hour = 40 km per hour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80 pence a kilo = 80 p per kilo 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7786742" cy="628654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артикль указывает на единичность(один, одна и т.д.)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An apple a day keeps a doctor away. An hour is 60 minutes.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имя существительное является частью сочетания, обозначающего однократное действия: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 have a rest; to give a look; to take a seat</a:t>
            </a: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имя существительное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обозначает профессию: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My father is a doctor.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имя существительное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впервые упоминается в тексте</a:t>
            </a:r>
          </a:p>
          <a:p>
            <a:pPr lvl="0"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Once we had a cat.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!</a:t>
            </a:r>
            <a:r>
              <a:rPr lang="ru-RU" sz="2400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Если перед существительным стоит притяжательное либо указательное местоимение, либо существительное в притяжательном падеже, количественное числительное или частица </a:t>
            </a:r>
            <a:r>
              <a:rPr lang="en-US" sz="2400" b="1" i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no</a:t>
            </a:r>
            <a:r>
              <a:rPr lang="ru-RU" sz="2400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2400" b="1" dirty="0" smtClean="0">
                <a:solidFill>
                  <a:srgbClr val="5C0814"/>
                </a:solidFill>
                <a:latin typeface="Tahoma" pitchFamily="34" charset="0"/>
                <a:cs typeface="Tahoma" pitchFamily="34" charset="0"/>
              </a:rPr>
              <a:t>артикль не употребляется</a:t>
            </a:r>
            <a:r>
              <a:rPr lang="ru-RU" sz="2400" b="1" dirty="0" smtClean="0">
                <a:solidFill>
                  <a:srgbClr val="003366"/>
                </a:solidFill>
                <a:latin typeface="Tahoma" pitchFamily="34" charset="0"/>
                <a:cs typeface="Tahoma" pitchFamily="34" charset="0"/>
              </a:rPr>
              <a:t>.</a:t>
            </a:r>
          </a:p>
          <a:p>
            <a:pPr>
              <a:buNone/>
            </a:pPr>
            <a:endParaRPr lang="ru-RU" sz="2400" b="1" dirty="0" smtClean="0">
              <a:solidFill>
                <a:srgbClr val="003366"/>
              </a:solidFill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ru-RU" sz="2400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Упражнения</a:t>
            </a:r>
            <a:r>
              <a:rPr lang="ru-RU" sz="2400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на закрепление неопределенного артикля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8215338" y="6072206"/>
            <a:ext cx="500066" cy="5715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definite Article</a:t>
            </a:r>
            <a:br>
              <a:rPr lang="en-US" dirty="0" smtClean="0"/>
            </a:br>
            <a:r>
              <a:rPr lang="ru-RU" dirty="0" smtClean="0"/>
              <a:t>определенный артикль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Определенный артикль может употребляться в предложении с исчисляемыми именами существительными в единственном и множественном числе, с абстрактными и вещественными именами существительными.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the</a:t>
            </a:r>
          </a:p>
          <a:p>
            <a:pPr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		   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			 </a:t>
            </a:r>
            <a:r>
              <a:rPr lang="en-US" sz="40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endParaRPr lang="ru-RU" sz="4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214414" y="4071942"/>
            <a:ext cx="16327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b="1" dirty="0">
                <a:latin typeface="Tahoma" pitchFamily="34" charset="0"/>
                <a:cs typeface="Tahoma" pitchFamily="34" charset="0"/>
              </a:rPr>
              <a:t>ед.ч.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929190" y="4000504"/>
            <a:ext cx="14184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b="1" dirty="0">
                <a:latin typeface="Tahoma" pitchFamily="34" charset="0"/>
                <a:cs typeface="Tahoma" pitchFamily="34" charset="0"/>
              </a:rPr>
              <a:t>мн.ч</a:t>
            </a:r>
          </a:p>
        </p:txBody>
      </p:sp>
      <p:sp>
        <p:nvSpPr>
          <p:cNvPr id="19" name="Стрелка вниз 18"/>
          <p:cNvSpPr/>
          <p:nvPr/>
        </p:nvSpPr>
        <p:spPr>
          <a:xfrm rot="17844896">
            <a:off x="4732353" y="4007513"/>
            <a:ext cx="87659" cy="897416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3615614">
            <a:off x="2717667" y="3954147"/>
            <a:ext cx="68936" cy="869790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TextBox 53"/>
          <p:cNvSpPr txBox="1">
            <a:spLocks noChangeArrowheads="1"/>
          </p:cNvSpPr>
          <p:nvPr/>
        </p:nvSpPr>
        <p:spPr bwMode="auto">
          <a:xfrm>
            <a:off x="2428860" y="4429132"/>
            <a:ext cx="27042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конкретный,</a:t>
            </a:r>
          </a:p>
          <a:p>
            <a:pPr algn="ctr"/>
            <a:r>
              <a:rPr lang="ru-RU" altLang="ru-RU" sz="24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этот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5720" y="5286388"/>
            <a:ext cx="7786742" cy="523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Give me the book.  (</a:t>
            </a:r>
            <a:r>
              <a:rPr lang="ru-RU" sz="2800" b="1" dirty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ту, которую я прошу)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Употребляется если: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7686700" cy="484632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контекста или ситуации ясно, о чем идет речь :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Close the book. * Open the window.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имя существительное уже упоминалось прежде:</a:t>
            </a:r>
          </a:p>
          <a:p>
            <a:pPr lvl="0"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Once we had </a:t>
            </a:r>
            <a:r>
              <a:rPr lang="en-US" sz="28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 cat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cat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was very funny.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Перед существительными или после него используется уточняющее определение: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woman near the window is my mum.</a:t>
            </a: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Уточняющими определениями могут быть: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All (the), the whole, the same, the right, the left, the wrong, the very, the only, the best, the main, the last, the next, the 1</a:t>
            </a:r>
            <a:r>
              <a:rPr lang="en-US" sz="2400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the 2</a:t>
            </a:r>
            <a:r>
              <a:rPr lang="en-US" sz="2400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etc., the following, the opposite;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7786742" cy="614366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имя существительное является названием уникального объекта, феномена: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moon, the sun, the sky ,the earth, the sea, the west</a:t>
            </a:r>
          </a:p>
          <a:p>
            <a:pPr>
              <a:buNone/>
            </a:pP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Однако, существительное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space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выбивается из этого правила: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to go to space, to be in space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имя существительное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является названием целого класса объектов: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tiger is a wild animal. *The watermelon is a berry.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имя существительное является обстоятельством места:</a:t>
            </a:r>
            <a:endParaRPr lang="en-US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They are in the garden. *We often go to the cinema.</a:t>
            </a:r>
            <a:endParaRPr lang="ru-RU" dirty="0" smtClean="0"/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имя существительное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обозначает музыкальный инструмент или танец: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piano, the tango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прилагательными в превосходной степени:</a:t>
            </a:r>
          </a:p>
          <a:p>
            <a:pPr lvl="0"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This is the best film I have ever seen.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472518" cy="624144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С названием :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Гостинец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: The Ritz Hotel, The Central Hotel </a:t>
            </a: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Victoria Hotel, Moscow Hotel</a:t>
            </a: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(название отеля содержит имя собственное или географическое название)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Кораблей, лайнеров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the Titanic, the Discovery </a:t>
            </a:r>
            <a:endParaRPr lang="ru-RU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Газет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: the Times, the Sun;</a:t>
            </a:r>
            <a:endParaRPr lang="ru-RU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Стран, если эти названия состоят из нескольких слов: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The Russian Federation, the People’s Republic of China;</a:t>
            </a:r>
            <a:endParaRPr lang="ru-RU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Каналов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: the English Channel, the Panama Canal;</a:t>
            </a:r>
            <a:endParaRPr lang="ru-RU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Водопадов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: the Niagara Falls, the Victoria Falls;</a:t>
            </a:r>
            <a:endParaRPr lang="ru-RU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Пустынь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: the Sahara, the Gobi;</a:t>
            </a:r>
            <a:endParaRPr lang="ru-RU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Групп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островов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: the Philippines, the British Isles;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Горных цепей: 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the Alps, the Urals</a:t>
            </a:r>
            <a:endParaRPr lang="ru-RU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Иными названиями, в которых имеется предлог 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of: the city of London, the Cape of Good Hope, the Republic of Altai</a:t>
            </a:r>
            <a:endParaRPr lang="ru-RU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Океанов: 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the Atlantic Ocean, the Pacific Ocean</a:t>
            </a:r>
            <a:endParaRPr lang="ru-RU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Морей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: the Black Sea, the Mediterranean Sea;</a:t>
            </a:r>
            <a:endParaRPr lang="ru-RU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Рек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: the Thames, the </a:t>
            </a:r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Moskva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-River;</a:t>
            </a:r>
            <a:endParaRPr lang="ru-RU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Озер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: the Baikal, the Ontario (</a:t>
            </a: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но: если в названии озера есть слово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lake</a:t>
            </a: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артикль не используется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: Lake Baikal, Lake Ontario);</a:t>
            </a:r>
            <a:endParaRPr lang="ru-RU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Театров, кинотеатров, музеев, картинных галерей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: the Bolshoi Theatre,  the British Museum, the National Gallery;</a:t>
            </a:r>
            <a:endParaRPr lang="ru-RU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Упражнения</a:t>
            </a:r>
            <a:r>
              <a:rPr lang="ru-RU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на закрепление определенного артикля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8215338" y="6072206"/>
            <a:ext cx="500066" cy="5715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239000" cy="82012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zero Article</a:t>
            </a:r>
            <a:br>
              <a:rPr lang="en-US" sz="2400" dirty="0" smtClean="0"/>
            </a:br>
            <a:r>
              <a:rPr lang="ru-RU" sz="2400" dirty="0" smtClean="0"/>
              <a:t>нулевой артикль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38419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Обычно артикль не употребляется с названиями: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Регионов, провинций: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California, Siberia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Континентов: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Asia, Australia, North America;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Стран: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Italy, France, Russia (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но,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USA, the Netherlands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Городов: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Moscow, Rome, Paris (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но,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Hague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Гаага)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Полуостровов: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Kamchatka, Florida, Cornwall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Улиц, площадей: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Oxford Street, Trafalgar Square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(но: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Mall, the Wall Street, the Strand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Отдельных горных вершин: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Elbrus, Everest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Отдельных островов: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Ireland, Madagascar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Университетов и колледжей: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Oxford University, Moscow University </a:t>
            </a:r>
            <a:r>
              <a:rPr lang="en-US" sz="2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но:</a:t>
            </a:r>
            <a:r>
              <a:rPr lang="en-US" sz="2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University of Oxford, the University of Moscow)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Дворцов: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Winter Palace, Westminster  Palace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парков: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Hyde Park, Gorky Park;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Вокзалов, аэропортов: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Vnukovo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Airport, Waterloo (railway) Station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Журналов (как правило):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Life,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Mizz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People’s Friend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неисчисляемыми именами существительными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обозначающими вещество или абстрактное понятие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как таковое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Water is necessary for life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I like milk.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есть местоимения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some/any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значении некоторое количество вещества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):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I bought some butter.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Is there any butter in the fridge?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есть местоимения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some/any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имеется смысловое различие между предложениями: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Buy some bread.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купи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хлеба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Buy bread.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Купи хлеб (а не что-л. иное)</a:t>
            </a:r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8215338" y="6072206"/>
            <a:ext cx="500066" cy="5715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со словами, обозначающими трапезы</a:t>
            </a:r>
            <a:endParaRPr lang="ru-RU" dirty="0"/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Обозначая трапезу, имена существительные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breakfast, brunch, lunch, dinner, supper, tea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обычно употребляются без артикля в следующих сочетаниях: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Dinner is always at 7 p.m.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Breakfast is ready (served, laid).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58" y="3071810"/>
          <a:ext cx="7715304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8896"/>
                <a:gridCol w="3586408"/>
              </a:tblGrid>
              <a:tr h="4137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 have breakfast, dinner etc.,</a:t>
                      </a:r>
                      <a:endParaRPr lang="ru-RU" sz="2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 go to dinner</a:t>
                      </a:r>
                      <a:endParaRPr lang="ru-RU" sz="2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137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to take dinner, lunch etc.,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to return by supper</a:t>
                      </a:r>
                      <a:endParaRPr lang="ru-RU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3703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to prepare/make tae, </a:t>
                      </a:r>
                      <a:endParaRPr lang="ru-RU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before/after dinner</a:t>
                      </a:r>
                      <a:endParaRPr lang="ru-RU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3703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to serve lunch</a:t>
                      </a:r>
                      <a:endParaRPr lang="ru-RU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to be at lunch</a:t>
                      </a:r>
                      <a:endParaRPr lang="ru-RU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3703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to cook supper</a:t>
                      </a:r>
                      <a:endParaRPr lang="ru-RU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7686700" cy="609857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Определенный артикль используется с данными именами существительными, если у них есть уточняющие определения или если речь идет о конкретной еде, блюдах: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dinner you cooked was tasty.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How much should we pay for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brunch?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Неопределенный артикль также может употребляться с именами существительными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breakfast, brunch, lunch, dinner, supper, tea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перед ними находится описательное определение: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You can get a hot brunch here.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 had a late supper yesterday.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6072206"/>
            <a:ext cx="500066" cy="5715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school, prison, church, bed, work, college, hospital, university</a:t>
            </a:r>
            <a:endParaRPr lang="ru-RU" sz="2400" dirty="0"/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spcBef>
                <a:spcPts val="0"/>
              </a:spcBef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словосочетания с этими именами существительными обозначают деятельность, то перед указанными словами артикли не употребляются: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to go to school –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учиться в школе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to go to bed –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ложиться спать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to be in bed –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лежать в постели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to be at school –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учиться в школе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2) Если указанные существительные в рассмотренных сочетаниях обозначают здания или конкретные места, они могут использоваться как с определенным, так и с неопределенным артиклем: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I went to the school where John has classes.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There were a lot of police in the prison.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Lie down on the bed. The doctor will examine you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15338" y="6072206"/>
            <a:ext cx="500066" cy="5715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Упражнение на неопределенный артикль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None/>
              <a:defRPr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Insert articles where necessary: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marL="514350" indent="-514350">
              <a:buFontTx/>
              <a:buAutoNum type="arabicPeriod"/>
              <a:defRPr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Mary is … secretary. 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Have you got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… 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books? Give me …book.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Does Tom collect … stamps?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Would you like … apple?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She has got … small flat in …  center of …city.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This is … nice house. Does it have … garden?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Have you finished reading … book which Mike gave you? Return him …   book, please.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Today I had … tea  and … sandwich for breakfast.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I like … lot of … milk in my tea, and … few lumps of … sugar.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000232" y="1928802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а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214942" y="2357430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а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714480" y="5500702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а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928794" y="4000504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а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928926" y="3181649"/>
            <a:ext cx="511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а</a:t>
            </a:r>
            <a:r>
              <a:rPr lang="en-US" sz="2400" dirty="0" smtClean="0"/>
              <a:t>n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514124" y="3571876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а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357818" y="3967467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а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357686" y="4396095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а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071802" y="4753285"/>
            <a:ext cx="714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571736" y="5110475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а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715008" y="5539103"/>
            <a:ext cx="35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а</a:t>
            </a:r>
            <a:endParaRPr lang="ru-RU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286248" y="3610277"/>
            <a:ext cx="714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</a:t>
            </a:r>
            <a:endParaRPr lang="ru-RU" sz="2400" dirty="0"/>
          </a:p>
        </p:txBody>
      </p:sp>
      <p:sp>
        <p:nvSpPr>
          <p:cNvPr id="16" name="Умножение 15">
            <a:hlinkClick r:id="rId2" action="ppaction://hlinksldjump"/>
          </p:cNvPr>
          <p:cNvSpPr/>
          <p:nvPr/>
        </p:nvSpPr>
        <p:spPr>
          <a:xfrm>
            <a:off x="8429652" y="6000768"/>
            <a:ext cx="500066" cy="64294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2"/>
      <p:bldP spid="5" grpId="2"/>
      <p:bldP spid="6" grpId="2"/>
      <p:bldP spid="7" grpId="2"/>
      <p:bldP spid="8" grpId="2"/>
      <p:bldP spid="9" grpId="2"/>
      <p:bldP spid="10" grpId="2"/>
      <p:bldP spid="11" grpId="2"/>
      <p:bldP spid="12" grpId="2"/>
      <p:bldP spid="13" grpId="2"/>
      <p:bldP spid="14" grpId="0"/>
      <p:bldP spid="15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Кучики\Desktop\олимпиады\фке.png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28597" y="642918"/>
            <a:ext cx="8001055" cy="585791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2357422" y="928670"/>
            <a:ext cx="3257067" cy="122404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Упражнение на определенный артикль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1" y="1643050"/>
            <a:ext cx="7543824" cy="481268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429520" y="2357430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the</a:t>
            </a:r>
            <a:endParaRPr lang="ru-RU" sz="32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1285852" y="3272853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The</a:t>
            </a:r>
            <a:endParaRPr lang="ru-RU" sz="3200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4500562" y="3272853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the</a:t>
            </a:r>
            <a:endParaRPr lang="ru-RU" sz="3200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8662" y="5214950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The</a:t>
            </a:r>
            <a:endParaRPr lang="ru-RU" sz="3200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71472" y="5643578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/>
              <a:t>the</a:t>
            </a:r>
            <a:endParaRPr lang="ru-RU" sz="3200" b="1" i="1" dirty="0"/>
          </a:p>
        </p:txBody>
      </p:sp>
      <p:sp>
        <p:nvSpPr>
          <p:cNvPr id="15" name="Умножение 14">
            <a:hlinkClick r:id="rId3" action="ppaction://hlinksldjump"/>
          </p:cNvPr>
          <p:cNvSpPr/>
          <p:nvPr/>
        </p:nvSpPr>
        <p:spPr>
          <a:xfrm>
            <a:off x="8429652" y="6000768"/>
            <a:ext cx="500066" cy="64294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51506"/>
          </a:xfrm>
        </p:spPr>
        <p:txBody>
          <a:bodyPr>
            <a:normAutofit/>
          </a:bodyPr>
          <a:lstStyle/>
          <a:p>
            <a:r>
              <a:rPr lang="ru-RU" dirty="0" smtClean="0"/>
              <a:t>Упражнение на проверку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8715404" cy="531275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…  Smiths have a dog and a cat. 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2. He knows how to work on … computer. 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3. She was the first woman to swim across …  English Channel. 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4. Go down … Kingston Street and turn left into Oxford Street. 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5. I don’t like milk in … tea. 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6. At the end of… busy day, sleep is the best way to restore your energy. 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7. We’ll go for a walk if …   weather is fine. 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8. Could you give me …    information I asked for in my letter? 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9. …war is a terrible thing. 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10. I spent … very interesting holiday in England.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11.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 have ... sister. My ... sister is ... teacher. My sister’s ... husband is ... pilot. 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12. I have no ... car. 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13. She has got ... terrible … headache. 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14. They have ... dog and two ... cats. 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15. My ... cousin says he is going to be ... manager one ... day. 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57158" y="1142984"/>
            <a:ext cx="728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 The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571868" y="148803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a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048535" y="1785926"/>
            <a:ext cx="595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571604" y="2214554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   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643174" y="2500306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  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976701" y="2643182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 a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000364" y="2928934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the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28596" y="3857628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   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428728" y="3857628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 a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743283" y="3273982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the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428728" y="4214818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 a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8126572" y="4214818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 a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840028" y="5143512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 a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697152" y="5429264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 a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483234" y="5774312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 a</a:t>
            </a:r>
            <a:endParaRPr lang="ru-RU" b="1" dirty="0"/>
          </a:p>
        </p:txBody>
      </p:sp>
      <p:sp>
        <p:nvSpPr>
          <p:cNvPr id="19" name="Умножение 18">
            <a:hlinkClick r:id="rId2" action="ppaction://hlinksldjump"/>
          </p:cNvPr>
          <p:cNvSpPr/>
          <p:nvPr/>
        </p:nvSpPr>
        <p:spPr>
          <a:xfrm>
            <a:off x="8429652" y="6000768"/>
            <a:ext cx="500066" cy="64294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142971" y="3143232"/>
            <a:ext cx="6643687" cy="307185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1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altLang="ru-RU" sz="1200" b="1" i="0" u="none" strike="noStrike" kern="1200" cap="none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altLang="ru-RU" sz="1200" b="1" i="0" u="none" strike="noStrike" kern="1200" cap="none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</a:t>
            </a:r>
            <a:r>
              <a:rPr kumimoji="0" lang="en-US" altLang="ru-RU" sz="1200" b="1" i="0" u="none" strike="noStrike" kern="1200" cap="none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altLang="ru-RU" sz="1200" b="1" i="0" u="none" strike="noStrike" kern="1200" cap="none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НАСТОЯЩЕГО ЗАЯВЛЕНИЯ.</a:t>
            </a:r>
            <a:br>
              <a:rPr kumimoji="0" lang="ru-RU" altLang="ru-RU" sz="1200" b="1" i="0" u="none" strike="noStrike" kern="1200" cap="none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altLang="ru-RU" sz="1200" b="1" i="0" u="none" strike="noStrike" kern="1200" cap="none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altLang="ru-RU" sz="1200" b="1" i="0" u="none" strike="noStrike" kern="1200" cap="none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altLang="ru-RU" sz="1200" b="1" i="0" u="none" strike="noStrike" kern="1200" cap="none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</a:t>
            </a:r>
            <a:r>
              <a:rPr kumimoji="0" lang="ru-RU" altLang="ru-RU" sz="1000" b="1" i="0" u="none" strike="noStrike" kern="1200" cap="none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kumimoji="0" lang="ru-RU" altLang="ru-RU" sz="1000" b="1" i="0" u="none" strike="noStrike" kern="1200" cap="none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altLang="ru-RU" sz="1000" b="1" i="0" u="none" strike="noStrike" kern="1200" cap="none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altLang="ru-RU" sz="1000" b="1" i="0" u="none" strike="noStrike" kern="1200" cap="none" spc="0" normalizeH="0" baseline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Текст 2"/>
          <p:cNvSpPr txBox="1">
            <a:spLocks/>
          </p:cNvSpPr>
          <p:nvPr/>
        </p:nvSpPr>
        <p:spPr>
          <a:xfrm>
            <a:off x="428596" y="857233"/>
            <a:ext cx="7772400" cy="857256"/>
          </a:xfrm>
          <a:prstGeom prst="rect">
            <a:avLst/>
          </a:prstGeom>
        </p:spPr>
        <p:txBody>
          <a:bodyPr/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Tahoma" pitchFamily="34" charset="0"/>
                <a:cs typeface="Times New Roman" pitchFamily="18" charset="0"/>
              </a:rPr>
              <a:t>Thanks for your work.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1214387" y="3000358"/>
            <a:ext cx="40005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10000"/>
              </a:spcBef>
              <a:buClr>
                <a:srgbClr val="FF0000"/>
              </a:buClr>
              <a:buSzPct val="120000"/>
              <a:buFont typeface="Symbol" pitchFamily="18" charset="2"/>
              <a:buNone/>
            </a:pPr>
            <a:r>
              <a:rPr lang="ru-RU" altLang="ru-RU" sz="1000" b="1">
                <a:latin typeface="Times New Roman" pitchFamily="18" charset="0"/>
                <a:cs typeface="Times New Roman" pitchFamily="18" charset="0"/>
              </a:rPr>
              <a:t>ИСПОЛЬЗОВАНИЕ МАТЕРИАЛОВ ПРЕЗЕНТАЦИИ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817</TotalTime>
  <Words>2034</Words>
  <Application>Microsoft Office PowerPoint</Application>
  <PresentationFormat>Экран (4:3)</PresentationFormat>
  <Paragraphs>252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Изящная</vt:lpstr>
      <vt:lpstr>Презентация разработана учителем английского языка Щёголевой Ларисой Александровной МБОУ СОШ № 24 х. Чаплыгин  2018г.</vt:lpstr>
      <vt:lpstr>Употребление артиклей с именами существительными</vt:lpstr>
      <vt:lpstr>Слайд 3</vt:lpstr>
      <vt:lpstr>Основные вопросы:</vt:lpstr>
      <vt:lpstr>The Indefinite Article неопределенный артикль</vt:lpstr>
      <vt:lpstr>Слайд 6</vt:lpstr>
      <vt:lpstr>Слайд 7</vt:lpstr>
      <vt:lpstr>Слайд 8</vt:lpstr>
      <vt:lpstr>Употребляется если:</vt:lpstr>
      <vt:lpstr>Слайд 10</vt:lpstr>
      <vt:lpstr>Слайд 11</vt:lpstr>
      <vt:lpstr>The definite Article определенный артикль</vt:lpstr>
      <vt:lpstr>Употребляется если:</vt:lpstr>
      <vt:lpstr>Слайд 14</vt:lpstr>
      <vt:lpstr>Слайд 15</vt:lpstr>
      <vt:lpstr>The zero Article нулевой артикль</vt:lpstr>
      <vt:lpstr>со словами, обозначающими трапезы</vt:lpstr>
      <vt:lpstr>Слайд 18</vt:lpstr>
      <vt:lpstr>school, prison, church, bed, work, college, hospital, university</vt:lpstr>
      <vt:lpstr>Упражнение на неопределенный артикль</vt:lpstr>
      <vt:lpstr>Упражнение на определенный артикль</vt:lpstr>
      <vt:lpstr>Упражнение на проверку 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разработана учителем английского языка Щёголевой Ларисой Александровной МБОУ СОШ № 24 х. Чаплыгин  2018г.</dc:title>
  <dc:creator>Наталья</dc:creator>
  <cp:lastModifiedBy>Лариса</cp:lastModifiedBy>
  <cp:revision>85</cp:revision>
  <dcterms:created xsi:type="dcterms:W3CDTF">2018-03-27T05:37:08Z</dcterms:created>
  <dcterms:modified xsi:type="dcterms:W3CDTF">2018-04-12T07:11:26Z</dcterms:modified>
</cp:coreProperties>
</file>