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9" r:id="rId9"/>
    <p:sldId id="263" r:id="rId10"/>
    <p:sldId id="266" r:id="rId11"/>
    <p:sldId id="264" r:id="rId12"/>
    <p:sldId id="265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7AFFB9B-9FB8-469E-96F9-4D32314110B6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268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71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26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903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9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962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821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81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978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76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52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48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44369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3694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23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56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35BB1C6-BF8F-4481-8AB2-603A1C8A906A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2289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ssian-money.ru/history/" TargetMode="External"/><Relationship Id="rId2" Type="http://schemas.openxmlformats.org/officeDocument/2006/relationships/hyperlink" Target="http://fb.ru/article/313609/angliyskie-dengi-opisanie-i-fot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3734" y="198056"/>
            <a:ext cx="10035822" cy="27031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cap="none" dirty="0" smtClean="0"/>
              <a:t>ПРОЕКТ </a:t>
            </a:r>
            <a:br>
              <a:rPr lang="ru-RU" sz="3200" cap="none" dirty="0" smtClean="0"/>
            </a:br>
            <a:r>
              <a:rPr lang="ru-RU" sz="3200" cap="none" dirty="0" smtClean="0"/>
              <a:t>ПО АНГЛИЙСКОМУ ЯЗЫКУ</a:t>
            </a:r>
            <a:br>
              <a:rPr lang="ru-RU" sz="3200" cap="none" dirty="0" smtClean="0"/>
            </a:br>
            <a:r>
              <a:rPr lang="ru-RU" sz="3200" cap="none" dirty="0" smtClean="0"/>
              <a:t/>
            </a:r>
            <a:br>
              <a:rPr lang="ru-RU" sz="3200" cap="none" dirty="0" smtClean="0"/>
            </a:br>
            <a:r>
              <a:rPr lang="ru-RU" sz="3200" cap="none" dirty="0" smtClean="0"/>
              <a:t/>
            </a:r>
            <a:br>
              <a:rPr lang="ru-RU" sz="3200" cap="none" dirty="0" smtClean="0"/>
            </a:br>
            <a:r>
              <a:rPr lang="ru-RU" sz="3200" cap="none" dirty="0" smtClean="0"/>
              <a:t>НА ТЕМУ: </a:t>
            </a:r>
            <a:br>
              <a:rPr lang="ru-RU" sz="3200" cap="none" dirty="0" smtClean="0"/>
            </a:br>
            <a:r>
              <a:rPr lang="ru-RU" sz="3200" cap="none" dirty="0" smtClean="0"/>
              <a:t>«ЧТО МОГУТ РАССКАЗАТЬ БАНКНОТЫ О СВОЕМ НАРОДЕ?»</a:t>
            </a:r>
            <a:endParaRPr lang="ru-RU" sz="3200" cap="none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95236" y="5266768"/>
            <a:ext cx="6596764" cy="1292076"/>
          </a:xfrm>
        </p:spPr>
        <p:txBody>
          <a:bodyPr>
            <a:normAutofit/>
          </a:bodyPr>
          <a:lstStyle/>
          <a:p>
            <a:r>
              <a:rPr lang="ru-RU" sz="2000" cap="none" dirty="0" smtClean="0"/>
              <a:t>Подготовили студентки 221 группы </a:t>
            </a:r>
          </a:p>
          <a:p>
            <a:r>
              <a:rPr lang="ru-RU" sz="2000" cap="none" dirty="0" smtClean="0"/>
              <a:t>Логинова </a:t>
            </a:r>
            <a:r>
              <a:rPr lang="ru-RU" sz="2000" cap="none" dirty="0"/>
              <a:t>Т</a:t>
            </a:r>
            <a:r>
              <a:rPr lang="ru-RU" sz="2000" cap="none" dirty="0" smtClean="0"/>
              <a:t>.Н. и </a:t>
            </a:r>
            <a:r>
              <a:rPr lang="ru-RU" sz="2000" cap="none" dirty="0"/>
              <a:t>Б</a:t>
            </a:r>
            <a:r>
              <a:rPr lang="ru-RU" sz="2000" cap="none" dirty="0" smtClean="0"/>
              <a:t>ерезкина Л.А.</a:t>
            </a:r>
          </a:p>
          <a:p>
            <a:r>
              <a:rPr lang="ru-RU" sz="2000" cap="none" dirty="0" smtClean="0"/>
              <a:t>Преподаватель английского языка: Малькова </a:t>
            </a:r>
            <a:r>
              <a:rPr lang="ru-RU" sz="2000" cap="none" dirty="0"/>
              <a:t>Ю</a:t>
            </a:r>
            <a:r>
              <a:rPr lang="ru-RU" sz="2000" cap="none" dirty="0" smtClean="0"/>
              <a:t>.Т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493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691" y="259646"/>
            <a:ext cx="10131425" cy="485422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smtClean="0"/>
              <a:t>Актуальность темы</a:t>
            </a:r>
            <a:endParaRPr lang="ru-RU" cap="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691" y="1038579"/>
            <a:ext cx="10131424" cy="3759199"/>
          </a:xfrm>
        </p:spPr>
        <p:txBody>
          <a:bodyPr>
            <a:normAutofit/>
          </a:bodyPr>
          <a:lstStyle/>
          <a:p>
            <a:pPr marL="0" indent="45720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dirty="0" smtClean="0"/>
              <a:t>Люди часто обращаются к денежным знакам , но не всегда заостряют своё внимание на том , что же изображено на купюрах.</a:t>
            </a:r>
          </a:p>
          <a:p>
            <a:pPr marL="0" indent="45720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dirty="0" smtClean="0"/>
              <a:t>Деньги играют огромную роль в жизни страны. Это неотъемлемая и существенная часть каждой финансовой системы. Называются ли они долларами, рублями, фунтами или франками, деньги служат средством оплаты, средством сохранения стоимости и единицей счёта. </a:t>
            </a:r>
          </a:p>
          <a:p>
            <a:pPr marL="0" indent="45720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dirty="0" smtClean="0"/>
              <a:t>Изучая историю стран и иностранные языки, нам стало известно о том, что каждое государство имеет свои национальные денежные знаки. А если сравнить денежные купюры разных стран, можно ли узнать что-либо об этих государствах? Что изображают на денежных купюрах? </a:t>
            </a:r>
          </a:p>
        </p:txBody>
      </p:sp>
    </p:spTree>
    <p:extLst>
      <p:ext uri="{BB962C8B-B14F-4D97-AF65-F5344CB8AC3E}">
        <p14:creationId xmlns:p14="http://schemas.microsoft.com/office/powerpoint/2010/main" val="44165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5091289" cy="24557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844" y="2455753"/>
            <a:ext cx="10131425" cy="1343377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smtClean="0"/>
              <a:t>Цель:</a:t>
            </a:r>
            <a:br>
              <a:rPr lang="ru-RU" cap="none" dirty="0" smtClean="0"/>
            </a:br>
            <a:r>
              <a:rPr lang="ru-RU" cap="none" dirty="0" smtClean="0"/>
              <a:t> узнать что могут рассказать банкноты о своем народе</a:t>
            </a:r>
            <a:endParaRPr lang="ru-RU" cap="none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910" y="3980574"/>
            <a:ext cx="5396089" cy="28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4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823" y="146757"/>
            <a:ext cx="10131425" cy="5531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4822" y="956733"/>
            <a:ext cx="10131425" cy="5794023"/>
          </a:xfrm>
        </p:spPr>
        <p:txBody>
          <a:bodyPr>
            <a:normAutofit/>
          </a:bodyPr>
          <a:lstStyle/>
          <a:p>
            <a:pPr marL="342900" indent="-342900">
              <a:buAutoNum type="arabicParenR"/>
            </a:pPr>
            <a:r>
              <a:rPr lang="ru-RU" dirty="0" smtClean="0"/>
              <a:t>Узнать историю создания банкноты в России. </a:t>
            </a:r>
          </a:p>
          <a:p>
            <a:pPr marL="342900" indent="-342900">
              <a:buAutoNum type="arabicParenR"/>
            </a:pPr>
            <a:r>
              <a:rPr lang="ru-RU" dirty="0" smtClean="0"/>
              <a:t>Посмотреть изменение банкноты «1000 рублей» </a:t>
            </a:r>
            <a:r>
              <a:rPr lang="ru-RU" dirty="0"/>
              <a:t>в 2010 году по сравнению с 1997 </a:t>
            </a:r>
            <a:r>
              <a:rPr lang="ru-RU" dirty="0" smtClean="0"/>
              <a:t>.</a:t>
            </a:r>
          </a:p>
          <a:p>
            <a:pPr marL="342900" indent="-342900">
              <a:buAutoNum type="arabicParenR"/>
            </a:pPr>
            <a:r>
              <a:rPr lang="ru-RU" dirty="0" smtClean="0"/>
              <a:t>Сравнить модификацию банкноты «1000 рублей» 1997 года с 2004 и 2010.</a:t>
            </a:r>
          </a:p>
          <a:p>
            <a:pPr marL="342900" indent="-342900">
              <a:buAutoNum type="arabicParenR"/>
            </a:pPr>
            <a:r>
              <a:rPr lang="ru-RU" dirty="0"/>
              <a:t>К</a:t>
            </a:r>
            <a:r>
              <a:rPr lang="ru-RU" dirty="0" smtClean="0"/>
              <a:t>ак изменился внешний вид денежной единицы – 1 рубль.</a:t>
            </a:r>
          </a:p>
          <a:p>
            <a:pPr marL="342900" indent="-342900">
              <a:buAutoNum type="arabicParenR"/>
            </a:pPr>
            <a:r>
              <a:rPr lang="ru-RU" dirty="0" smtClean="0"/>
              <a:t>Узнать историю создания английских банкнот.</a:t>
            </a:r>
          </a:p>
          <a:p>
            <a:pPr marL="342900" indent="-342900">
              <a:buAutoNum type="arabicParenR"/>
            </a:pPr>
            <a:r>
              <a:rPr lang="ru-RU" dirty="0" smtClean="0"/>
              <a:t>Рассмотреть банкноту Великобритании - фунт стерлингов.</a:t>
            </a:r>
          </a:p>
          <a:p>
            <a:pPr marL="342900" indent="-342900">
              <a:buAutoNum type="arabicParenR"/>
            </a:pPr>
            <a:r>
              <a:rPr lang="ru-RU" dirty="0" smtClean="0"/>
              <a:t>Сравнить денежную единицу </a:t>
            </a:r>
            <a:r>
              <a:rPr lang="en-US" dirty="0" smtClean="0"/>
              <a:t>PENNY </a:t>
            </a:r>
            <a:r>
              <a:rPr lang="ru-RU" dirty="0" smtClean="0"/>
              <a:t>1977 года с 2007.</a:t>
            </a:r>
          </a:p>
          <a:p>
            <a:pPr marL="342900" indent="-342900">
              <a:buAutoNum type="arabicParenR"/>
            </a:pPr>
            <a:r>
              <a:rPr lang="ru-RU" dirty="0" smtClean="0"/>
              <a:t>Узнать правила этикета с денежными средствами как в России, так и в Великобритании.</a:t>
            </a:r>
          </a:p>
          <a:p>
            <a:pPr marL="342900" indent="-342900">
              <a:buAutoNum type="arabicParenR"/>
            </a:pPr>
            <a:r>
              <a:rPr lang="ru-RU" dirty="0" smtClean="0"/>
              <a:t>Сделать вывод и сформулировать заключение.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618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12889"/>
            <a:ext cx="10131425" cy="699911"/>
          </a:xfrm>
        </p:spPr>
        <p:txBody>
          <a:bodyPr/>
          <a:lstStyle/>
          <a:p>
            <a:pPr algn="ctr"/>
            <a:r>
              <a:rPr lang="ru-RU" dirty="0" smtClean="0"/>
              <a:t>История создания банкнот в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946" y="609600"/>
            <a:ext cx="11950876" cy="6248400"/>
          </a:xfrm>
        </p:spPr>
        <p:txBody>
          <a:bodyPr>
            <a:normAutofit/>
          </a:bodyPr>
          <a:lstStyle/>
          <a:p>
            <a:pPr marL="0" indent="457200">
              <a:spcAft>
                <a:spcPts val="0"/>
              </a:spcAft>
              <a:buNone/>
            </a:pPr>
            <a:r>
              <a:rPr lang="ru-RU" sz="1600" dirty="0"/>
              <a:t>На территории Древней Руси чеканка монет, серебряных и золотых, восходит к временам князя Владимира </a:t>
            </a:r>
            <a:r>
              <a:rPr lang="ru-RU" sz="1600" dirty="0" smtClean="0"/>
              <a:t>Первого.</a:t>
            </a:r>
          </a:p>
          <a:p>
            <a:pPr marL="0" indent="457200">
              <a:spcAft>
                <a:spcPts val="0"/>
              </a:spcAft>
              <a:buNone/>
            </a:pPr>
            <a:r>
              <a:rPr lang="ru-RU" sz="1600" dirty="0" smtClean="0"/>
              <a:t>При </a:t>
            </a:r>
            <a:r>
              <a:rPr lang="ru-RU" sz="1600" dirty="0"/>
              <a:t>Иване Грозном произошло первое упорядочение российской денежной системы. В начале XVI века на Руси установилась единая денежная единица - копейка (на монете был изображен всадник с копьем), весившая 0,68 грамм серебра. Золотые деньги - “червонцы” появились в России с 1718 года. У бумажных денег были предшественники в виде документов, обещающих платежи золотом, серебром или другими ценными предметами. Известные в истории первые, находившиеся в обращении банкноты, были выпущены китайскими банкирами в восемнадцатом веке. В России эмиссия бумажных денег - ассигнаций впервые началась в 1769г</a:t>
            </a:r>
            <a:r>
              <a:rPr lang="ru-RU" sz="1600" dirty="0" smtClean="0"/>
              <a:t>.</a:t>
            </a:r>
          </a:p>
          <a:p>
            <a:pPr marL="0" indent="457200">
              <a:spcAft>
                <a:spcPts val="0"/>
              </a:spcAft>
              <a:buNone/>
            </a:pPr>
            <a:r>
              <a:rPr lang="ru-RU" sz="1600" dirty="0"/>
              <a:t>История бумажных денег в России достаточно интересна. Идея выпуска в России ассигнаций возникла в 40-х годах XVIII века в период царствования Елизаветы Петровны (1709-1761), однако была отвергнута Сенатом, который нашел предосудительным, что вместо денег в обращении будут ходить "бумажки</a:t>
            </a:r>
            <a:r>
              <a:rPr lang="ru-RU" sz="1600" dirty="0" smtClean="0"/>
              <a:t>".</a:t>
            </a:r>
            <a:endParaRPr lang="ru-RU" sz="1600" dirty="0"/>
          </a:p>
          <a:p>
            <a:pPr marL="0" indent="457200">
              <a:spcAft>
                <a:spcPts val="0"/>
              </a:spcAft>
              <a:buNone/>
            </a:pPr>
            <a:r>
              <a:rPr lang="ru-RU" sz="1600" dirty="0"/>
              <a:t>После восшествия в 1761 году на престол Петра III (1728-1762) государственная казна была пуста, в связи с чем в мае 1762 года был обнародован указ о выпуске банковских билетов, замещающих металлические деньги в обращении. В указе излагались план создания и основы деятельности Государственного банка. Были заготовлены билеты достоинством 10, 50, 100, 500 и 1000 рублей, но выпуску их помешал переворот</a:t>
            </a:r>
            <a:r>
              <a:rPr lang="ru-RU" sz="1600" dirty="0" smtClean="0"/>
              <a:t>.</a:t>
            </a:r>
          </a:p>
          <a:p>
            <a:pPr marL="0" indent="457200">
              <a:spcAft>
                <a:spcPts val="0"/>
              </a:spcAft>
              <a:buNone/>
            </a:pPr>
            <a:r>
              <a:rPr lang="ru-RU" sz="1600" dirty="0"/>
              <a:t>1 января 1769 года были учреждены два банка: один в Санкт-Петербурге, другой в Москве. На банки был возложен обмен медных денег на государственные ассигнации четырех достоинств: 25, 50, 75 и 100 рублей. Их печатали черной краской на белой бумаге с водяными знаками. </a:t>
            </a:r>
          </a:p>
          <a:p>
            <a:pPr marL="0" indent="457200">
              <a:spcAft>
                <a:spcPts val="0"/>
              </a:spcAft>
              <a:buNone/>
            </a:pPr>
            <a:r>
              <a:rPr lang="ru-RU" sz="1600" dirty="0"/>
              <a:t>Ассигнации позволили заменить крайне неудобные для перевозки и хранения медные деньги. К тому же медных денег было недостаточно в условиях оживившегося товарооборота. Кроме того, ассигнации частично имели так называемое податное обеспечение (принимались в казенные платежи</a:t>
            </a:r>
            <a:r>
              <a:rPr lang="ru-RU" sz="1600" dirty="0" smtClean="0"/>
              <a:t>).</a:t>
            </a:r>
            <a:endParaRPr lang="ru-RU" sz="1600" dirty="0"/>
          </a:p>
          <a:p>
            <a:pPr marL="0" indent="457200">
              <a:spcAft>
                <a:spcPts val="0"/>
              </a:spcAft>
              <a:buNone/>
            </a:pPr>
            <a:r>
              <a:rPr lang="ru-RU" sz="1600" dirty="0"/>
              <a:t>В 1839 году стала очевидной необходимость в денежной реформе с целью установить обязательный курс ассигнаций. Ее инициатором явился граф Е.Ф. Канкрин, тогдашний министр финансов</a:t>
            </a:r>
            <a:r>
              <a:rPr lang="ru-RU" sz="1600" dirty="0" smtClean="0"/>
              <a:t>.</a:t>
            </a:r>
            <a:endParaRPr lang="ru-RU" sz="1600" dirty="0"/>
          </a:p>
          <a:p>
            <a:pPr marL="0" indent="457200">
              <a:spcAft>
                <a:spcPts val="0"/>
              </a:spcAft>
              <a:buNone/>
            </a:pPr>
            <a:r>
              <a:rPr lang="ru-RU" sz="1600" dirty="0"/>
              <a:t>В 1839 году главной платежной монетой стал серебряный рубль. Государственные ассигнации получили статус вспомогательных денежных знаков и был установлен их постоянный курс: 3½ рублей ассигнациями за серебряный рубль</a:t>
            </a:r>
            <a:r>
              <a:rPr lang="ru-RU" sz="1600" dirty="0" smtClean="0"/>
              <a:t>.</a:t>
            </a:r>
            <a:endParaRPr lang="ru-RU" sz="1600" dirty="0"/>
          </a:p>
          <a:p>
            <a:pPr marL="0" indent="457200">
              <a:spcAft>
                <a:spcPts val="0"/>
              </a:spcAft>
              <a:buNone/>
            </a:pPr>
            <a:r>
              <a:rPr lang="ru-RU" sz="1600" dirty="0"/>
              <a:t>1 июня 1843 года был издан знаменитый манифест "О замене ассигнаций и других денежных знаков кредитными билетами".</a:t>
            </a:r>
          </a:p>
        </p:txBody>
      </p:sp>
    </p:spTree>
    <p:extLst>
      <p:ext uri="{BB962C8B-B14F-4D97-AF65-F5344CB8AC3E}">
        <p14:creationId xmlns:p14="http://schemas.microsoft.com/office/powerpoint/2010/main" val="472769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932" y="112889"/>
            <a:ext cx="10131425" cy="10498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Изменение банкнот в 2010 году по сравнению с 1997 годом.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644" y="2533134"/>
            <a:ext cx="5034844" cy="3206045"/>
          </a:xfrm>
        </p:spPr>
        <p:txBody>
          <a:bodyPr>
            <a:normAutofit/>
          </a:bodyPr>
          <a:lstStyle/>
          <a:p>
            <a:pPr marL="0" indent="45720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dirty="0" smtClean="0"/>
              <a:t>Модифицированная </a:t>
            </a:r>
            <a:r>
              <a:rPr lang="ru-RU" dirty="0"/>
              <a:t>банкнота в 1000 рублей выпущена в 2010 г. На ней впервые применены такие защитные элементы, как SPARK®, VFI®, модифицированный муаровый узор MVC+, 2-D-Iris. Банкнота имеет надпись «МОДИФИКАЦИЯ 2010 Г.», вертикально расположенную на широком купонном поле лицевой стороны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932" y="1687689"/>
            <a:ext cx="6471577" cy="23706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956" y="4583290"/>
            <a:ext cx="6471577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8410" y="1318357"/>
            <a:ext cx="108466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dirty="0" smtClean="0"/>
              <a:t>1997 год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216320" y="4136157"/>
            <a:ext cx="10508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dirty="0" smtClean="0"/>
              <a:t>2010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604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327" y="91987"/>
            <a:ext cx="9869310" cy="57238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Сравнение Модификации в 1997 , 2004 и 2010 году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26" y="1080384"/>
            <a:ext cx="6507007" cy="53136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94311" y="820739"/>
            <a:ext cx="549768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dirty="0"/>
              <a:t>Банкноты модификации 2004 года имеют следующие основные отличия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 smtClean="0"/>
              <a:t>1)в </a:t>
            </a:r>
            <a:r>
              <a:rPr lang="ru-RU" dirty="0"/>
              <a:t>бумагу внедрены защитные волокна четырёх типов - красные, светло-зеленые, двухцветные и </a:t>
            </a:r>
            <a:r>
              <a:rPr lang="ru-RU" dirty="0" smtClean="0"/>
              <a:t>серые;</a:t>
            </a:r>
          </a:p>
          <a:p>
            <a:r>
              <a:rPr lang="ru-RU" dirty="0" smtClean="0"/>
              <a:t>2)в </a:t>
            </a:r>
            <a:r>
              <a:rPr lang="ru-RU" dirty="0"/>
              <a:t>бумагу внедрена металлизированная ныряющая защитная нить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3)герб </a:t>
            </a:r>
            <a:r>
              <a:rPr lang="ru-RU" dirty="0"/>
              <a:t>г. Ярославля выполнен оптически переменной краской (OVI</a:t>
            </a:r>
            <a:r>
              <a:rPr lang="ru-RU" dirty="0" smtClean="0"/>
              <a:t>);</a:t>
            </a:r>
          </a:p>
          <a:p>
            <a:r>
              <a:rPr lang="ru-RU" dirty="0" smtClean="0"/>
              <a:t>4)эмблема </a:t>
            </a:r>
            <a:r>
              <a:rPr lang="ru-RU" dirty="0"/>
              <a:t>Банка России напечатана зеленой краской и обладает повышенным </a:t>
            </a:r>
            <a:r>
              <a:rPr lang="ru-RU" dirty="0" smtClean="0"/>
              <a:t>рельефом.</a:t>
            </a:r>
          </a:p>
          <a:p>
            <a:pPr indent="457200"/>
            <a:r>
              <a:rPr lang="ru-RU" dirty="0"/>
              <a:t>Банкноты модификации 2010 года имеют следующие основные отличия</a:t>
            </a:r>
            <a:r>
              <a:rPr lang="ru-RU" dirty="0" smtClean="0"/>
              <a:t>:</a:t>
            </a:r>
          </a:p>
          <a:p>
            <a:r>
              <a:rPr lang="ru-RU" dirty="0"/>
              <a:t>1) на лицевой стороне банкноты на краях купонных полей присутствуют тонкие рельефные </a:t>
            </a:r>
            <a:r>
              <a:rPr lang="ru-RU" dirty="0" smtClean="0"/>
              <a:t>штрихи;</a:t>
            </a:r>
            <a:endParaRPr lang="ru-RU" dirty="0"/>
          </a:p>
          <a:p>
            <a:r>
              <a:rPr lang="ru-RU" dirty="0" smtClean="0"/>
              <a:t>2)в </a:t>
            </a:r>
            <a:r>
              <a:rPr lang="ru-RU" dirty="0"/>
              <a:t>нижней части поля со скрытыми муаровыми полосами (MVC+) имеется элемент с видимыми цветными полосами;</a:t>
            </a:r>
          </a:p>
          <a:p>
            <a:r>
              <a:rPr lang="ru-RU" dirty="0" smtClean="0"/>
              <a:t>3)высота </a:t>
            </a:r>
            <a:r>
              <a:rPr lang="ru-RU" dirty="0"/>
              <a:t>цифр левого серийного номера плавно увеличивается слева на право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4) на </a:t>
            </a:r>
            <a:r>
              <a:rPr lang="ru-RU" dirty="0"/>
              <a:t>оборотной стороне многоцветная орнаментальная полоса претерпела </a:t>
            </a:r>
            <a:r>
              <a:rPr lang="ru-RU" dirty="0" smtClean="0"/>
              <a:t>изменение</a:t>
            </a:r>
            <a:r>
              <a:rPr lang="ru-RU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0933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869244"/>
          </a:xfrm>
        </p:spPr>
        <p:txBody>
          <a:bodyPr/>
          <a:lstStyle/>
          <a:p>
            <a:pPr algn="ctr"/>
            <a:r>
              <a:rPr lang="ru-RU" dirty="0"/>
              <a:t> 1 </a:t>
            </a:r>
            <a:r>
              <a:rPr lang="ru-RU" dirty="0" smtClean="0"/>
              <a:t>рубль </a:t>
            </a:r>
            <a:r>
              <a:rPr lang="ru-RU" dirty="0"/>
              <a:t>1974 года </a:t>
            </a:r>
            <a:r>
              <a:rPr lang="ru-RU" dirty="0" smtClean="0"/>
              <a:t> и  </a:t>
            </a:r>
            <a:r>
              <a:rPr lang="ru-RU" dirty="0"/>
              <a:t>2016 года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68253" y="1150072"/>
            <a:ext cx="2700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Диаметр: 33,5 мм</a:t>
            </a:r>
          </a:p>
          <a:p>
            <a:r>
              <a:rPr lang="ru-RU" dirty="0" smtClean="0"/>
              <a:t>Вес: 20 гр.</a:t>
            </a:r>
          </a:p>
          <a:p>
            <a:r>
              <a:rPr lang="ru-RU" dirty="0" smtClean="0"/>
              <a:t>Гурт: гладкий с надписью</a:t>
            </a:r>
          </a:p>
          <a:p>
            <a:r>
              <a:rPr lang="ru-RU" dirty="0" smtClean="0"/>
              <a:t>Год выпуска: 1924 год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" y="3021156"/>
            <a:ext cx="3516671" cy="16923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9736" y="3236161"/>
            <a:ext cx="26587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Диаметр: 27 мм</a:t>
            </a:r>
          </a:p>
          <a:p>
            <a:r>
              <a:rPr lang="ru-RU" dirty="0" smtClean="0"/>
              <a:t>Вес: 7,5 гр.</a:t>
            </a:r>
          </a:p>
          <a:p>
            <a:r>
              <a:rPr lang="ru-RU" dirty="0" smtClean="0"/>
              <a:t>Гурт: гладкий с надписью</a:t>
            </a:r>
          </a:p>
          <a:p>
            <a:r>
              <a:rPr lang="ru-RU" dirty="0" smtClean="0"/>
              <a:t>Год выпуска: 1961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7" y="4966806"/>
            <a:ext cx="3516671" cy="17061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29058" y="5081209"/>
            <a:ext cx="20604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Диаметр: 21 мм</a:t>
            </a:r>
          </a:p>
          <a:p>
            <a:r>
              <a:rPr lang="ru-RU" dirty="0" smtClean="0"/>
              <a:t>Толщина: 1,45 мм</a:t>
            </a:r>
          </a:p>
          <a:p>
            <a:r>
              <a:rPr lang="ru-RU" dirty="0" smtClean="0"/>
              <a:t>Вес: 3,75 гр.</a:t>
            </a:r>
          </a:p>
          <a:p>
            <a:r>
              <a:rPr lang="ru-RU" dirty="0" smtClean="0"/>
              <a:t>Гурт: рубчатый</a:t>
            </a:r>
          </a:p>
          <a:p>
            <a:r>
              <a:rPr lang="ru-RU" dirty="0" smtClean="0"/>
              <a:t>Год выпуска: 1991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8534" y="3021156"/>
            <a:ext cx="3347721" cy="16923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816255" y="3374660"/>
            <a:ext cx="211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Диаметр: 20,5 мм</a:t>
            </a:r>
          </a:p>
          <a:p>
            <a:r>
              <a:rPr lang="ru-RU" dirty="0" smtClean="0"/>
              <a:t>Вес: 3,0 гр.</a:t>
            </a:r>
          </a:p>
          <a:p>
            <a:r>
              <a:rPr lang="ru-RU" dirty="0" smtClean="0"/>
              <a:t>Год выпуска: 2002г.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8534" y="1009568"/>
            <a:ext cx="3347721" cy="17583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926039" y="1332089"/>
            <a:ext cx="2107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Диаметр: 20,5 мм</a:t>
            </a:r>
            <a:br>
              <a:rPr lang="ru-RU" dirty="0" smtClean="0"/>
            </a:br>
            <a:r>
              <a:rPr lang="ru-RU" dirty="0" smtClean="0"/>
              <a:t>Вес: 3,25 гр.</a:t>
            </a:r>
            <a:br>
              <a:rPr lang="ru-RU" dirty="0" smtClean="0"/>
            </a:br>
            <a:r>
              <a:rPr lang="ru-RU" dirty="0" smtClean="0"/>
              <a:t>Год выпуска: 1997г.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530" y="1009568"/>
            <a:ext cx="3475737" cy="175833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535" y="4966806"/>
            <a:ext cx="1738488" cy="170613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7550" y="4966806"/>
            <a:ext cx="1628706" cy="170613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926038" y="5183750"/>
            <a:ext cx="2107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Диаметр: 20,5 мм</a:t>
            </a:r>
            <a:br>
              <a:rPr lang="ru-RU" dirty="0" smtClean="0"/>
            </a:br>
            <a:r>
              <a:rPr lang="ru-RU" dirty="0" smtClean="0"/>
              <a:t>Вес: 3,0 гр.</a:t>
            </a:r>
          </a:p>
          <a:p>
            <a:r>
              <a:rPr lang="ru-RU" dirty="0" smtClean="0"/>
              <a:t>Год выпуска: 2016г.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654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649" y="1575684"/>
            <a:ext cx="4685471" cy="3727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823" y="180624"/>
            <a:ext cx="10131425" cy="5870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История происхождения английских денег.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955" y="642394"/>
            <a:ext cx="7384695" cy="6215606"/>
          </a:xfrm>
        </p:spPr>
        <p:txBody>
          <a:bodyPr>
            <a:normAutofit fontScale="92500" lnSpcReduction="10000"/>
          </a:bodyPr>
          <a:lstStyle/>
          <a:p>
            <a:pPr marL="0" indent="457200">
              <a:spcAft>
                <a:spcPts val="0"/>
              </a:spcAft>
              <a:buNone/>
            </a:pPr>
            <a:r>
              <a:rPr lang="ru-RU" dirty="0"/>
              <a:t>История фунта, или фунта стерлингов, одной из древнейших валют мира, насчитывает более 1200 лет. Свою родословную фунт ведет примерно с 775 года, когда основной денежной единицей англосаксонских королевств стал стерлинг, или, проще говоря - серебряная монета. </a:t>
            </a:r>
            <a:endParaRPr lang="ru-RU" dirty="0" smtClean="0"/>
          </a:p>
          <a:p>
            <a:pPr marL="0" indent="457200">
              <a:spcAft>
                <a:spcPts val="0"/>
              </a:spcAft>
              <a:buNone/>
            </a:pPr>
            <a:r>
              <a:rPr lang="ru-RU" dirty="0"/>
              <a:t>Национальной валютой стерлинг, впрочем, стал лишь при Этельстане, первом короле Англии, построившим несколько десятков монетных дворов и в 928 году утвердившим стерлинг в качестве единой валюты (монетами тогда платили дань викингам). При этом само слово стерлинг появилось гораздо позже. Первое упоминание стерлинга датируется 1078 годом, временем правления Вильгельма Завоевателя, а в общеупотребительный оборот вошло лишь в XIII веке. При Вильгельме также был введен шиллинг, составлявший одну двадцатую фунта. </a:t>
            </a:r>
            <a:endParaRPr lang="ru-RU" dirty="0" smtClean="0"/>
          </a:p>
          <a:p>
            <a:pPr marL="0" indent="457200">
              <a:spcAft>
                <a:spcPts val="0"/>
              </a:spcAft>
              <a:buNone/>
            </a:pPr>
            <a:r>
              <a:rPr lang="ru-RU" dirty="0"/>
              <a:t>Банк Англии, до создания которого стерлинги хранились в лондонском Тауэре, был основан лишь в 1694 году, после чего немедленно начал выпускать первые фунтовые банкноты (по сути, долговые бумаги, обеспеченные серебром, а позднее - золотом), которые выписывались от руки аж до 1725 года. Позднее появились и более мелкие купюры, поскольку Банку Англии банально не хватало серебра, чтобы печатать новые монеты</a:t>
            </a:r>
            <a:r>
              <a:rPr lang="ru-RU" dirty="0" smtClean="0"/>
              <a:t>.</a:t>
            </a:r>
          </a:p>
          <a:p>
            <a:pPr marL="0" indent="457200">
              <a:spcAft>
                <a:spcPts val="0"/>
              </a:spcAft>
              <a:buNone/>
            </a:pPr>
            <a:r>
              <a:rPr lang="ru-RU" dirty="0"/>
              <a:t>Полностью печатные фунты, которые уже не подписывали, появились лишь в 1855 году. При этом бумажная валюта основной мировой финансовой сверхдержавы вплоть до 1928 года представляла из себя довольно жалкое зрелище - фунты, в основном, были черно-белыми и односторонними</a:t>
            </a:r>
            <a:r>
              <a:rPr lang="ru-RU" dirty="0" smtClean="0"/>
              <a:t>.</a:t>
            </a:r>
            <a:endParaRPr lang="ru-RU" dirty="0"/>
          </a:p>
          <a:p>
            <a:pPr marL="0" indent="457200">
              <a:spcAft>
                <a:spcPts val="0"/>
              </a:spcAft>
              <a:buNone/>
            </a:pPr>
            <a:r>
              <a:rPr lang="ru-RU" dirty="0"/>
              <a:t>Фунт на протяжении многих веков был самой надежной и солидной европейской валютой, да и в мировых масштабах оказался окончательно потеснен долларом только после Второй мировой войны. </a:t>
            </a:r>
          </a:p>
        </p:txBody>
      </p:sp>
    </p:spTree>
    <p:extLst>
      <p:ext uri="{BB962C8B-B14F-4D97-AF65-F5344CB8AC3E}">
        <p14:creationId xmlns:p14="http://schemas.microsoft.com/office/powerpoint/2010/main" val="2787996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12889"/>
            <a:ext cx="10131425" cy="5983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Банкнота Великобритании </a:t>
            </a:r>
            <a:r>
              <a:rPr lang="ru-RU" dirty="0" smtClean="0"/>
              <a:t>- Фунт </a:t>
            </a:r>
            <a:r>
              <a:rPr lang="ru-RU" dirty="0"/>
              <a:t>стерлингов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424" y="1072377"/>
            <a:ext cx="3741716" cy="18409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64" y="3274479"/>
            <a:ext cx="3741716" cy="18893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450" y="3274479"/>
            <a:ext cx="3668394" cy="19412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938" y="1072377"/>
            <a:ext cx="3675054" cy="18409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9120" y="1068150"/>
            <a:ext cx="3675054" cy="18409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37140" y="3274479"/>
            <a:ext cx="43486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/>
              <a:t>Фунт стерлингов – самая дорогая валюта в мире</a:t>
            </a:r>
            <a:r>
              <a:rPr lang="ru-RU" dirty="0" smtClean="0"/>
              <a:t>.</a:t>
            </a:r>
            <a:endParaRPr lang="ru-RU" dirty="0"/>
          </a:p>
          <a:p>
            <a:pPr indent="457200"/>
            <a:r>
              <a:rPr lang="ru-RU" dirty="0"/>
              <a:t>Фунт стерлингов занимает четвертое место в списке восьми наиболее популярных валют, которыми торгуют на международном валютном </a:t>
            </a:r>
            <a:r>
              <a:rPr lang="ru-RU" dirty="0" smtClean="0"/>
              <a:t>рынке.</a:t>
            </a:r>
            <a:endParaRPr lang="ru-RU" dirty="0"/>
          </a:p>
          <a:p>
            <a:pPr indent="457200"/>
            <a:r>
              <a:rPr lang="ru-RU" dirty="0"/>
              <a:t>Великобритания не перешла на новую европейскую валюту - евро, оставаясь верной традициям.</a:t>
            </a:r>
          </a:p>
        </p:txBody>
      </p:sp>
    </p:spTree>
    <p:extLst>
      <p:ext uri="{BB962C8B-B14F-4D97-AF65-F5344CB8AC3E}">
        <p14:creationId xmlns:p14="http://schemas.microsoft.com/office/powerpoint/2010/main" val="2495176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232411"/>
            <a:ext cx="10131425" cy="4876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Сравнение денежной единицы </a:t>
            </a:r>
            <a:r>
              <a:rPr lang="en-US" dirty="0" smtClean="0"/>
              <a:t>PENNY 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588" y="1117914"/>
            <a:ext cx="4835152" cy="30339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8082" y="4272677"/>
            <a:ext cx="50789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Материал: Сталь с медным покрытием </a:t>
            </a:r>
          </a:p>
          <a:p>
            <a:r>
              <a:rPr lang="ru-RU" dirty="0"/>
              <a:t>Год: </a:t>
            </a:r>
            <a:r>
              <a:rPr lang="ru-RU" dirty="0" smtClean="0"/>
              <a:t>1998-2008</a:t>
            </a:r>
          </a:p>
          <a:p>
            <a:r>
              <a:rPr lang="ru-RU" dirty="0" smtClean="0"/>
              <a:t>Гурт</a:t>
            </a:r>
            <a:r>
              <a:rPr lang="ru-RU" dirty="0"/>
              <a:t>: </a:t>
            </a:r>
            <a:r>
              <a:rPr lang="ru-RU" dirty="0" smtClean="0"/>
              <a:t>Гладкий </a:t>
            </a:r>
          </a:p>
          <a:p>
            <a:r>
              <a:rPr lang="ru-RU" dirty="0" smtClean="0"/>
              <a:t>Вес</a:t>
            </a:r>
            <a:r>
              <a:rPr lang="ru-RU" dirty="0"/>
              <a:t>: 3.56 </a:t>
            </a:r>
            <a:r>
              <a:rPr lang="ru-RU" dirty="0" smtClean="0"/>
              <a:t>гр. </a:t>
            </a:r>
          </a:p>
          <a:p>
            <a:r>
              <a:rPr lang="ru-RU" dirty="0" smtClean="0"/>
              <a:t>Диаметр</a:t>
            </a:r>
            <a:r>
              <a:rPr lang="ru-RU" dirty="0"/>
              <a:t>: 20.32 </a:t>
            </a:r>
            <a:r>
              <a:rPr lang="ru-RU" dirty="0" smtClean="0"/>
              <a:t>мм. </a:t>
            </a:r>
          </a:p>
          <a:p>
            <a:r>
              <a:rPr lang="ru-RU" dirty="0" smtClean="0"/>
              <a:t>Толщина</a:t>
            </a:r>
            <a:r>
              <a:rPr lang="ru-RU" dirty="0"/>
              <a:t>: 1.65 мм</a:t>
            </a:r>
            <a:r>
              <a:rPr lang="ru-RU" dirty="0" smtClean="0"/>
              <a:t>.</a:t>
            </a:r>
          </a:p>
          <a:p>
            <a:r>
              <a:rPr lang="ru-RU" dirty="0"/>
              <a:t>Монетный двор: Ллантризант, Великобритания</a:t>
            </a:r>
          </a:p>
          <a:p>
            <a:r>
              <a:rPr lang="ru-RU" dirty="0"/>
              <a:t>Тираж: 548.002.000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82" y="1117914"/>
            <a:ext cx="5078903" cy="30339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087588" y="4272677"/>
            <a:ext cx="4835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Материал: </a:t>
            </a:r>
            <a:r>
              <a:rPr lang="ru-RU" dirty="0" smtClean="0"/>
              <a:t>Бронза</a:t>
            </a:r>
          </a:p>
          <a:p>
            <a:r>
              <a:rPr lang="ru-RU" dirty="0" smtClean="0"/>
              <a:t>Год</a:t>
            </a:r>
            <a:r>
              <a:rPr lang="ru-RU" dirty="0"/>
              <a:t>: 1971-1981</a:t>
            </a:r>
          </a:p>
          <a:p>
            <a:r>
              <a:rPr lang="ru-RU" dirty="0" smtClean="0"/>
              <a:t>Гурт</a:t>
            </a:r>
            <a:r>
              <a:rPr lang="ru-RU" dirty="0"/>
              <a:t>: Гладкий</a:t>
            </a:r>
          </a:p>
          <a:p>
            <a:r>
              <a:rPr lang="ru-RU" dirty="0"/>
              <a:t>Вес: 3.56 гр.</a:t>
            </a:r>
          </a:p>
          <a:p>
            <a:r>
              <a:rPr lang="ru-RU" dirty="0"/>
              <a:t>Диаметр: 20.32 мм.</a:t>
            </a:r>
          </a:p>
          <a:p>
            <a:r>
              <a:rPr lang="ru-RU" dirty="0"/>
              <a:t>Толщина: 1.52 мм</a:t>
            </a:r>
            <a:r>
              <a:rPr lang="ru-RU" dirty="0" smtClean="0"/>
              <a:t>.</a:t>
            </a:r>
          </a:p>
          <a:p>
            <a:r>
              <a:rPr lang="ru-RU" dirty="0"/>
              <a:t>Монетный двор: </a:t>
            </a:r>
            <a:r>
              <a:rPr lang="ru-RU" dirty="0" smtClean="0"/>
              <a:t>Ллантризант, Великобритания</a:t>
            </a:r>
            <a:endParaRPr lang="ru-RU" dirty="0"/>
          </a:p>
          <a:p>
            <a:r>
              <a:rPr lang="ru-RU" dirty="0"/>
              <a:t>Тираж: 285.430.000</a:t>
            </a:r>
          </a:p>
        </p:txBody>
      </p:sp>
    </p:spTree>
    <p:extLst>
      <p:ext uri="{BB962C8B-B14F-4D97-AF65-F5344CB8AC3E}">
        <p14:creationId xmlns:p14="http://schemas.microsoft.com/office/powerpoint/2010/main" val="4042343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410" y="180622"/>
            <a:ext cx="10131425" cy="9595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Правила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smtClean="0"/>
              <a:t>этикета с банкнотами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12" y="773288"/>
            <a:ext cx="5510388" cy="5954890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r>
              <a:rPr lang="ru-RU" dirty="0"/>
              <a:t>Есть негласный свод правил, который следует соблюдать, пребывая в России и в Великобритании . Среди таких правил мы нашли общие, которые непременно должны соблюдать воспитанные и вежливые люди, как в России, так и в англоязычных странах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1) Например</a:t>
            </a:r>
            <a:r>
              <a:rPr lang="ru-RU" dirty="0"/>
              <a:t>, недопустимо распоряжаться чужими деньгами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2) Беря </a:t>
            </a:r>
            <a:r>
              <a:rPr lang="ru-RU" dirty="0"/>
              <a:t>деньги в долг, не забывайте четко оговорить его условия — в первую очередь сроки и условия возврата. Хорошо воспитанные люди стараются не злоупотреблять долгом. </a:t>
            </a:r>
          </a:p>
          <a:p>
            <a:pPr marL="0" indent="0">
              <a:buNone/>
            </a:pPr>
            <a:r>
              <a:rPr lang="ru-RU" dirty="0" smtClean="0"/>
              <a:t>3) Если </a:t>
            </a:r>
            <a:r>
              <a:rPr lang="ru-RU" dirty="0"/>
              <a:t>в расчетах за какие-то товары или услуги участвует несколько человек, то следует без промедления представить каждому расчет его доли в расходах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4) Неприличным </a:t>
            </a:r>
            <a:r>
              <a:rPr lang="ru-RU" dirty="0"/>
              <a:t>считается считать чужие деньги и доходы. Разговоров на эту тему следует избегать. Не принято и хвалиться своими доходами.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0" y="1606196"/>
            <a:ext cx="6470941" cy="428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62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588151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10" y="0"/>
            <a:ext cx="631048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035" y="437446"/>
            <a:ext cx="10131425" cy="7676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Заключение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1270" y="3356386"/>
            <a:ext cx="9861982" cy="197197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457200"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Денежные знаки </a:t>
            </a:r>
            <a:r>
              <a:rPr lang="ru-RU" dirty="0" smtClean="0">
                <a:solidFill>
                  <a:schemeClr val="bg1"/>
                </a:solidFill>
              </a:rPr>
              <a:t>отражают </a:t>
            </a:r>
            <a:r>
              <a:rPr lang="ru-RU" dirty="0">
                <a:solidFill>
                  <a:schemeClr val="bg1"/>
                </a:solidFill>
              </a:rPr>
              <a:t>политические события в странах, состояние экономики и финансов государств, историю и культуру народов мира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marL="0" indent="457200"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Сначала появились металлические деньги, бумажные деньги явились следующим шагом в эволюции денег.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457200">
              <a:spcAft>
                <a:spcPts val="0"/>
              </a:spcAft>
              <a:buNone/>
            </a:pPr>
            <a:r>
              <a:rPr lang="ru-RU" dirty="0" smtClean="0">
                <a:solidFill>
                  <a:schemeClr val="bg1"/>
                </a:solidFill>
              </a:rPr>
              <a:t> Но у же </a:t>
            </a:r>
            <a:r>
              <a:rPr lang="ru-RU" dirty="0">
                <a:solidFill>
                  <a:schemeClr val="bg1"/>
                </a:solidFill>
              </a:rPr>
              <a:t>в значительной мере </a:t>
            </a:r>
            <a:r>
              <a:rPr lang="ru-RU" dirty="0" smtClean="0">
                <a:solidFill>
                  <a:schemeClr val="bg1"/>
                </a:solidFill>
              </a:rPr>
              <a:t>они исчерпали </a:t>
            </a:r>
            <a:r>
              <a:rPr lang="ru-RU" dirty="0">
                <a:solidFill>
                  <a:schemeClr val="bg1"/>
                </a:solidFill>
              </a:rPr>
              <a:t>свой потенциал, так как сегодня распространяются повсюду "электронные" деньги. Большинство расчетов, благодаря развитой банковской системе, производится уже в безналичной форме. </a:t>
            </a:r>
          </a:p>
        </p:txBody>
      </p:sp>
    </p:spTree>
    <p:extLst>
      <p:ext uri="{BB962C8B-B14F-4D97-AF65-F5344CB8AC3E}">
        <p14:creationId xmlns:p14="http://schemas.microsoft.com/office/powerpoint/2010/main" val="26804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446" y="169333"/>
            <a:ext cx="10131425" cy="77893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Список литературы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388533"/>
            <a:ext cx="10131425" cy="3649133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ru-RU" dirty="0" smtClean="0"/>
              <a:t>"Бумажные </a:t>
            </a:r>
            <a:r>
              <a:rPr lang="ru-RU" dirty="0"/>
              <a:t>денежные знаки России и СССР" А.И. Васюков, В.В. Горшков, В.И. Колесников, М.М. Чистяков. – СПб: Политехника, </a:t>
            </a:r>
            <a:r>
              <a:rPr lang="ru-RU" dirty="0" smtClean="0"/>
              <a:t>1993</a:t>
            </a:r>
          </a:p>
          <a:p>
            <a:pPr marL="342900" indent="-342900">
              <a:buAutoNum type="arabicParenR"/>
            </a:pPr>
            <a:r>
              <a:rPr lang="en-US" dirty="0"/>
              <a:t>htmlhttp://</a:t>
            </a:r>
            <a:r>
              <a:rPr lang="en-US" dirty="0" smtClean="0"/>
              <a:t>londonmania.ru/photos-of-london/money-in-uk-photo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en-US" dirty="0"/>
              <a:t>ru.wikipedia.org/wiki/</a:t>
            </a:r>
            <a:r>
              <a:rPr lang="ru-RU" dirty="0" smtClean="0"/>
              <a:t>Деньги</a:t>
            </a:r>
          </a:p>
          <a:p>
            <a:pPr marL="342900" indent="-342900">
              <a:buAutoNum type="arabicParenR"/>
            </a:pPr>
            <a:r>
              <a:rPr lang="ru-RU" dirty="0"/>
              <a:t>Я познаю мир. История. Москва, АСТ, 1997г</a:t>
            </a:r>
            <a:r>
              <a:rPr lang="ru-RU" dirty="0" smtClean="0"/>
              <a:t>.</a:t>
            </a:r>
          </a:p>
          <a:p>
            <a:pPr marL="342900" indent="-342900">
              <a:buAutoNum type="arabicParenR"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fb.ru/article/313609/angliyskie-dengi-opisanie-i-foto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en-US" dirty="0">
                <a:hlinkClick r:id="rId3"/>
              </a:rPr>
              <a:t>https://www.russian-money.ru/history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460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245</TotalTime>
  <Words>1558</Words>
  <Application>Microsoft Office PowerPoint</Application>
  <PresentationFormat>Широкоэкранный</PresentationFormat>
  <Paragraphs>108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Небеса</vt:lpstr>
      <vt:lpstr>ПРОЕКТ  ПО АНГЛИЙСКОМУ ЯЗЫКУ   НА ТЕМУ:  «ЧТО МОГУТ РАССКАЗАТЬ БАНКНОТЫ О СВОЕМ НАРОДЕ?»</vt:lpstr>
      <vt:lpstr>Актуальность темы</vt:lpstr>
      <vt:lpstr>Цель:  узнать что могут рассказать банкноты о своем народе</vt:lpstr>
      <vt:lpstr>Задачи:</vt:lpstr>
      <vt:lpstr>История создания банкнот в России</vt:lpstr>
      <vt:lpstr>Изменение банкнот в 2010 году по сравнению с 1997 годом.</vt:lpstr>
      <vt:lpstr>Сравнение Модификации в 1997 , 2004 и 2010 году</vt:lpstr>
      <vt:lpstr> 1 рубль 1974 года  и  2016 года</vt:lpstr>
      <vt:lpstr>История происхождения английских денег.</vt:lpstr>
      <vt:lpstr>Банкнота Великобритании - Фунт стерлингов</vt:lpstr>
      <vt:lpstr>Сравнение денежной единицы PENNY </vt:lpstr>
      <vt:lpstr>Правила этикета с банкнотами </vt:lpstr>
      <vt:lpstr>Заключение </vt:lpstr>
      <vt:lpstr>Список литературы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по английскому языку  на тему:  «что могут рассказать банкноты о своем народе?»</dc:title>
  <dc:creator>SONY</dc:creator>
  <cp:lastModifiedBy>1</cp:lastModifiedBy>
  <cp:revision>26</cp:revision>
  <dcterms:created xsi:type="dcterms:W3CDTF">2018-02-28T17:12:30Z</dcterms:created>
  <dcterms:modified xsi:type="dcterms:W3CDTF">2018-04-12T04:56:55Z</dcterms:modified>
</cp:coreProperties>
</file>