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9" r:id="rId3"/>
    <p:sldId id="320" r:id="rId4"/>
    <p:sldId id="321" r:id="rId5"/>
    <p:sldId id="323" r:id="rId6"/>
    <p:sldId id="325" r:id="rId7"/>
    <p:sldId id="316" r:id="rId8"/>
    <p:sldId id="318" r:id="rId9"/>
    <p:sldId id="326" r:id="rId10"/>
    <p:sldId id="327" r:id="rId11"/>
    <p:sldId id="317" r:id="rId12"/>
    <p:sldId id="312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50021"/>
    <a:srgbClr val="FFCC00"/>
    <a:srgbClr val="FFFF66"/>
    <a:srgbClr val="FFCCFF"/>
    <a:srgbClr val="006600"/>
    <a:srgbClr val="F24450"/>
    <a:srgbClr val="FF66CC"/>
    <a:srgbClr val="336600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7" autoAdjust="0"/>
    <p:restoredTop sz="94660"/>
  </p:normalViewPr>
  <p:slideViewPr>
    <p:cSldViewPr>
      <p:cViewPr varScale="1">
        <p:scale>
          <a:sx n="59" d="100"/>
          <a:sy n="59" d="100"/>
        </p:scale>
        <p:origin x="-10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7B95E-16B3-4B47-9F80-316617FD3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C7582-0DB8-46FC-9D2F-D302FCE523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BA2B-2981-45FB-AD88-DC21EC7A94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0110C-51AC-4B29-A260-6C2F1B17E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8A96DC-C8F7-4C32-8C9F-1B1C76014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93E53-8092-4A17-A2E0-C564C9BE0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2DA9D-F044-457A-B3A9-D3B55A0C5C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48D2B-0DD2-4722-A396-75BCE44168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CDBAC-606D-4419-B8AF-BA58B3C777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BA017-0239-49C1-A0D7-BB591BFF2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35F43-F055-49DD-8394-D58BED041A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FD04D-CA6D-444C-90DE-9451D8168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E97907-6E82-4752-AC16-59A5F893AB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5;&#1086;&#1091;&#1088;&#1086;&#1095;&#1085;&#1086;&#1077;%20&#1087;&#1083;&#1072;&#1085;&#1080;&#1088;&#1086;&#1074;&#1072;&#1085;&#1080;&#1077;%202015-2016\2%20&#1082;&#1083;&#1072;&#1089;&#1089;\4%20term\14%20-%20&#1059;&#1088;&#1086;&#1082;%2047.%20&#1059;&#1095;&#1077;&#1073;&#1085;&#1080;&#1082;,%20&#1091;&#1087;&#1088;.%201.%201),%20&#1089;.%2067.mp3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gif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5;&#1086;&#1091;&#1088;&#1086;&#1095;&#1085;&#1086;&#1077;%20&#1087;&#1083;&#1072;&#1085;&#1080;&#1088;&#1086;&#1074;&#1072;&#1085;&#1080;&#1077;%202015-2016\2%20&#1082;&#1083;&#1072;&#1089;&#1089;\4%20term\15%20-%20&#1059;&#1088;&#1086;&#1082;%2047.%20&#1056;&#1072;&#1073;&#1086;&#1095;&#1072;&#1103;%20&#1090;&#1077;&#1090;&#1088;&#1072;&#1076;&#1100;,%20&#1091;&#1087;&#1088;.%201,%20&#1089;.%2083.mp3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4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9388" y="188913"/>
            <a:ext cx="8713787" cy="6408737"/>
          </a:xfrm>
          <a:prstGeom prst="rect">
            <a:avLst/>
          </a:prstGeom>
          <a:noFill/>
          <a:ln w="38100">
            <a:solidFill>
              <a:srgbClr val="969696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691680" y="764704"/>
            <a:ext cx="18473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endParaRPr lang="ru-RU" sz="6000" b="1" dirty="0">
              <a:solidFill>
                <a:srgbClr val="A50021"/>
              </a:solidFill>
              <a:latin typeface="Monotype Corsiva" pitchFamily="66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en-US" sz="6000" b="1" dirty="0" smtClean="0">
                <a:solidFill>
                  <a:srgbClr val="002060"/>
                </a:solidFill>
                <a:latin typeface="Bookman Old Style" pitchFamily="18" charset="0"/>
              </a:rPr>
              <a:t>Does Wendy like </a:t>
            </a:r>
            <a:r>
              <a:rPr lang="en-US" sz="6000" b="1" dirty="0" smtClean="0">
                <a:solidFill>
                  <a:srgbClr val="FF0000"/>
                </a:solidFill>
                <a:latin typeface="Bookman Old Style" pitchFamily="18" charset="0"/>
              </a:rPr>
              <a:t>red</a:t>
            </a:r>
            <a:r>
              <a:rPr lang="en-US" sz="6000" b="1" dirty="0" smtClean="0">
                <a:solidFill>
                  <a:srgbClr val="002060"/>
                </a:solidFill>
                <a:latin typeface="Bookman Old Style" pitchFamily="18" charset="0"/>
              </a:rPr>
              <a:t>?</a:t>
            </a:r>
            <a:endParaRPr lang="ru-RU" sz="6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259632" y="2132856"/>
            <a:ext cx="6400800" cy="504056"/>
          </a:xfrm>
        </p:spPr>
        <p:txBody>
          <a:bodyPr/>
          <a:lstStyle/>
          <a:p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Unit 2, Lesson 47 English 2, </a:t>
            </a:r>
            <a:r>
              <a:rPr lang="en-US" sz="2000" dirty="0" err="1" smtClean="0">
                <a:solidFill>
                  <a:schemeClr val="bg2">
                    <a:lumMod val="75000"/>
                  </a:schemeClr>
                </a:solidFill>
              </a:rPr>
              <a:t>Kuzovlev</a:t>
            </a:r>
            <a:r>
              <a:rPr lang="en-US" sz="2000" dirty="0" smtClean="0">
                <a:solidFill>
                  <a:schemeClr val="bg2">
                    <a:lumMod val="75000"/>
                  </a:schemeClr>
                </a:solidFill>
              </a:rPr>
              <a:t> V.P.</a:t>
            </a:r>
            <a:endParaRPr lang="ru-RU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8674" name="Picture 2" descr="http://www.playing-field.ru/img/2015/051919/074187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2564904"/>
            <a:ext cx="5472608" cy="399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1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2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3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174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0"/>
            <a:ext cx="8893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ая прямоугольная выноска 9"/>
          <p:cNvSpPr>
            <a:spLocks noChangeArrowheads="1"/>
          </p:cNvSpPr>
          <p:nvPr/>
        </p:nvSpPr>
        <p:spPr bwMode="auto">
          <a:xfrm flipV="1">
            <a:off x="468313" y="2636838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4A371E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Скругленная прямоугольная выноска 10"/>
          <p:cNvSpPr>
            <a:spLocks noChangeArrowheads="1"/>
          </p:cNvSpPr>
          <p:nvPr/>
        </p:nvSpPr>
        <p:spPr bwMode="auto">
          <a:xfrm flipV="1">
            <a:off x="3419475" y="1412875"/>
            <a:ext cx="1296988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FECEE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Скругленная прямоугольная выноска 11"/>
          <p:cNvSpPr>
            <a:spLocks noChangeArrowheads="1"/>
          </p:cNvSpPr>
          <p:nvPr/>
        </p:nvSpPr>
        <p:spPr bwMode="auto">
          <a:xfrm flipV="1">
            <a:off x="4787900" y="1412875"/>
            <a:ext cx="1296988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Скругленная прямоугольная выноска 12"/>
          <p:cNvSpPr>
            <a:spLocks noChangeArrowheads="1"/>
          </p:cNvSpPr>
          <p:nvPr/>
        </p:nvSpPr>
        <p:spPr bwMode="auto">
          <a:xfrm flipV="1">
            <a:off x="6156325" y="1412875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FF00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Скругленная прямоугольная выноска 13"/>
          <p:cNvSpPr>
            <a:spLocks noChangeArrowheads="1"/>
          </p:cNvSpPr>
          <p:nvPr/>
        </p:nvSpPr>
        <p:spPr bwMode="auto">
          <a:xfrm flipV="1">
            <a:off x="539750" y="4005263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FF8A0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Скругленная прямоугольная выноска 14"/>
          <p:cNvSpPr>
            <a:spLocks noChangeArrowheads="1"/>
          </p:cNvSpPr>
          <p:nvPr/>
        </p:nvSpPr>
        <p:spPr bwMode="auto">
          <a:xfrm flipV="1">
            <a:off x="1908175" y="4005263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Скругленная прямоугольная выноска 15"/>
          <p:cNvSpPr>
            <a:spLocks noChangeArrowheads="1"/>
          </p:cNvSpPr>
          <p:nvPr/>
        </p:nvSpPr>
        <p:spPr bwMode="auto">
          <a:xfrm flipV="1">
            <a:off x="3348038" y="4005263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949494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Скругленная прямоугольная выноска 16"/>
          <p:cNvSpPr>
            <a:spLocks noChangeArrowheads="1"/>
          </p:cNvSpPr>
          <p:nvPr/>
        </p:nvSpPr>
        <p:spPr bwMode="auto">
          <a:xfrm flipV="1">
            <a:off x="4716463" y="4005263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Скругленная прямоугольная выноска 17"/>
          <p:cNvSpPr>
            <a:spLocks noChangeArrowheads="1"/>
          </p:cNvSpPr>
          <p:nvPr/>
        </p:nvSpPr>
        <p:spPr bwMode="auto">
          <a:xfrm flipV="1">
            <a:off x="6084888" y="4005263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33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Скругленная прямоугольная выноска 18"/>
          <p:cNvSpPr>
            <a:spLocks noChangeArrowheads="1"/>
          </p:cNvSpPr>
          <p:nvPr/>
        </p:nvSpPr>
        <p:spPr bwMode="auto">
          <a:xfrm flipV="1">
            <a:off x="1908175" y="1341438"/>
            <a:ext cx="1295400" cy="8636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Скругленная прямоугольная выноска 19"/>
          <p:cNvSpPr>
            <a:spLocks noChangeArrowheads="1"/>
          </p:cNvSpPr>
          <p:nvPr/>
        </p:nvSpPr>
        <p:spPr bwMode="auto">
          <a:xfrm flipV="1">
            <a:off x="468313" y="1268413"/>
            <a:ext cx="1295400" cy="865187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172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  <a:latin typeface="Bookman Old Style" pitchFamily="18" charset="0"/>
              </a:rPr>
              <a:t>p.67 ex.1 – </a:t>
            </a:r>
            <a:r>
              <a:rPr lang="ru-RU" sz="3600" dirty="0" smtClean="0">
                <a:solidFill>
                  <a:srgbClr val="FF0000"/>
                </a:solidFill>
                <a:latin typeface="Bookman Old Style" pitchFamily="18" charset="0"/>
              </a:rPr>
              <a:t>с.67 упр.1</a:t>
            </a:r>
            <a:endParaRPr lang="ru-RU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624" y="836712"/>
            <a:ext cx="6768752" cy="578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14 - Урок 47. Учебник, упр. 1. 1), с. 6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179512" y="3140968"/>
            <a:ext cx="864096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http://defresco.ru/d/475303/d/d-4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олна 5"/>
          <p:cNvSpPr/>
          <p:nvPr/>
        </p:nvSpPr>
        <p:spPr>
          <a:xfrm>
            <a:off x="2483768" y="0"/>
            <a:ext cx="4104456" cy="1988840"/>
          </a:xfrm>
          <a:prstGeom prst="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i="1" dirty="0" smtClean="0">
                <a:solidFill>
                  <a:schemeClr val="tx1"/>
                </a:solidFill>
                <a:latin typeface="Bookman Old Style" pitchFamily="18" charset="0"/>
              </a:rPr>
              <a:t>This House is for Wendy!!!</a:t>
            </a:r>
            <a:endParaRPr lang="ru-RU" sz="4000" i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9" name="Picture 2" descr="http://disneyinternationaldubbings.weebly.com/uploads/5/5/8/3/55831083/1465715_orig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1853183"/>
            <a:ext cx="2339752" cy="5004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828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Does Wendy like red?</a:t>
            </a: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Does she like white?</a:t>
            </a: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Does she like green?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684784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Yes, she does.</a:t>
            </a: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No, she doesn’t.</a:t>
            </a: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Yes, she does.</a:t>
            </a:r>
            <a:endParaRPr lang="ru-RU" dirty="0" smtClean="0">
              <a:latin typeface="Bookman Old Style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260648"/>
          <a:ext cx="8208912" cy="1188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04456"/>
                <a:gridCol w="4104456"/>
              </a:tblGrid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Какие вопросы задают мальчишки?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Bookman Old Style" pitchFamily="18" charset="0"/>
                      </a:endParaRPr>
                    </a:p>
                    <a:p>
                      <a:endParaRPr lang="ru-RU" sz="2400" dirty="0">
                        <a:solidFill>
                          <a:schemeClr val="tx1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Как отвечает Питер Пен?</a:t>
                      </a:r>
                    </a:p>
                    <a:p>
                      <a:endParaRPr lang="ru-RU" sz="2400" dirty="0">
                        <a:solidFill>
                          <a:schemeClr val="tx1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F:\урок семинар\питер пен\02labukbl125418958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3573016"/>
            <a:ext cx="6552728" cy="28654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Bookman Old Style" pitchFamily="18" charset="0"/>
              </a:rPr>
              <a:t>Вопрос кому-то о ком-либо, о ней или о нем (или о предмете, явлении)</a:t>
            </a:r>
            <a:endParaRPr lang="ru-RU" sz="32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484784"/>
            <a:ext cx="8363272" cy="2592288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000" dirty="0" smtClean="0">
                <a:latin typeface="Bookman Old Style" pitchFamily="18" charset="0"/>
              </a:rPr>
              <a:t>На </a:t>
            </a:r>
            <a:r>
              <a:rPr lang="ru-RU" sz="2000" i="1" u="sng" dirty="0" smtClean="0">
                <a:latin typeface="Bookman Old Style" pitchFamily="18" charset="0"/>
              </a:rPr>
              <a:t>первом</a:t>
            </a:r>
            <a:r>
              <a:rPr lang="ru-RU" sz="2000" dirty="0" smtClean="0">
                <a:latin typeface="Bookman Old Style" pitchFamily="18" charset="0"/>
              </a:rPr>
              <a:t> месте стоит глагол 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Do</a:t>
            </a:r>
            <a:r>
              <a:rPr lang="en-US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es</a:t>
            </a:r>
            <a:r>
              <a:rPr lang="ru-RU" sz="2000" dirty="0" smtClean="0">
                <a:latin typeface="Bookman Old Style" pitchFamily="18" charset="0"/>
              </a:rPr>
              <a:t> (вспомогательный глагол).</a:t>
            </a:r>
          </a:p>
          <a:p>
            <a:pPr algn="just">
              <a:buFontTx/>
              <a:buNone/>
            </a:pPr>
            <a:r>
              <a:rPr lang="ru-RU" sz="2000" dirty="0" smtClean="0">
                <a:latin typeface="Bookman Old Style" pitchFamily="18" charset="0"/>
              </a:rPr>
              <a:t>На </a:t>
            </a:r>
            <a:r>
              <a:rPr lang="ru-RU" sz="2000" i="1" u="sng" dirty="0" smtClean="0">
                <a:latin typeface="Bookman Old Style" pitchFamily="18" charset="0"/>
              </a:rPr>
              <a:t>втором</a:t>
            </a:r>
            <a:r>
              <a:rPr lang="ru-RU" sz="2000" dirty="0" smtClean="0">
                <a:latin typeface="Bookman Old Style" pitchFamily="18" charset="0"/>
              </a:rPr>
              <a:t> месте стоит 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подлежащее</a:t>
            </a:r>
            <a:r>
              <a:rPr lang="ru-RU" sz="2000" dirty="0" smtClean="0">
                <a:latin typeface="Bookman Old Style" pitchFamily="18" charset="0"/>
              </a:rPr>
              <a:t>, которое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выражено личными местоимениями </a:t>
            </a:r>
            <a:r>
              <a:rPr lang="en-US" sz="2000" b="1" dirty="0" smtClean="0">
                <a:solidFill>
                  <a:srgbClr val="FF0000"/>
                </a:solidFill>
                <a:latin typeface="Bookman Old Style" pitchFamily="18" charset="0"/>
              </a:rPr>
              <a:t>He, She, It </a:t>
            </a:r>
            <a:r>
              <a:rPr lang="ru-RU" sz="2000" dirty="0" smtClean="0">
                <a:latin typeface="Bookman Old Style" pitchFamily="18" charset="0"/>
              </a:rPr>
              <a:t>или соответствующими существительными.</a:t>
            </a:r>
            <a:endParaRPr lang="en-US" sz="2000" dirty="0" smtClean="0">
              <a:latin typeface="Bookman Old Style" pitchFamily="18" charset="0"/>
            </a:endParaRPr>
          </a:p>
          <a:p>
            <a:pPr algn="just">
              <a:buFontTx/>
              <a:buNone/>
            </a:pPr>
            <a:r>
              <a:rPr lang="ru-RU" sz="2000" dirty="0" smtClean="0">
                <a:latin typeface="Bookman Old Style" pitchFamily="18" charset="0"/>
              </a:rPr>
              <a:t>На </a:t>
            </a:r>
            <a:r>
              <a:rPr lang="ru-RU" sz="2000" i="1" u="sng" dirty="0" smtClean="0">
                <a:latin typeface="Bookman Old Style" pitchFamily="18" charset="0"/>
              </a:rPr>
              <a:t>третьем</a:t>
            </a:r>
            <a:r>
              <a:rPr lang="ru-RU" sz="2000" dirty="0" smtClean="0">
                <a:latin typeface="Bookman Old Style" pitchFamily="18" charset="0"/>
              </a:rPr>
              <a:t> месте основной 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смысловой глагол</a:t>
            </a:r>
            <a:r>
              <a:rPr lang="en-US" sz="20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без окончания </a:t>
            </a:r>
            <a:r>
              <a:rPr lang="en-US" sz="2000" b="1" dirty="0" smtClean="0">
                <a:solidFill>
                  <a:srgbClr val="FF0000"/>
                </a:solidFill>
                <a:latin typeface="Bookman Old Style" pitchFamily="18" charset="0"/>
              </a:rPr>
              <a:t>-s</a:t>
            </a:r>
            <a:r>
              <a:rPr lang="ru-RU" sz="2000" dirty="0" smtClean="0">
                <a:latin typeface="Bookman Old Style" pitchFamily="18" charset="0"/>
              </a:rPr>
              <a:t>.</a:t>
            </a:r>
          </a:p>
          <a:p>
            <a:pPr algn="just">
              <a:buFontTx/>
              <a:buNone/>
            </a:pPr>
            <a:r>
              <a:rPr lang="ru-RU" sz="2000" dirty="0" smtClean="0">
                <a:latin typeface="Bookman Old Style" pitchFamily="18" charset="0"/>
              </a:rPr>
              <a:t>На </a:t>
            </a:r>
            <a:r>
              <a:rPr lang="ru-RU" sz="2000" i="1" u="sng" dirty="0" smtClean="0">
                <a:latin typeface="Bookman Old Style" pitchFamily="18" charset="0"/>
              </a:rPr>
              <a:t>четвертом</a:t>
            </a:r>
            <a:r>
              <a:rPr lang="ru-RU" sz="2000" dirty="0" smtClean="0">
                <a:latin typeface="Bookman Old Style" pitchFamily="18" charset="0"/>
              </a:rPr>
              <a:t> месте находятся второстепенные члены предложения.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624" y="4293096"/>
          <a:ext cx="5616624" cy="201622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808312"/>
                <a:gridCol w="2808312"/>
              </a:tblGrid>
              <a:tr h="53058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ookman Old Style" pitchFamily="18" charset="0"/>
                        </a:rPr>
                        <a:t>Wendy like</a:t>
                      </a:r>
                      <a:r>
                        <a:rPr lang="en-US" sz="2400" b="1" dirty="0" smtClean="0">
                          <a:latin typeface="Bookman Old Style" pitchFamily="18" charset="0"/>
                        </a:rPr>
                        <a:t>s</a:t>
                      </a:r>
                      <a:r>
                        <a:rPr lang="en-US" sz="2400" b="0" dirty="0" smtClean="0">
                          <a:latin typeface="Bookman Old Style" pitchFamily="18" charset="0"/>
                        </a:rPr>
                        <a:t> green.</a:t>
                      </a:r>
                      <a:endParaRPr lang="ru-RU" sz="2400" b="0" dirty="0"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50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Does</a:t>
                      </a:r>
                      <a:r>
                        <a:rPr lang="en-US" sz="2400" dirty="0" smtClean="0">
                          <a:latin typeface="Bookman Old Style" pitchFamily="18" charset="0"/>
                        </a:rPr>
                        <a:t> Wendy like</a:t>
                      </a:r>
                      <a:r>
                        <a:rPr lang="en-US" sz="2400" baseline="0" dirty="0" smtClean="0">
                          <a:solidFill>
                            <a:srgbClr val="A50021"/>
                          </a:solidFill>
                          <a:latin typeface="Bookman Old Style" pitchFamily="18" charset="0"/>
                        </a:rPr>
                        <a:t>   </a:t>
                      </a:r>
                      <a:r>
                        <a:rPr lang="en-US" sz="2400" dirty="0" smtClean="0">
                          <a:latin typeface="Bookman Old Style" pitchFamily="18" charset="0"/>
                        </a:rPr>
                        <a:t>green?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5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ookman Old Style" pitchFamily="18" charset="0"/>
                        </a:rPr>
                        <a:t>Yes, she does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ookman Old Style" pitchFamily="18" charset="0"/>
                        </a:rPr>
                        <a:t>No, she doesn’t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44008" y="4869160"/>
            <a:ext cx="216024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man Old Style" pitchFamily="18" charset="0"/>
              </a:rPr>
              <a:t>s</a:t>
            </a:r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83768" y="5301208"/>
            <a:ext cx="504056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716016" y="5229200"/>
            <a:ext cx="504056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81481E-6 L -0.20868 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653136"/>
            <a:ext cx="1872208" cy="1982338"/>
          </a:xfrm>
          <a:prstGeom prst="rect">
            <a:avLst/>
          </a:prstGeom>
          <a:noFill/>
        </p:spPr>
      </p:pic>
      <p:pic>
        <p:nvPicPr>
          <p:cNvPr id="27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723174"/>
            <a:ext cx="2016224" cy="2134826"/>
          </a:xfrm>
          <a:prstGeom prst="rect">
            <a:avLst/>
          </a:prstGeom>
          <a:noFill/>
        </p:spPr>
      </p:pic>
      <p:pic>
        <p:nvPicPr>
          <p:cNvPr id="23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4437112"/>
            <a:ext cx="2024225" cy="2143297"/>
          </a:xfrm>
          <a:prstGeom prst="rect">
            <a:avLst/>
          </a:prstGeom>
          <a:noFill/>
        </p:spPr>
      </p:pic>
      <p:sp>
        <p:nvSpPr>
          <p:cNvPr id="13316" name="Rectangl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652120" y="5949280"/>
            <a:ext cx="1080121" cy="43180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plums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13317" name="Rectangle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267744" y="5949280"/>
            <a:ext cx="1152128" cy="359792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cherries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592138" y="510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21508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646931"/>
            <a:ext cx="2088232" cy="2211069"/>
          </a:xfrm>
          <a:prstGeom prst="rect">
            <a:avLst/>
          </a:prstGeom>
          <a:noFill/>
        </p:spPr>
      </p:pic>
      <p:pic>
        <p:nvPicPr>
          <p:cNvPr id="26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2780928"/>
            <a:ext cx="1872208" cy="1982338"/>
          </a:xfrm>
          <a:prstGeom prst="rect">
            <a:avLst/>
          </a:prstGeom>
          <a:noFill/>
        </p:spPr>
      </p:pic>
      <p:pic>
        <p:nvPicPr>
          <p:cNvPr id="28" name="Picture 4" descr="http://www.lenagold.ru/fon/clipart/k/korz/korz49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708920"/>
            <a:ext cx="1959288" cy="2074540"/>
          </a:xfrm>
          <a:prstGeom prst="rect">
            <a:avLst/>
          </a:prstGeom>
          <a:noFill/>
        </p:spPr>
      </p:pic>
      <p:sp>
        <p:nvSpPr>
          <p:cNvPr id="13326" name="Rectangle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95936" y="6165304"/>
            <a:ext cx="1152128" cy="43180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oranges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13320" name="Rectangle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275856" y="4221088"/>
            <a:ext cx="1152649" cy="43180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apricots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13333" name="Rectangl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5536" y="6093296"/>
            <a:ext cx="1224136" cy="43180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bananas</a:t>
            </a:r>
            <a:endParaRPr lang="ru-RU" b="1" dirty="0">
              <a:solidFill>
                <a:srgbClr val="660033"/>
              </a:solidFill>
            </a:endParaRPr>
          </a:p>
        </p:txBody>
      </p:sp>
      <p:sp>
        <p:nvSpPr>
          <p:cNvPr id="13323" name="Rectangle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043608" y="4149080"/>
            <a:ext cx="1222648" cy="43180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50000">
                <a:schemeClr val="bg1"/>
              </a:gs>
              <a:gs pos="100000">
                <a:srgbClr val="FFC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660033"/>
                </a:solidFill>
              </a:rPr>
              <a:t>apples</a:t>
            </a:r>
            <a:endParaRPr lang="ru-RU" b="1" dirty="0">
              <a:solidFill>
                <a:srgbClr val="660033"/>
              </a:solidFill>
            </a:endParaRPr>
          </a:p>
        </p:txBody>
      </p:sp>
      <p:pic>
        <p:nvPicPr>
          <p:cNvPr id="18" name="Picture 4" descr="http://www.lenagold.ru/fon/clipart/ja/jabl/kras/redapp116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068960"/>
            <a:ext cx="1688976" cy="1097834"/>
          </a:xfrm>
          <a:prstGeom prst="rect">
            <a:avLst/>
          </a:prstGeom>
          <a:noFill/>
        </p:spPr>
      </p:pic>
      <p:pic>
        <p:nvPicPr>
          <p:cNvPr id="19" name="Picture 4" descr="http://zombi-ferma.ucoz.net/novosti/4f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3275856" cy="2625869"/>
          </a:xfrm>
          <a:prstGeom prst="rect">
            <a:avLst/>
          </a:prstGeom>
          <a:noFill/>
        </p:spPr>
      </p:pic>
      <p:pic>
        <p:nvPicPr>
          <p:cNvPr id="20" name="Picture 14" descr="http://anytka96.narod.ru/3230968916612191558u139ux01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260648"/>
            <a:ext cx="1368152" cy="1368152"/>
          </a:xfrm>
          <a:prstGeom prst="rect">
            <a:avLst/>
          </a:prstGeom>
          <a:noFill/>
        </p:spPr>
      </p:pic>
      <p:pic>
        <p:nvPicPr>
          <p:cNvPr id="21" name="Picture 2" descr="http://www.ndi.co.za/wp-content/uploads/2009/04/ndi_nutrients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5013176"/>
            <a:ext cx="2002507" cy="1296144"/>
          </a:xfrm>
          <a:prstGeom prst="rect">
            <a:avLst/>
          </a:prstGeom>
          <a:noFill/>
        </p:spPr>
      </p:pic>
      <p:pic>
        <p:nvPicPr>
          <p:cNvPr id="29" name="Picture 4" descr="http://hwife.ru/wp-content/uploads/2012/12/701861471ba5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085184"/>
            <a:ext cx="1594046" cy="1358770"/>
          </a:xfrm>
          <a:prstGeom prst="rect">
            <a:avLst/>
          </a:prstGeom>
          <a:noFill/>
        </p:spPr>
      </p:pic>
      <p:pic>
        <p:nvPicPr>
          <p:cNvPr id="30" name="Picture 2" descr="http://www.lenagold.ru/fon/clipart/s/sliv/sliv03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797152"/>
            <a:ext cx="1512168" cy="1360951"/>
          </a:xfrm>
          <a:prstGeom prst="rect">
            <a:avLst/>
          </a:prstGeom>
          <a:noFill/>
        </p:spPr>
      </p:pic>
      <p:pic>
        <p:nvPicPr>
          <p:cNvPr id="31" name="Picture 2" descr="http://www.coollady.ru/pic/0002/003/S-11_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2636912"/>
            <a:ext cx="1791728" cy="1656184"/>
          </a:xfrm>
          <a:prstGeom prst="rect">
            <a:avLst/>
          </a:prstGeom>
          <a:noFill/>
        </p:spPr>
      </p:pic>
      <p:pic>
        <p:nvPicPr>
          <p:cNvPr id="32" name="Picture 2" descr="http://www.lenagold.ru/fon/clipart/v/vish/vish101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581128"/>
            <a:ext cx="1600178" cy="1440160"/>
          </a:xfrm>
          <a:prstGeom prst="rect">
            <a:avLst/>
          </a:prstGeom>
          <a:noFill/>
        </p:spPr>
      </p:pic>
      <p:sp>
        <p:nvSpPr>
          <p:cNvPr id="34" name="Овальная выноска 33"/>
          <p:cNvSpPr/>
          <p:nvPr/>
        </p:nvSpPr>
        <p:spPr>
          <a:xfrm>
            <a:off x="3923928" y="0"/>
            <a:ext cx="4320480" cy="1152128"/>
          </a:xfrm>
          <a:prstGeom prst="wedgeEllipseCallou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Bookman Old Style" pitchFamily="18" charset="0"/>
              </a:rPr>
              <a:t>Does Wendy like ….?</a:t>
            </a: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5" name="Овальная выноска 34"/>
          <p:cNvSpPr/>
          <p:nvPr/>
        </p:nvSpPr>
        <p:spPr>
          <a:xfrm flipH="1">
            <a:off x="3347864" y="1484784"/>
            <a:ext cx="2520280" cy="864096"/>
          </a:xfrm>
          <a:prstGeom prst="wedgeEllipseCallout">
            <a:avLst>
              <a:gd name="adj1" fmla="val -11427"/>
              <a:gd name="adj2" fmla="val -8741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man Old Style" pitchFamily="18" charset="0"/>
              </a:rPr>
              <a:t>Yes, she does.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Bookman Old Style" pitchFamily="18" charset="0"/>
              </a:rPr>
              <a:t>She likes …</a:t>
            </a:r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7" name="Овальная выноска 36"/>
          <p:cNvSpPr/>
          <p:nvPr/>
        </p:nvSpPr>
        <p:spPr>
          <a:xfrm flipH="1">
            <a:off x="6084168" y="1484784"/>
            <a:ext cx="3240360" cy="1152128"/>
          </a:xfrm>
          <a:prstGeom prst="wedgeEllipseCallout">
            <a:avLst>
              <a:gd name="adj1" fmla="val 20555"/>
              <a:gd name="adj2" fmla="val -8388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ookman Old Style" pitchFamily="18" charset="0"/>
              </a:rPr>
              <a:t>No, she doesn’t. She doesn’t like…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Bookman Old Style" pitchFamily="18" charset="0"/>
              </a:rPr>
              <a:t>She likes …</a:t>
            </a:r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644008" y="2708920"/>
            <a:ext cx="449999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26" grpId="0" animBg="1"/>
      <p:bldP spid="13320" grpId="0" animBg="1"/>
      <p:bldP spid="13333" grpId="0" animBg="1"/>
      <p:bldP spid="13323" grpId="0" animBg="1"/>
      <p:bldP spid="34" grpId="0" animBg="1"/>
      <p:bldP spid="35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58681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68144" y="1700808"/>
            <a:ext cx="327585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716016" y="2924944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does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3933056"/>
            <a:ext cx="10801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doesn’t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4653136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does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5373216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does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3212976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brave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5936" y="357301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merry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429309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evil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5013176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nice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99992" y="5733256"/>
            <a:ext cx="8640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Bookman Old Style" pitchFamily="18" charset="0"/>
              </a:rPr>
              <a:t>cute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13" name="15 - Урок 47. Рабочая тетрадь, упр. 1, с. 8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7236296" y="620688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020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5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A50021"/>
                </a:solidFill>
                <a:latin typeface="Comic Sans MS" pitchFamily="66" charset="0"/>
              </a:rPr>
              <a:t>Make up a dialogue: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136904" cy="1684783"/>
          </a:xfrm>
        </p:spPr>
        <p:txBody>
          <a:bodyPr/>
          <a:lstStyle/>
          <a:p>
            <a:r>
              <a:rPr lang="en-US" sz="4400" b="1" dirty="0" smtClean="0">
                <a:solidFill>
                  <a:srgbClr val="A50021"/>
                </a:solidFill>
                <a:latin typeface="Comic Sans MS" pitchFamily="66" charset="0"/>
                <a:ea typeface="+mj-ea"/>
                <a:cs typeface="+mj-cs"/>
              </a:rPr>
              <a:t>My friend  likes         . 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A50021"/>
                </a:solidFill>
                <a:latin typeface="Comic Sans MS" pitchFamily="66" charset="0"/>
                <a:ea typeface="+mj-ea"/>
                <a:cs typeface="+mj-cs"/>
              </a:rPr>
              <a:t> Does your friend like      ?  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A50021"/>
                </a:solidFill>
                <a:latin typeface="Comic Sans MS" pitchFamily="66" charset="0"/>
                <a:ea typeface="+mj-ea"/>
                <a:cs typeface="+mj-cs"/>
              </a:rPr>
              <a:t>   </a:t>
            </a:r>
            <a:endParaRPr lang="ru-RU" sz="4400" b="1" dirty="0" smtClean="0">
              <a:solidFill>
                <a:srgbClr val="A50021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4" name="Picture 2" descr="http://www.ndi.co.za/wp-content/uploads/2009/04/ndi_nutrients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1268760"/>
            <a:ext cx="1891258" cy="1224136"/>
          </a:xfrm>
          <a:prstGeom prst="rect">
            <a:avLst/>
          </a:prstGeom>
          <a:noFill/>
        </p:spPr>
      </p:pic>
      <p:pic>
        <p:nvPicPr>
          <p:cNvPr id="5" name="Picture 2" descr="http://www.ndi.co.za/wp-content/uploads/2009/04/ndi_nutrients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2204864"/>
            <a:ext cx="1635991" cy="11521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4221088"/>
            <a:ext cx="3240360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Yes, … does. …likes….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912" y="4221088"/>
            <a:ext cx="5040560" cy="1938992"/>
          </a:xfrm>
          <a:prstGeom prst="rect">
            <a:avLst/>
          </a:prstGeom>
          <a:solidFill>
            <a:srgbClr val="F244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No, … doesn’t. …doesn’t like…at all. …likes….. </a:t>
            </a:r>
            <a:endParaRPr lang="ru-RU" sz="4000" dirty="0">
              <a:latin typeface="Comic Sans MS" pitchFamily="66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123728" y="3140968"/>
            <a:ext cx="1152128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83968" y="3212976"/>
            <a:ext cx="1008112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3" name="Picture 4" descr="http://www.lenagold.ru/fon/clipart/ja/jabl/kras/redapp116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688976" cy="1097834"/>
          </a:xfrm>
          <a:prstGeom prst="rect">
            <a:avLst/>
          </a:prstGeom>
          <a:noFill/>
        </p:spPr>
      </p:pic>
      <p:pic>
        <p:nvPicPr>
          <p:cNvPr id="14" name="Picture 4" descr="http://hwife.ru/wp-content/uploads/2012/12/701861471ba5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9954" y="0"/>
            <a:ext cx="1414534" cy="1205753"/>
          </a:xfrm>
          <a:prstGeom prst="rect">
            <a:avLst/>
          </a:prstGeom>
          <a:noFill/>
        </p:spPr>
      </p:pic>
      <p:pic>
        <p:nvPicPr>
          <p:cNvPr id="15" name="Picture 2" descr="http://www.lenagold.ru/fon/clipart/v/vish/vish101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417840"/>
            <a:ext cx="1600178" cy="1440160"/>
          </a:xfrm>
          <a:prstGeom prst="rect">
            <a:avLst/>
          </a:prstGeom>
          <a:noFill/>
        </p:spPr>
      </p:pic>
      <p:pic>
        <p:nvPicPr>
          <p:cNvPr id="16" name="Picture 2" descr="http://www.lenagold.ru/fon/clipart/s/sliv/sliv03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5561856"/>
            <a:ext cx="1440160" cy="1296144"/>
          </a:xfrm>
          <a:prstGeom prst="rect">
            <a:avLst/>
          </a:prstGeom>
          <a:noFill/>
        </p:spPr>
      </p:pic>
      <p:pic>
        <p:nvPicPr>
          <p:cNvPr id="17" name="Picture 2" descr="http://www.coollady.ru/pic/0002/003/S-11_1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-315415"/>
            <a:ext cx="1512168" cy="1131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FF0000"/>
                </a:solidFill>
                <a:latin typeface="Bookman Old Style" pitchFamily="18" charset="0"/>
              </a:rPr>
              <a:t>Homework</a:t>
            </a:r>
            <a:endParaRPr lang="ru-RU" sz="4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Bookman Old Style" pitchFamily="18" charset="0"/>
              </a:rPr>
              <a:t>с.69 № 5-6,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Bookman Old Style" pitchFamily="18" charset="0"/>
              </a:rPr>
              <a:t>правило с.114-115 наизусть!</a:t>
            </a:r>
            <a:endParaRPr lang="ru-RU" sz="36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12" descr="http://i7.glitter-graphics.org/pub/1468/1468427l38uma6lyy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87824" y="2801790"/>
            <a:ext cx="3096344" cy="4056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1916832"/>
            <a:ext cx="756084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 descr="http://lh4.ggpht.com/zmJ0aNlmxXdb5Q2SH90Zve05JClHA9tUIw78mtx3kHkTj_bt99NAP2d05USnloj4AnfQ=h90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12160" y="2132856"/>
            <a:ext cx="2016224" cy="34563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31640" y="404664"/>
            <a:ext cx="655272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Bookman Old Style" pitchFamily="18" charset="0"/>
              </a:rPr>
              <a:t>Homework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 descr="http://mybiblioteka.su/mydocxru/baza8/1317120267.files/image03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36" name="Picture 12" descr="http://i7.glitter-graphics.org/pub/1468/1468427l38uma6lyy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840" y="2035995"/>
            <a:ext cx="3096344" cy="4056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2c17af78e7bde5e0295fb5b6ba25f773788628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1990</Template>
  <TotalTime>667</TotalTime>
  <Words>195</Words>
  <Application>Microsoft Office PowerPoint</Application>
  <PresentationFormat>Экран (4:3)</PresentationFormat>
  <Paragraphs>52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Diseño predeterminado</vt:lpstr>
      <vt:lpstr>Does Wendy like red?</vt:lpstr>
      <vt:lpstr>Слайд 2</vt:lpstr>
      <vt:lpstr>p.67 ex.1 – с.67 упр.1</vt:lpstr>
      <vt:lpstr>Слайд 4</vt:lpstr>
      <vt:lpstr>Слайд 5</vt:lpstr>
      <vt:lpstr>Вопрос кому-то о ком-либо, о ней или о нем (или о предмете, явлении)</vt:lpstr>
      <vt:lpstr>Слайд 7</vt:lpstr>
      <vt:lpstr>Слайд 8</vt:lpstr>
      <vt:lpstr>Make up a dialogue:</vt:lpstr>
      <vt:lpstr>Homework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54</cp:revision>
  <dcterms:created xsi:type="dcterms:W3CDTF">2010-03-07T08:57:50Z</dcterms:created>
  <dcterms:modified xsi:type="dcterms:W3CDTF">2017-04-03T13:16:33Z</dcterms:modified>
</cp:coreProperties>
</file>