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9" r:id="rId3"/>
    <p:sldId id="266" r:id="rId4"/>
    <p:sldId id="258" r:id="rId5"/>
    <p:sldId id="260" r:id="rId6"/>
    <p:sldId id="265" r:id="rId7"/>
    <p:sldId id="263" r:id="rId8"/>
    <p:sldId id="264" r:id="rId9"/>
    <p:sldId id="261" r:id="rId10"/>
    <p:sldId id="270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96" y="-4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C54B-28BF-420A-B6E5-BCC12895CE38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F2CA-9592-4180-8777-37840BB320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114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C54B-28BF-420A-B6E5-BCC12895CE38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F2CA-9592-4180-8777-37840BB320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38312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C54B-28BF-420A-B6E5-BCC12895CE38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F2CA-9592-4180-8777-37840BB320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26686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C54B-28BF-420A-B6E5-BCC12895CE38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F2CA-9592-4180-8777-37840BB320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65069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C54B-28BF-420A-B6E5-BCC12895CE38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F2CA-9592-4180-8777-37840BB320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04952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C54B-28BF-420A-B6E5-BCC12895CE38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F2CA-9592-4180-8777-37840BB320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67672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C54B-28BF-420A-B6E5-BCC12895CE38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F2CA-9592-4180-8777-37840BB320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61761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C54B-28BF-420A-B6E5-BCC12895CE38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F2CA-9592-4180-8777-37840BB320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17202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C54B-28BF-420A-B6E5-BCC12895CE38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F2CA-9592-4180-8777-37840BB320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14379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C54B-28BF-420A-B6E5-BCC12895CE38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F2CA-9592-4180-8777-37840BB320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4967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C54B-28BF-420A-B6E5-BCC12895CE38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F2CA-9592-4180-8777-37840BB320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57015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FC54B-28BF-420A-B6E5-BCC12895CE38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0F2CA-9592-4180-8777-37840BB320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84919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9" y="980728"/>
            <a:ext cx="9144000" cy="5019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45542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536" y="-24586"/>
            <a:ext cx="9144000" cy="6012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6193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Кто работает по специальности, записанной в дипломе</a:t>
            </a:r>
            <a:endParaRPr lang="ru-RU" dirty="0"/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2" cstate="print"/>
          <a:srcRect t="34284"/>
          <a:stretch>
            <a:fillRect/>
          </a:stretch>
        </p:blipFill>
        <p:spPr bwMode="auto">
          <a:xfrm>
            <a:off x="0" y="2564904"/>
            <a:ext cx="9144000" cy="2070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0"/>
            <a:ext cx="748049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908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8962229"/>
              </p:ext>
            </p:extLst>
          </p:nvPr>
        </p:nvGraphicFramePr>
        <p:xfrm>
          <a:off x="467544" y="260648"/>
          <a:ext cx="8229600" cy="6336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176173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Специалисты</a:t>
                      </a:r>
                      <a:r>
                        <a:rPr lang="ru-RU" sz="2400" baseline="0" dirty="0" smtClean="0"/>
                        <a:t> с высшим образованием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Специалисты</a:t>
                      </a:r>
                      <a:r>
                        <a:rPr lang="ru-RU" sz="2400" baseline="0" dirty="0" smtClean="0"/>
                        <a:t> со средним образованием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Специалисты без образования</a:t>
                      </a:r>
                      <a:endParaRPr lang="ru-RU" sz="2400" dirty="0"/>
                    </a:p>
                  </a:txBody>
                  <a:tcPr/>
                </a:tc>
              </a:tr>
              <a:tr h="457496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0821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381761666"/>
              </p:ext>
            </p:extLst>
          </p:nvPr>
        </p:nvGraphicFramePr>
        <p:xfrm>
          <a:off x="107505" y="0"/>
          <a:ext cx="8928990" cy="6966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330"/>
                <a:gridCol w="2976330"/>
                <a:gridCol w="2976330"/>
              </a:tblGrid>
              <a:tr h="49623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Специалисты</a:t>
                      </a:r>
                      <a:r>
                        <a:rPr lang="ru-RU" sz="1800" baseline="0" dirty="0" smtClean="0"/>
                        <a:t> с высшим образованием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Специалисты</a:t>
                      </a:r>
                      <a:r>
                        <a:rPr lang="ru-RU" sz="1800" baseline="0" dirty="0" smtClean="0"/>
                        <a:t> со средним образованием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Специалисты без образования</a:t>
                      </a:r>
                      <a:endParaRPr lang="ru-RU" sz="1800" dirty="0"/>
                    </a:p>
                  </a:txBody>
                  <a:tcPr/>
                </a:tc>
              </a:tr>
              <a:tr h="6173124">
                <a:tc>
                  <a:txBody>
                    <a:bodyPr/>
                    <a:lstStyle/>
                    <a:p>
                      <a:pPr marL="400050" lvl="0" indent="-2286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Руководители специализированных производственно-эксплуатационных подразделений и служб (главный инженер, главный технолог, главный энергетик, мастер цеха, мастер участка), 1415 – вакансий;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400050" lvl="0" indent="-2286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Врачи, фармацевты, 1246 – вакансий;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400050" lvl="0" indent="-2286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Работники служб, осуществляющих защиту граждан и собственности, 827 – вакансий;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400050" lvl="0" indent="-2286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Архитекторы, инженеры (инженер по надзору за строительством, инженер по техническому надзору, инженер по проектно-сметной работе, инженер-проектировщик), 812 – вакансий;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400050" marR="0" lvl="0" indent="-2286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Горнорабочие и рабочие других профессий по добыче полезных ископаемых подземным и открытым способами, взрывники, камнетесы, обработчики камня и родственные профессии, 95 – вакансий;</a:t>
                      </a:r>
                      <a:endParaRPr lang="ru-RU" sz="10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00050" lvl="0" indent="-2286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Деятели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литературы и искусства, 88 – вакансий;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400050" marR="0" lvl="0" indent="-2286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Преподаватели колледжей, университетов и других вузов, 89 – вакансий;</a:t>
                      </a:r>
                      <a:endParaRPr lang="ru-RU" sz="10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00050" lvl="0" indent="-2286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Руководители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учреждений, организаций и предприятий, 82 – вакансии</a:t>
                      </a: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;</a:t>
                      </a:r>
                    </a:p>
                    <a:p>
                      <a:pPr marL="400050" marR="0" lvl="0" indent="-2286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Руководители  и старшие должностные лица государственных органов управления и представительств, 153 – вакансии;</a:t>
                      </a:r>
                    </a:p>
                    <a:p>
                      <a:pPr marL="400050" lvl="0" indent="-2286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95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Строители-монтажники (арматурщик, бетонщик, каменщик, плотник, столяр, кровельщик, бетоноукладчик), 2966 – вакансий;</a:t>
                      </a:r>
                      <a:endParaRPr lang="ru-RU" sz="95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95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Механики по оборудованию, слесари-сборщики, слесари – ремонтники, 1390 – вакансий;</a:t>
                      </a:r>
                      <a:endParaRPr lang="ru-RU" sz="95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95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Машинисты сельскохозяйственного, землеройного, </a:t>
                      </a:r>
                      <a:r>
                        <a:rPr lang="ru-RU" sz="95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95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тракторист, тракторист-машинист </a:t>
                      </a:r>
                      <a:r>
                        <a:rPr lang="ru-RU" sz="95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сельскохозяйственного </a:t>
                      </a:r>
                      <a:r>
                        <a:rPr lang="ru-RU" sz="95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производства, тракторист по подготовке лесосек), 983 – вакансия;</a:t>
                      </a:r>
                      <a:endParaRPr lang="ru-RU" sz="95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95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Рабочие-отделочники на строительных и ремонтно-строительных работах (штукатур-маляр, изолировщик на термоизоляции, </a:t>
                      </a:r>
                      <a:r>
                        <a:rPr lang="ru-RU" sz="950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огнеупорщики</a:t>
                      </a:r>
                      <a:r>
                        <a:rPr lang="ru-RU" sz="95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), 771 – вакансия;</a:t>
                      </a:r>
                      <a:endParaRPr lang="ru-RU" sz="95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Медицинские </a:t>
                      </a:r>
                      <a:r>
                        <a:rPr lang="ru-RU" sz="95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сестры по уходу и акушерству, 736 – вакансий;</a:t>
                      </a:r>
                      <a:endParaRPr lang="ru-RU" sz="95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95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Средний персонал в области финансовой и торговой деятельности, 677 – вакансий;</a:t>
                      </a:r>
                      <a:endParaRPr lang="ru-RU" sz="95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95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Работники лесного хозяйства, лесозаготовители, 57 – вакансий;</a:t>
                      </a:r>
                      <a:endParaRPr lang="ru-RU" sz="95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95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Слесари-сборщики электрических, электромеханических и радиоэлектронных приборов, 53 - вакансии;</a:t>
                      </a:r>
                      <a:endParaRPr lang="ru-RU" sz="95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95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Операторы, аппаратчики, машинисты и другие профессии на металлоплавильных установках, 47 – вакансий;</a:t>
                      </a:r>
                      <a:endParaRPr lang="ru-RU" sz="95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95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Повар, бармен (изготовитель пищевых полуфабрикатов, кухонный работник, повар детского питания), 569 – вакансий;</a:t>
                      </a:r>
                      <a:endParaRPr lang="ru-RU" sz="95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95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Слесари-инструментальщики, станочники, наладчики, 646 – вакансий;</a:t>
                      </a:r>
                      <a:endParaRPr lang="ru-RU" sz="95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95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Слесари-сборщики, 239 – вакансий;</a:t>
                      </a:r>
                      <a:endParaRPr lang="ru-RU" sz="95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95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Операторы, </a:t>
                      </a:r>
                      <a:r>
                        <a:rPr lang="ru-RU" sz="950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аппартчики</a:t>
                      </a:r>
                      <a:r>
                        <a:rPr lang="ru-RU" sz="95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установок по переработке и обработке древесины, производству целлюлозы, бумаги, картона, фибры и изделий из них, 104 – вакансии;</a:t>
                      </a:r>
                      <a:endParaRPr lang="ru-RU" sz="95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5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lvl="0" indent="-2286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Водители автомобилей, автобусов и других </a:t>
                      </a:r>
                      <a:r>
                        <a:rPr lang="ru-RU" sz="10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мототранспортных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средств, 2190 – вакансий;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28600" lvl="0" indent="-2286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Неквалифицированные рабочие (грузчик, лифтер, сторож (вахтер), гардеробщик), 1880 – вакансий;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28600" lvl="0" indent="-2286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Продавец продовольственных и непродовольственных товаров, 672 – вакансии;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28600" lvl="0" indent="-2286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Домашняя прислуга, уборщики квартир, 74 – вакансии;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228600" lvl="0" indent="-2286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Неквалифицированные рабочие, занятые на транспорте и связи, 2 – вакансии;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40386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9152564" cy="5928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60035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saki-school2.ucoz.ru/Risunki/obucheni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332656"/>
            <a:ext cx="8640960" cy="6096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69949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596194" cy="605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748584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161615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161615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161615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161615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 b="10101"/>
          <a:stretch>
            <a:fillRect/>
          </a:stretch>
        </p:blipFill>
        <p:spPr bwMode="auto">
          <a:xfrm>
            <a:off x="0" y="188640"/>
            <a:ext cx="9144000" cy="616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404664"/>
          <a:ext cx="8229600" cy="2699004"/>
        </p:xfrm>
        <a:graphic>
          <a:graphicData uri="http://schemas.openxmlformats.org/drawingml/2006/table">
            <a:tbl>
              <a:tblPr/>
              <a:tblGrid>
                <a:gridCol w="1149821"/>
                <a:gridCol w="602067"/>
                <a:gridCol w="573177"/>
                <a:gridCol w="545443"/>
                <a:gridCol w="585889"/>
                <a:gridCol w="585889"/>
                <a:gridCol w="658692"/>
                <a:gridCol w="658692"/>
                <a:gridCol w="658692"/>
                <a:gridCol w="491707"/>
                <a:gridCol w="573177"/>
                <a:gridCol w="573177"/>
                <a:gridCol w="573177"/>
              </a:tblGrid>
              <a:tr h="19136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Предмет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Справились, чел/ %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ср. балл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13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11-12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12-13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13-14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14-15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15-16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16-17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11-12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12-13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13-14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14-15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15-16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16-17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41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Математика 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База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Профиль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7/100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8/88,9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11/100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9/100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7/100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7/100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15/100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12/92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46,7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40,9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4,8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53,9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4,3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53,4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Русский язык 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7/100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9/100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11/100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9/100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9/100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16/100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68,14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63,56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63,5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82,1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66,6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Физика 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4/50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5/83,3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6/100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32,75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44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43,3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География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56,7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63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Обществознание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8/75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6/100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6/100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9/100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69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47,5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54,8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59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История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1/-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Литература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Английский яз.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Информатика 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1/100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402" marR="624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Р</a:t>
            </a:r>
            <a:r>
              <a:rPr lang="ru-RU" sz="1600" b="1" dirty="0" smtClean="0"/>
              <a:t>езультаты </a:t>
            </a:r>
            <a:r>
              <a:rPr lang="ru-RU" sz="1600" b="1" dirty="0" smtClean="0"/>
              <a:t>государственной (итоговой) аттестации 2017 за курс средней школы </a:t>
            </a:r>
            <a:r>
              <a:rPr lang="ru-RU" sz="1600" b="1" dirty="0" smtClean="0"/>
              <a:t>в </a:t>
            </a:r>
            <a:r>
              <a:rPr lang="ru-RU" sz="1600" b="1" dirty="0" smtClean="0"/>
              <a:t>форме ЕГЭ</a:t>
            </a:r>
            <a:endParaRPr lang="ru-RU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</TotalTime>
  <Words>591</Words>
  <Application>Microsoft Office PowerPoint</Application>
  <PresentationFormat>Экран (4:3)</PresentationFormat>
  <Paragraphs>170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Кто работает по специальности, записанной в дипломе</vt:lpstr>
      <vt:lpstr>Слайд 4</vt:lpstr>
      <vt:lpstr>Слайд 5</vt:lpstr>
      <vt:lpstr>Слайд 6</vt:lpstr>
      <vt:lpstr>Слайд 7</vt:lpstr>
      <vt:lpstr>Слайд 8</vt:lpstr>
      <vt:lpstr>Слайд 9</vt:lpstr>
      <vt:lpstr>   </vt:lpstr>
      <vt:lpstr>Слайд 11</vt:lpstr>
      <vt:lpstr>Слайд 12</vt:lpstr>
      <vt:lpstr>Слайд 13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Софья</dc:creator>
  <cp:lastModifiedBy>Админ</cp:lastModifiedBy>
  <cp:revision>45</cp:revision>
  <dcterms:created xsi:type="dcterms:W3CDTF">2018-01-28T10:14:50Z</dcterms:created>
  <dcterms:modified xsi:type="dcterms:W3CDTF">2018-01-29T12:31:14Z</dcterms:modified>
</cp:coreProperties>
</file>