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410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456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73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183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234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317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528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405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649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105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9318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291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2210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389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936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195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AD152-EEE3-4599-878B-65F111F50231}" type="datetimeFigureOut">
              <a:rPr lang="ru-RU" smtClean="0"/>
              <a:t>13.11.2017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44DB2FC-D2CC-4431-B5E6-96029A7692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9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6CC83-4378-4AD3-ABB9-7AB83A6D18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4000" b="1" dirty="0"/>
              <a:t>Применение здоровьесберегающих</a:t>
            </a:r>
            <a:br>
              <a:rPr lang="ru-RU" altLang="ru-RU" sz="4000" b="1" dirty="0"/>
            </a:br>
            <a:r>
              <a:rPr lang="ru-RU" altLang="ru-RU" sz="4000" b="1" dirty="0"/>
              <a:t>технологий на уроках английского языка</a:t>
            </a: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93ACFF-7A16-4153-8181-FA10B62077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ru-RU" dirty="0"/>
              <a:t>Выполнила учитель</a:t>
            </a:r>
          </a:p>
          <a:p>
            <a:pPr algn="r"/>
            <a:r>
              <a:rPr lang="ru-RU" dirty="0"/>
              <a:t> английского языка</a:t>
            </a:r>
          </a:p>
          <a:p>
            <a:pPr algn="r"/>
            <a:r>
              <a:rPr lang="ru-RU" dirty="0"/>
              <a:t> Николаева С.П.</a:t>
            </a:r>
          </a:p>
        </p:txBody>
      </p:sp>
    </p:spTree>
    <p:extLst>
      <p:ext uri="{BB962C8B-B14F-4D97-AF65-F5344CB8AC3E}">
        <p14:creationId xmlns:p14="http://schemas.microsoft.com/office/powerpoint/2010/main" val="297220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6F366C6-D19D-49E0-8FC1-9730C4E3A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здоровьесберегающих образовательных технологий обучения– обеспечить школьнику возможность сохранения здоровья за период обучения в школе, сформировать у него необходимые знания, умения и навыки по здоровому образу жизни, научить использовать полученные знания в повседневной жизни. </a:t>
            </a:r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/>
          </a:p>
        </p:txBody>
      </p:sp>
      <p:pic>
        <p:nvPicPr>
          <p:cNvPr id="7" name="Объект 6" descr="ltnb.jpg">
            <a:extLst>
              <a:ext uri="{FF2B5EF4-FFF2-40B4-BE49-F238E27FC236}">
                <a16:creationId xmlns:a16="http://schemas.microsoft.com/office/drawing/2014/main" id="{3CDBF480-987A-45AC-A623-EDFDC0D5AA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3672" y="2133600"/>
            <a:ext cx="5566482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90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7E1986-2FFF-4A0E-B9BA-F9ABDF3E9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ru-RU" altLang="ru-RU" sz="3200" b="1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 негативно влияющие на здоровье учащихся:</a:t>
            </a:r>
            <a:br>
              <a:rPr lang="ru-RU" alt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44FB65-CD93-40E6-BAB2-21378CF2F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неподвижная поза на уроке;</a:t>
            </a:r>
          </a:p>
          <a:p>
            <a:pPr>
              <a:buFontTx/>
              <a:buChar char="-"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живых чувственных ощущений;</a:t>
            </a:r>
          </a:p>
          <a:p>
            <a:pPr>
              <a:buFontTx/>
              <a:buChar char="-"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преобладание словесно-информационного принципа     учебного процесса;</a:t>
            </a:r>
          </a:p>
          <a:p>
            <a:pPr>
              <a:buFontTx/>
              <a:buChar char="-"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-отсутствие чувственно-эмоционального фона на уроке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24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190B30-C239-4C85-A0E5-E37DEF316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разрядок:</a:t>
            </a:r>
            <a:b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C32F36-A475-4A9F-AF91-4A62952568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alt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физкультминутка</a:t>
            </a:r>
          </a:p>
          <a:p>
            <a:pPr marL="0" indent="0">
              <a:buNone/>
            </a:pPr>
            <a:endParaRPr lang="ru-RU" alt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-упражнения для коррекции осанки</a:t>
            </a:r>
          </a:p>
          <a:p>
            <a:pPr marL="0" indent="0">
              <a:buNone/>
            </a:pPr>
            <a:endParaRPr lang="ru-RU" alt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-игра</a:t>
            </a:r>
          </a:p>
          <a:p>
            <a:pPr marL="0" indent="0">
              <a:buNone/>
            </a:pPr>
            <a:endParaRPr lang="ru-RU" alt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-песня</a:t>
            </a:r>
          </a:p>
          <a:p>
            <a:pPr marL="0" indent="0">
              <a:buNone/>
            </a:pPr>
            <a:endParaRPr lang="ru-RU" alt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музыкальная пауза</a:t>
            </a:r>
          </a:p>
          <a:p>
            <a:pPr algn="ctr">
              <a:buFontTx/>
              <a:buChar char="-"/>
            </a:pPr>
            <a:endParaRPr lang="ru-RU" altLang="ru-RU" sz="9600" b="1" dirty="0"/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173FD5-8E6B-4CBF-91EE-E1DF8A4591F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marL="914400" lvl="2" indent="0">
              <a:buNone/>
            </a:pPr>
            <a:r>
              <a:rPr lang="ru-RU" altLang="ru-RU" sz="7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дыхательные упражнения</a:t>
            </a:r>
          </a:p>
          <a:p>
            <a:pPr marL="0" indent="0">
              <a:buNone/>
            </a:pPr>
            <a:endParaRPr lang="ru-RU" altLang="ru-RU" sz="8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-упражнения для глаз</a:t>
            </a:r>
          </a:p>
          <a:p>
            <a:pPr marL="0" indent="0">
              <a:buNone/>
            </a:pPr>
            <a:endParaRPr lang="ru-RU" altLang="ru-RU" sz="8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-релаксация</a:t>
            </a:r>
          </a:p>
          <a:p>
            <a:pPr marL="0" indent="0">
              <a:buNone/>
            </a:pPr>
            <a:endParaRPr lang="ru-RU" altLang="ru-RU" sz="8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altLang="ru-RU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8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хромотерапия</a:t>
            </a:r>
            <a:r>
              <a:rPr lang="ru-RU" altLang="ru-RU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1127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EA890B-FDF2-41A7-BD05-9428AC56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Отличительные особенности здоровьесберегающих образовательных технологий: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FD0B8B-9FE2-474A-89EF-698389F37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4508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отсутствие назидательности и авторитарности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4508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воспитание, а не изучение культуры здоровья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4508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элементы индивидуализации обучения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lvl="0" indent="4508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наличие мотивации на здоровый образ жизни учителя и учеников </a:t>
            </a:r>
          </a:p>
          <a:p>
            <a:pPr marL="0" lvl="0" indent="4508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интерес к учебе, желание идти в школу </a:t>
            </a:r>
          </a:p>
          <a:p>
            <a:pPr marL="0" lvl="0" indent="4508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наличие физкультминуток </a:t>
            </a:r>
          </a:p>
          <a:p>
            <a:pPr marL="0" lvl="0" indent="45085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наличие гигиенического контроля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21075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BA861-A57E-4378-B831-EBD1E4A0C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Требования к уроку английского языка в условиях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здоровьесберегающей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педагогики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105E39-63CF-4150-BF80-0CB3E9B2E5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.Соблюдение санитарно-гигиенических норм в кабинете</a:t>
            </a:r>
            <a:endParaRPr lang="ru-RU" sz="2400" dirty="0"/>
          </a:p>
          <a:p>
            <a:endParaRPr lang="ru-RU" dirty="0"/>
          </a:p>
        </p:txBody>
      </p:sp>
      <p:pic>
        <p:nvPicPr>
          <p:cNvPr id="5" name="Объект 4" descr="55ff535a9a382.jpg">
            <a:extLst>
              <a:ext uri="{FF2B5EF4-FFF2-40B4-BE49-F238E27FC236}">
                <a16:creationId xmlns:a16="http://schemas.microsoft.com/office/drawing/2014/main" id="{68442795-9205-44E8-AE7E-D81F1CDDC8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91375" y="2397324"/>
            <a:ext cx="4313238" cy="323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19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5278E5-7B68-40E6-A43B-DA6E89D22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Чередование и разнообразие видов учебной деятельности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855FAA-54EB-4013-BCC2-BA2B6B091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759928"/>
            <a:ext cx="5181600" cy="4351338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-чтение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-письмо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-говорение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-аудирование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-групповая работа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-индивидуальная работа</a:t>
            </a:r>
          </a:p>
          <a:p>
            <a:endParaRPr lang="ru-RU" dirty="0"/>
          </a:p>
        </p:txBody>
      </p:sp>
      <p:pic>
        <p:nvPicPr>
          <p:cNvPr id="5" name="Объект 4" descr="59_o77659390.jpg">
            <a:extLst>
              <a:ext uri="{FF2B5EF4-FFF2-40B4-BE49-F238E27FC236}">
                <a16:creationId xmlns:a16="http://schemas.microsoft.com/office/drawing/2014/main" id="{FC5B970E-2D78-4A08-AA4F-F66267367C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72202" y="2336293"/>
            <a:ext cx="4091245" cy="262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02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425750-B8B1-497C-8488-234F41BB2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Наличие и выбор места на уроке методов, способствующих активизации инициативы и творческого самовыражения самих учащихся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78CD50-51F9-42A4-8272-C92A6552F21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свободная беседа,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-выбор способа действия,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-выбор способа взаимодействия;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-свобода творчества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-ученики в роли учителя,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-обучение действием,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-обсуждение в группах,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-ролевая игра,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-дискуссия,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-семинар, </a:t>
            </a:r>
          </a:p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-ученик как исследователь</a:t>
            </a:r>
          </a:p>
          <a:p>
            <a:endParaRPr lang="ru-RU" dirty="0"/>
          </a:p>
        </p:txBody>
      </p:sp>
      <p:pic>
        <p:nvPicPr>
          <p:cNvPr id="5" name="Объект 4" descr="zarabotat-na-myle-ruchnoi-raboty-2987.jpg">
            <a:extLst>
              <a:ext uri="{FF2B5EF4-FFF2-40B4-BE49-F238E27FC236}">
                <a16:creationId xmlns:a16="http://schemas.microsoft.com/office/drawing/2014/main" id="{3926E719-D2B1-433A-B27B-803D79F3CC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91375" y="2396149"/>
            <a:ext cx="4313238" cy="323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43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F634E85-B32B-4E0D-8AF2-51675C35E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Физкультминутки и другие оздоровительные моменты на уроке: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11D49B8-155F-43B7-AED2-89B267C709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песня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игра</a:t>
            </a:r>
          </a:p>
          <a:p>
            <a:pPr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зарядка </a:t>
            </a:r>
          </a:p>
          <a:p>
            <a:endParaRPr lang="ru-RU" dirty="0"/>
          </a:p>
        </p:txBody>
      </p:sp>
      <p:pic>
        <p:nvPicPr>
          <p:cNvPr id="8" name="Объект 7" descr="22b43390431b.png">
            <a:extLst>
              <a:ext uri="{FF2B5EF4-FFF2-40B4-BE49-F238E27FC236}">
                <a16:creationId xmlns:a16="http://schemas.microsoft.com/office/drawing/2014/main" id="{06A62764-2939-4345-89F9-1FA7B2B628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91375" y="3138227"/>
            <a:ext cx="4313238" cy="175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503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11360-CC22-459E-9B26-FAD0C2290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Психологический климат на уроке: похвала ученика, наличие эмоциональных разрядок 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73D4DE-4715-46AB-A943-4910D2FFE0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That’s incredible</a:t>
            </a:r>
            <a:endParaRPr lang="ru-RU" dirty="0">
              <a:solidFill>
                <a:prstClr val="black"/>
              </a:solidFill>
            </a:endParaRPr>
          </a:p>
          <a:p>
            <a:r>
              <a:rPr lang="en-US" dirty="0"/>
              <a:t>You are on your way</a:t>
            </a:r>
            <a:endParaRPr lang="ru-RU" dirty="0"/>
          </a:p>
          <a:p>
            <a:r>
              <a:rPr lang="en-US" dirty="0"/>
              <a:t>That’s correct</a:t>
            </a:r>
            <a:endParaRPr lang="ru-RU" dirty="0"/>
          </a:p>
          <a:p>
            <a:r>
              <a:rPr lang="en-US" dirty="0">
                <a:solidFill>
                  <a:prstClr val="black"/>
                </a:solidFill>
              </a:rPr>
              <a:t>Wow. </a:t>
            </a:r>
            <a:r>
              <a:rPr lang="en-US" dirty="0"/>
              <a:t>I am proud of you</a:t>
            </a:r>
            <a:endParaRPr lang="ru-RU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Outstanding work</a:t>
            </a:r>
            <a:endParaRPr lang="ru-RU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Good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5" name="Объект 4" descr="compliments.jpg">
            <a:extLst>
              <a:ext uri="{FF2B5EF4-FFF2-40B4-BE49-F238E27FC236}">
                <a16:creationId xmlns:a16="http://schemas.microsoft.com/office/drawing/2014/main" id="{8E25789C-1E93-4E69-AF32-EA020C5F21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114506" y="2428875"/>
            <a:ext cx="246697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41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BD522-0EEE-406A-A5D0-6C1896261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Характер, объем и дифференцированность домашних заданий соответствует реальным учебным возможностям, индивидуальным особенностям и способностям учащихся. </a:t>
            </a:r>
          </a:p>
        </p:txBody>
      </p:sp>
      <p:pic>
        <p:nvPicPr>
          <p:cNvPr id="5" name="Объект 4" descr="devochka-kniga-ucheba-poza.jpg">
            <a:extLst>
              <a:ext uri="{FF2B5EF4-FFF2-40B4-BE49-F238E27FC236}">
                <a16:creationId xmlns:a16="http://schemas.microsoft.com/office/drawing/2014/main" id="{FF8F801E-8893-4A98-996A-8C26827FF0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18360" y="2308225"/>
            <a:ext cx="385710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62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5DF0D6-3031-4093-B065-9881FB8E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Рефлексия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513765-C8C4-48DE-8F2B-84CD7880F8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Позвольте детям оценить самостоятельно урок и свою деятельность. Можно попросить обосновать свою позицию</a:t>
            </a:r>
          </a:p>
          <a:p>
            <a:endParaRPr lang="ru-RU" dirty="0"/>
          </a:p>
        </p:txBody>
      </p:sp>
      <p:pic>
        <p:nvPicPr>
          <p:cNvPr id="5" name="Объект 4" descr="i (3).jpg">
            <a:extLst>
              <a:ext uri="{FF2B5EF4-FFF2-40B4-BE49-F238E27FC236}">
                <a16:creationId xmlns:a16="http://schemas.microsoft.com/office/drawing/2014/main" id="{A645BB90-773C-4B63-9F76-117D2CC5AF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38269" y="2990850"/>
            <a:ext cx="321945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13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30D2F-4225-462F-8418-6A030CA6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здоровьесберегающих технологий играет большую роль в жизни каждого школьника, позволяет легче и успешнее овладеть необходимыми знаниями на уроке</a:t>
            </a:r>
            <a:endParaRPr lang="ru-RU" sz="2800" dirty="0"/>
          </a:p>
        </p:txBody>
      </p:sp>
      <p:pic>
        <p:nvPicPr>
          <p:cNvPr id="4" name="Picture 2" descr="https://i.ytimg.com/vi/sPejxGLyuIs/hqdefault.jpg">
            <a:extLst>
              <a:ext uri="{FF2B5EF4-FFF2-40B4-BE49-F238E27FC236}">
                <a16:creationId xmlns:a16="http://schemas.microsoft.com/office/drawing/2014/main" id="{817A77E1-3D9E-4DFB-8F0B-F6211D6934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0913" y="2308225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63646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</TotalTime>
  <Words>301</Words>
  <Application>Microsoft Office PowerPoint</Application>
  <PresentationFormat>Широкоэкранный</PresentationFormat>
  <Paragraphs>74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Легкий дым</vt:lpstr>
      <vt:lpstr>Применение здоровьесберегающих технологий на уроках английского языка</vt:lpstr>
      <vt:lpstr> Цель здоровьесберегающих образовательных технологий обучения– обеспечить школьнику возможность сохранения здоровья за период обучения в школе, сформировать у него необходимые знания, умения и навыки по здоровому образу жизни, научить использовать полученные знания в повседневной жизни.  </vt:lpstr>
      <vt:lpstr> Факторы,  негативно влияющие на здоровье учащихся:  </vt:lpstr>
      <vt:lpstr>Виды разрядок: </vt:lpstr>
      <vt:lpstr>Отличительные особенности здоровьесберегающих образовательных технологий: </vt:lpstr>
      <vt:lpstr>Требования к уроку английского языка в условиях здоровьесберегающей педагогики </vt:lpstr>
      <vt:lpstr>Чередование и разнообразие видов учебной деятельности</vt:lpstr>
      <vt:lpstr> Наличие и выбор места на уроке методов, способствующих активизации инициативы и творческого самовыражения самих учащихся</vt:lpstr>
      <vt:lpstr>Физкультминутки и другие оздоровительные моменты на уроке: </vt:lpstr>
      <vt:lpstr> Психологический климат на уроке: похвала ученика, наличие эмоциональных разрядок </vt:lpstr>
      <vt:lpstr>Характер, объем и дифференцированность домашних заданий соответствует реальным учебным возможностям, индивидуальным особенностям и способностям учащихся. </vt:lpstr>
      <vt:lpstr>Рефлексия </vt:lpstr>
      <vt:lpstr>Использование здоровьесберегающих технологий играет большую роль в жизни каждого школьника, позволяет легче и успешнее овладеть необходимыми знаниями на уроке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здоровьесберегающих технологий на уроках английского языка</dc:title>
  <dc:creator>admin</dc:creator>
  <cp:lastModifiedBy>admin</cp:lastModifiedBy>
  <cp:revision>5</cp:revision>
  <dcterms:created xsi:type="dcterms:W3CDTF">2017-11-13T18:20:58Z</dcterms:created>
  <dcterms:modified xsi:type="dcterms:W3CDTF">2017-11-13T19:23:29Z</dcterms:modified>
</cp:coreProperties>
</file>