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8" r:id="rId3"/>
    <p:sldId id="267" r:id="rId4"/>
    <p:sldId id="269" r:id="rId5"/>
    <p:sldId id="270" r:id="rId6"/>
    <p:sldId id="271" r:id="rId7"/>
    <p:sldId id="272" r:id="rId8"/>
    <p:sldId id="274" r:id="rId9"/>
    <p:sldId id="273" r:id="rId10"/>
    <p:sldId id="27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6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E911-9AAF-489D-B82C-15C865E029B5}" type="datetimeFigureOut">
              <a:rPr lang="ru-RU" smtClean="0"/>
              <a:pPr/>
              <a:t>05.05.2018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A446A-A43B-4760-8563-7C3C622E6B4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E911-9AAF-489D-B82C-15C865E029B5}" type="datetimeFigureOut">
              <a:rPr lang="ru-RU" smtClean="0"/>
              <a:pPr/>
              <a:t>05.05.2018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A446A-A43B-4760-8563-7C3C622E6B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E911-9AAF-489D-B82C-15C865E029B5}" type="datetimeFigureOut">
              <a:rPr lang="ru-RU" smtClean="0"/>
              <a:pPr/>
              <a:t>05.05.2018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A446A-A43B-4760-8563-7C3C622E6B4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E911-9AAF-489D-B82C-15C865E029B5}" type="datetimeFigureOut">
              <a:rPr lang="ru-RU" smtClean="0"/>
              <a:pPr/>
              <a:t>05.05.2018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A446A-A43B-4760-8563-7C3C622E6B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E911-9AAF-489D-B82C-15C865E029B5}" type="datetimeFigureOut">
              <a:rPr lang="ru-RU" smtClean="0"/>
              <a:pPr/>
              <a:t>05.05.2018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A446A-A43B-4760-8563-7C3C622E6B49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E911-9AAF-489D-B82C-15C865E029B5}" type="datetimeFigureOut">
              <a:rPr lang="ru-RU" smtClean="0"/>
              <a:pPr/>
              <a:t>05.05.2018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A446A-A43B-4760-8563-7C3C622E6B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E911-9AAF-489D-B82C-15C865E029B5}" type="datetimeFigureOut">
              <a:rPr lang="ru-RU" smtClean="0"/>
              <a:pPr/>
              <a:t>05.05.2018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A446A-A43B-4760-8563-7C3C622E6B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E911-9AAF-489D-B82C-15C865E029B5}" type="datetimeFigureOut">
              <a:rPr lang="ru-RU" smtClean="0"/>
              <a:pPr/>
              <a:t>05.05.2018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A446A-A43B-4760-8563-7C3C622E6B49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E911-9AAF-489D-B82C-15C865E029B5}" type="datetimeFigureOut">
              <a:rPr lang="ru-RU" smtClean="0"/>
              <a:pPr/>
              <a:t>05.05.2018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A446A-A43B-4760-8563-7C3C622E6B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E911-9AAF-489D-B82C-15C865E029B5}" type="datetimeFigureOut">
              <a:rPr lang="ru-RU" smtClean="0"/>
              <a:pPr/>
              <a:t>05.05.2018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A446A-A43B-4760-8563-7C3C622E6B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E911-9AAF-489D-B82C-15C865E029B5}" type="datetimeFigureOut">
              <a:rPr lang="ru-RU" smtClean="0"/>
              <a:pPr/>
              <a:t>05.05.2018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A446A-A43B-4760-8563-7C3C622E6B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B28DE911-9AAF-489D-B82C-15C865E029B5}" type="datetimeFigureOut">
              <a:rPr lang="ru-RU" smtClean="0"/>
              <a:pPr/>
              <a:t>05.05.2018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F9FA446A-A43B-4760-8563-7C3C622E6B4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0100" y="571480"/>
            <a:ext cx="7429552" cy="1808749"/>
          </a:xfrm>
        </p:spPr>
        <p:txBody>
          <a:bodyPr/>
          <a:lstStyle/>
          <a:p>
            <a:pPr algn="ctr"/>
            <a:r>
              <a:rPr lang="ru-RU" sz="6000" dirty="0" smtClean="0"/>
              <a:t>Формирование рыночных цен</a:t>
            </a:r>
            <a:endParaRPr lang="ru-RU" sz="6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99592" y="2564904"/>
            <a:ext cx="7488832" cy="3456384"/>
          </a:xfrm>
        </p:spPr>
        <p:txBody>
          <a:bodyPr/>
          <a:lstStyle/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  <a:p>
            <a:pPr algn="r"/>
            <a:r>
              <a:rPr lang="ru-RU" sz="4000" b="1" dirty="0" smtClean="0">
                <a:solidFill>
                  <a:schemeClr val="tx1"/>
                </a:solidFill>
              </a:rPr>
              <a:t>На торгу два дурака: </a:t>
            </a:r>
          </a:p>
          <a:p>
            <a:pPr algn="r"/>
            <a:r>
              <a:rPr lang="ru-RU" sz="4000" b="1" dirty="0" smtClean="0">
                <a:solidFill>
                  <a:schemeClr val="tx1"/>
                </a:solidFill>
              </a:rPr>
              <a:t>один дешево дает,</a:t>
            </a:r>
          </a:p>
          <a:p>
            <a:pPr algn="r"/>
            <a:r>
              <a:rPr lang="ru-RU" sz="4000" b="1" dirty="0" smtClean="0">
                <a:solidFill>
                  <a:schemeClr val="tx1"/>
                </a:solidFill>
              </a:rPr>
              <a:t> а другой дорого просит.</a:t>
            </a:r>
            <a:endParaRPr lang="ru-RU" sz="4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301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5445224"/>
            <a:ext cx="6781800" cy="72697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Табличный способ определения равновесной цены и равновесного количества товара или услуги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842468020"/>
              </p:ext>
            </p:extLst>
          </p:nvPr>
        </p:nvGraphicFramePr>
        <p:xfrm>
          <a:off x="395535" y="685800"/>
          <a:ext cx="8352930" cy="460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0586">
                  <a:extLst>
                    <a:ext uri="{9D8B030D-6E8A-4147-A177-3AD203B41FA5}">
                      <a16:colId xmlns:a16="http://schemas.microsoft.com/office/drawing/2014/main" xmlns="" val="3213840678"/>
                    </a:ext>
                  </a:extLst>
                </a:gridCol>
                <a:gridCol w="1431826">
                  <a:extLst>
                    <a:ext uri="{9D8B030D-6E8A-4147-A177-3AD203B41FA5}">
                      <a16:colId xmlns:a16="http://schemas.microsoft.com/office/drawing/2014/main" xmlns="" val="3184637335"/>
                    </a:ext>
                  </a:extLst>
                </a:gridCol>
                <a:gridCol w="1909346">
                  <a:extLst>
                    <a:ext uri="{9D8B030D-6E8A-4147-A177-3AD203B41FA5}">
                      <a16:colId xmlns:a16="http://schemas.microsoft.com/office/drawing/2014/main" xmlns="" val="3214372109"/>
                    </a:ext>
                  </a:extLst>
                </a:gridCol>
                <a:gridCol w="1838030">
                  <a:extLst>
                    <a:ext uri="{9D8B030D-6E8A-4147-A177-3AD203B41FA5}">
                      <a16:colId xmlns:a16="http://schemas.microsoft.com/office/drawing/2014/main" xmlns="" val="1611686055"/>
                    </a:ext>
                  </a:extLst>
                </a:gridCol>
                <a:gridCol w="1503142">
                  <a:extLst>
                    <a:ext uri="{9D8B030D-6E8A-4147-A177-3AD203B41FA5}">
                      <a16:colId xmlns:a16="http://schemas.microsoft.com/office/drawing/2014/main" xmlns="" val="15398072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Цена, </a:t>
                      </a:r>
                      <a:r>
                        <a:rPr lang="ru-RU" dirty="0" err="1" smtClean="0">
                          <a:solidFill>
                            <a:schemeClr val="tx1"/>
                          </a:solidFill>
                        </a:rPr>
                        <a:t>д.е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Величина спроса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Величина предложения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Превышение предложения над спросом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Тип рыночной ситуации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25301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/>
                        <a:t>3500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/>
                        <a:t>0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/>
                        <a:t>130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/>
                        <a:t>130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/>
                        <a:t>И</a:t>
                      </a:r>
                      <a:endParaRPr lang="ru-RU" sz="20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69433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/>
                        <a:t>3000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/>
                        <a:t>12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/>
                        <a:t>122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/>
                        <a:t>110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/>
                        <a:t>И</a:t>
                      </a:r>
                      <a:endParaRPr lang="ru-RU" sz="20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67722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/>
                        <a:t>2400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/>
                        <a:t>27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/>
                        <a:t>108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/>
                        <a:t>81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/>
                        <a:t>И</a:t>
                      </a:r>
                      <a:endParaRPr lang="ru-RU" sz="20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23768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/>
                        <a:t>2000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/>
                        <a:t>38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/>
                        <a:t>97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/>
                        <a:t>59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/>
                        <a:t>И</a:t>
                      </a:r>
                      <a:endParaRPr lang="ru-RU" sz="20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2156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/>
                        <a:t>1650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/>
                        <a:t>50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/>
                        <a:t>85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/>
                        <a:t>35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/>
                        <a:t>И</a:t>
                      </a:r>
                      <a:endParaRPr lang="ru-RU" sz="20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90049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/>
                        <a:t>1300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/>
                        <a:t>66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/>
                        <a:t>70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/>
                        <a:t>4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/>
                        <a:t>И</a:t>
                      </a:r>
                      <a:endParaRPr lang="ru-RU" sz="20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2342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1150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60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60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0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Р</a:t>
                      </a:r>
                      <a:endParaRPr lang="ru-RU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3170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/>
                        <a:t>1000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/>
                        <a:t>88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/>
                        <a:t>56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/>
                        <a:t>-32 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/>
                        <a:t>Д</a:t>
                      </a:r>
                      <a:endParaRPr lang="ru-RU" sz="20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53561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/>
                        <a:t>750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/>
                        <a:t>120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/>
                        <a:t>42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/>
                        <a:t>-78 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/>
                        <a:t>Д</a:t>
                      </a:r>
                      <a:endParaRPr lang="ru-RU" sz="20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25302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199106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ИЗБЫТОК</a:t>
            </a:r>
            <a:r>
              <a:rPr lang="ru-RU" dirty="0" smtClean="0"/>
              <a:t> – ситуация, возникающая на рынке, когда при существующем уровне цены продавцы предлагают больший объем товаров, чем покупатели готовы купить при такой цене.</a:t>
            </a:r>
          </a:p>
          <a:p>
            <a:r>
              <a:rPr lang="ru-RU" b="1" dirty="0" smtClean="0"/>
              <a:t>ДЕФИЦИТ</a:t>
            </a:r>
            <a:r>
              <a:rPr lang="ru-RU" dirty="0" smtClean="0"/>
              <a:t> – ситуация на рынке, когда покупатели при существующем уровне цены готовы купить больший объем товаров, чем продавцы при такой цене согласны предложить к продаже.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Объект 3" descr="http://top-leader.ru/wp-content/uploads/2015/05/%D0%A1%D0%BF%D1%80%D0%BE%D1%81-%D0%B8-%D0%BF%D1%80%D0%B5%D0%B4%D0%BB%D0%BE%D0%B6%D0%B5%D0%BD%D0%B8%D0%B5-%D0%B2-%D0%AD%D0%BA%D0%BE%D0%BD%D0%BE%D0%BC%D0%B8%D0%BA%D0%B51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751512" y="4106452"/>
            <a:ext cx="4392488" cy="2751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335" y="4029696"/>
            <a:ext cx="3964178" cy="2700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699611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/>
              <a:t>РАВНОВЕСНАЯ ЦЕНА – цена позволяющая продать весь объем товаров, который изготовители(продавцы) согласны при такой цене предложить на продажу</a:t>
            </a:r>
            <a:r>
              <a:rPr lang="ru-RU" b="1" dirty="0" smtClean="0"/>
              <a:t>.</a:t>
            </a:r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endParaRPr lang="ru-RU" b="1" dirty="0" smtClean="0"/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65275" y="2401887"/>
            <a:ext cx="5937250" cy="445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23312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Постройте кривую величины спроса, величины предложения. Определите равновесную цену, равновесное количество</a:t>
            </a:r>
            <a:endParaRPr lang="ru-RU" sz="1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987245084"/>
              </p:ext>
            </p:extLst>
          </p:nvPr>
        </p:nvGraphicFramePr>
        <p:xfrm>
          <a:off x="762000" y="685800"/>
          <a:ext cx="7543800" cy="454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600">
                  <a:extLst>
                    <a:ext uri="{9D8B030D-6E8A-4147-A177-3AD203B41FA5}">
                      <a16:colId xmlns:a16="http://schemas.microsoft.com/office/drawing/2014/main" xmlns="" val="2712364022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xmlns="" val="425427907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xmlns="" val="9376144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Цена, </a:t>
                      </a:r>
                      <a:r>
                        <a:rPr lang="ru-RU" dirty="0" err="1" smtClean="0">
                          <a:solidFill>
                            <a:schemeClr val="tx1"/>
                          </a:solidFill>
                        </a:rPr>
                        <a:t>д.е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Величина спроса</a:t>
                      </a: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(тыс. шт.)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Величина предложения</a:t>
                      </a: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 (тыс. шт.)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9798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500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0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60</a:t>
                      </a:r>
                      <a:endParaRPr lang="ru-RU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56360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400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10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50</a:t>
                      </a:r>
                      <a:endParaRPr lang="ru-RU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23084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300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20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40</a:t>
                      </a:r>
                      <a:endParaRPr lang="ru-RU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59426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250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30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30</a:t>
                      </a:r>
                      <a:endParaRPr lang="ru-RU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2914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200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40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20</a:t>
                      </a:r>
                      <a:endParaRPr lang="ru-RU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30016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150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50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10</a:t>
                      </a:r>
                      <a:endParaRPr lang="ru-RU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23341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100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60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0</a:t>
                      </a:r>
                      <a:endParaRPr lang="ru-RU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341000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105566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/>
              <a:t>Графический способ определения рыночного равновесия</a:t>
            </a:r>
            <a:endParaRPr lang="ru-RU" sz="2800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332656"/>
            <a:ext cx="6984776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868182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/>
              <a:t>Аналитический способ определения рыночного равновесия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404664"/>
            <a:ext cx="7543800" cy="4464496"/>
          </a:xfrm>
        </p:spPr>
        <p:txBody>
          <a:bodyPr>
            <a:normAutofit fontScale="92500" lnSpcReduction="20000"/>
          </a:bodyPr>
          <a:lstStyle/>
          <a:p>
            <a:r>
              <a:rPr lang="ru-RU" sz="2600" dirty="0"/>
              <a:t>Допустим, функция спроса равна </a:t>
            </a:r>
            <a:r>
              <a:rPr lang="en-US" sz="2600" dirty="0"/>
              <a:t>Q</a:t>
            </a:r>
            <a:r>
              <a:rPr lang="ru-RU" sz="2600" dirty="0"/>
              <a:t>(</a:t>
            </a:r>
            <a:r>
              <a:rPr lang="en-US" sz="2600" dirty="0"/>
              <a:t>D</a:t>
            </a:r>
            <a:r>
              <a:rPr lang="ru-RU" sz="2600" dirty="0"/>
              <a:t>) = 100 – </a:t>
            </a:r>
            <a:r>
              <a:rPr lang="en-US" sz="2600" dirty="0"/>
              <a:t>P</a:t>
            </a:r>
            <a:r>
              <a:rPr lang="ru-RU" sz="2600" dirty="0"/>
              <a:t>, а функция предложения </a:t>
            </a:r>
            <a:r>
              <a:rPr lang="en-US" sz="2600" dirty="0"/>
              <a:t>Q</a:t>
            </a:r>
            <a:r>
              <a:rPr lang="ru-RU" sz="2600" dirty="0"/>
              <a:t>(</a:t>
            </a:r>
            <a:r>
              <a:rPr lang="en-US" sz="2600" dirty="0"/>
              <a:t>S</a:t>
            </a:r>
            <a:r>
              <a:rPr lang="ru-RU" sz="2600" dirty="0"/>
              <a:t>) = 2*</a:t>
            </a:r>
            <a:r>
              <a:rPr lang="en-US" sz="2600" dirty="0"/>
              <a:t>P</a:t>
            </a:r>
            <a:r>
              <a:rPr lang="ru-RU" sz="2600" dirty="0"/>
              <a:t> – 50, где Р – это цена товара в рублях, а величина спроса </a:t>
            </a:r>
            <a:r>
              <a:rPr lang="en-US" sz="2600" dirty="0"/>
              <a:t>Q</a:t>
            </a:r>
            <a:r>
              <a:rPr lang="ru-RU" sz="2600" dirty="0"/>
              <a:t>(</a:t>
            </a:r>
            <a:r>
              <a:rPr lang="en-US" sz="2600" dirty="0"/>
              <a:t>D</a:t>
            </a:r>
            <a:r>
              <a:rPr lang="ru-RU" sz="2600" dirty="0"/>
              <a:t>) и предложения </a:t>
            </a:r>
            <a:r>
              <a:rPr lang="en-US" sz="2600" dirty="0"/>
              <a:t>Q</a:t>
            </a:r>
            <a:r>
              <a:rPr lang="ru-RU" sz="2600" dirty="0"/>
              <a:t>(</a:t>
            </a:r>
            <a:r>
              <a:rPr lang="en-US" sz="2600" dirty="0"/>
              <a:t>S</a:t>
            </a:r>
            <a:r>
              <a:rPr lang="ru-RU" sz="2600" dirty="0"/>
              <a:t>) в тысячах штук.</a:t>
            </a:r>
          </a:p>
          <a:p>
            <a:pPr lvl="0"/>
            <a:r>
              <a:rPr lang="ru-RU" sz="2600" dirty="0"/>
              <a:t>Найдите равновесную цену и равновесное количество товара.</a:t>
            </a:r>
          </a:p>
          <a:p>
            <a:pPr lvl="0"/>
            <a:r>
              <a:rPr lang="ru-RU" sz="2600" dirty="0"/>
              <a:t>Если правительство решит снизить цену до 40 рублей, стремясь стимулировать потребителя, к чему это приведет? Определите величины спроса и предложения, наблюдается ли избыточное предложение (перепроизводство, затоваривание) или избыточный спрос (дефицит), каков объем потребления?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25102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3957646"/>
          </a:xfrm>
        </p:spPr>
        <p:txBody>
          <a:bodyPr/>
          <a:lstStyle/>
          <a:p>
            <a:r>
              <a:rPr lang="ru-RU" b="1" dirty="0" smtClean="0"/>
              <a:t>Решение: Рыночное равновесие наступает, когда </a:t>
            </a:r>
            <a:endParaRPr lang="en-US" b="1" dirty="0" smtClean="0"/>
          </a:p>
          <a:p>
            <a:pPr algn="ctr">
              <a:buNone/>
            </a:pPr>
            <a:r>
              <a:rPr lang="en-US" b="1" dirty="0" smtClean="0"/>
              <a:t>Q(d) = Q(s)</a:t>
            </a:r>
          </a:p>
          <a:p>
            <a:pPr algn="ctr">
              <a:buNone/>
            </a:pPr>
            <a:r>
              <a:rPr lang="en-US" b="1" dirty="0" smtClean="0"/>
              <a:t>100 – P = 2P – 50</a:t>
            </a:r>
          </a:p>
          <a:p>
            <a:pPr algn="ctr">
              <a:buNone/>
            </a:pPr>
            <a:r>
              <a:rPr lang="en-US" b="1" dirty="0" smtClean="0"/>
              <a:t>P = 50 (</a:t>
            </a:r>
            <a:r>
              <a:rPr lang="ru-RU" b="1" dirty="0" smtClean="0"/>
              <a:t>равновесная цена)</a:t>
            </a:r>
            <a:endParaRPr lang="en-US" b="1" dirty="0" smtClean="0"/>
          </a:p>
          <a:p>
            <a:pPr algn="ctr">
              <a:buNone/>
            </a:pPr>
            <a:r>
              <a:rPr lang="en-US" b="1" dirty="0" smtClean="0"/>
              <a:t>Q(d) = 50</a:t>
            </a:r>
            <a:r>
              <a:rPr lang="ru-RU" b="1" dirty="0" smtClean="0"/>
              <a:t>,</a:t>
            </a:r>
            <a:r>
              <a:rPr lang="en-US" b="1" dirty="0" smtClean="0"/>
              <a:t> Q(s) = 50</a:t>
            </a:r>
          </a:p>
          <a:p>
            <a:pPr>
              <a:buNone/>
            </a:pPr>
            <a:r>
              <a:rPr lang="ru-RU" b="1" dirty="0" smtClean="0"/>
              <a:t>При цене товара 40 рублей, </a:t>
            </a:r>
            <a:r>
              <a:rPr lang="en-US" b="1" dirty="0" smtClean="0"/>
              <a:t>Q(d) = </a:t>
            </a:r>
            <a:r>
              <a:rPr lang="ru-RU" b="1" dirty="0" smtClean="0"/>
              <a:t>60, </a:t>
            </a:r>
            <a:r>
              <a:rPr lang="en-US" b="1" dirty="0" smtClean="0"/>
              <a:t>Q(s) = </a:t>
            </a:r>
            <a:r>
              <a:rPr lang="ru-RU" b="1" dirty="0" smtClean="0"/>
              <a:t>30, возникает дефицит товара.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6093296"/>
            <a:ext cx="6781800" cy="7890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90344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МЕХАНИЗМ ЦЕН – формирование и изменение рыночных цен под влиянием столкновения интересов покупателей и продавцов, принимающих свои решения без принуждения из вне.</a:t>
            </a:r>
          </a:p>
          <a:p>
            <a:r>
              <a:rPr lang="ru-RU" dirty="0" smtClean="0"/>
              <a:t>Если цены повышаются, значит, товаров на рынок поступает меньше, чем покупатели готовы приобрести при этом уровне цен;</a:t>
            </a:r>
          </a:p>
          <a:p>
            <a:r>
              <a:rPr lang="ru-RU" dirty="0" smtClean="0"/>
              <a:t>Если цены снижаются, значит, товаров на рынок поступает больше, чем покупатели готовы приобрести при этом уровне цен;</a:t>
            </a:r>
          </a:p>
          <a:p>
            <a:r>
              <a:rPr lang="ru-RU" dirty="0" smtClean="0"/>
              <a:t>Если цены остаются почти неизменными, значит, на рынок поступает примерно столько товаров, сколько покупатели готовы приобрести при этом уровне цен.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99756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4386274"/>
          </a:xfrm>
        </p:spPr>
        <p:txBody>
          <a:bodyPr/>
          <a:lstStyle/>
          <a:p>
            <a:r>
              <a:rPr lang="ru-RU" b="1" dirty="0" smtClean="0"/>
              <a:t>Согласование интересов продавцов и покупателей в ходе рыночного торга приводит к формированию компромисса в виде …………</a:t>
            </a:r>
          </a:p>
          <a:p>
            <a:r>
              <a:rPr lang="ru-RU" b="1" dirty="0" smtClean="0"/>
              <a:t>При такой цене удается продать все количество товаров. Этот объем товаров называется …. </a:t>
            </a:r>
          </a:p>
          <a:p>
            <a:r>
              <a:rPr lang="ru-RU" b="1" dirty="0" smtClean="0"/>
              <a:t>Продавцам не выгоден …….. </a:t>
            </a:r>
          </a:p>
          <a:p>
            <a:r>
              <a:rPr lang="ru-RU" b="1" dirty="0" smtClean="0"/>
              <a:t>Покупателям не выгоден ……. 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2276872"/>
            <a:ext cx="6781800" cy="2448272"/>
          </a:xfrm>
        </p:spPr>
        <p:txBody>
          <a:bodyPr anchor="ctr">
            <a:noAutofit/>
          </a:bodyPr>
          <a:lstStyle/>
          <a:p>
            <a:pPr algn="ctr"/>
            <a:r>
              <a:rPr lang="ru-RU" sz="9600" dirty="0" smtClean="0">
                <a:solidFill>
                  <a:srgbClr val="760000"/>
                </a:solidFill>
              </a:rPr>
              <a:t>Спасибо за внимание</a:t>
            </a:r>
            <a:endParaRPr lang="ru-RU" sz="9600" dirty="0">
              <a:solidFill>
                <a:srgbClr val="76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9649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351</TotalTime>
  <Words>520</Words>
  <Application>Microsoft Office PowerPoint</Application>
  <PresentationFormat>Экран (4:3)</PresentationFormat>
  <Paragraphs>110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NewsPrint</vt:lpstr>
      <vt:lpstr>Формирование рыночных цен</vt:lpstr>
      <vt:lpstr>Табличный способ определения равновесной цены и равновесного количества товара или услуги</vt:lpstr>
      <vt:lpstr>Слайд 3</vt:lpstr>
      <vt:lpstr>Слайд 4</vt:lpstr>
      <vt:lpstr>Постройте кривую величины спроса, величины предложения. Определите равновесную цену, равновесное количество</vt:lpstr>
      <vt:lpstr>Графический способ определения рыночного равновесия</vt:lpstr>
      <vt:lpstr>Аналитический способ определения рыночного равновесия</vt:lpstr>
      <vt:lpstr>Слайд 8</vt:lpstr>
      <vt:lpstr>Слайд 9</vt:lpstr>
      <vt:lpstr>Слайд 10</vt:lpstr>
      <vt:lpstr>Спасибо за внимание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</dc:creator>
  <cp:lastModifiedBy>user</cp:lastModifiedBy>
  <cp:revision>30</cp:revision>
  <dcterms:created xsi:type="dcterms:W3CDTF">2015-12-17T10:51:02Z</dcterms:created>
  <dcterms:modified xsi:type="dcterms:W3CDTF">2018-05-05T03:50:37Z</dcterms:modified>
</cp:coreProperties>
</file>