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4" r:id="rId1"/>
  </p:sldMasterIdLst>
  <p:notesMasterIdLst>
    <p:notesMasterId r:id="rId26"/>
  </p:notesMasterIdLst>
  <p:sldIdLst>
    <p:sldId id="288" r:id="rId2"/>
    <p:sldId id="256" r:id="rId3"/>
    <p:sldId id="270" r:id="rId4"/>
    <p:sldId id="271" r:id="rId5"/>
    <p:sldId id="257" r:id="rId6"/>
    <p:sldId id="279" r:id="rId7"/>
    <p:sldId id="276" r:id="rId8"/>
    <p:sldId id="289" r:id="rId9"/>
    <p:sldId id="277" r:id="rId10"/>
    <p:sldId id="267" r:id="rId11"/>
    <p:sldId id="275" r:id="rId12"/>
    <p:sldId id="287" r:id="rId13"/>
    <p:sldId id="272" r:id="rId14"/>
    <p:sldId id="290" r:id="rId15"/>
    <p:sldId id="273" r:id="rId16"/>
    <p:sldId id="278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62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015" autoAdjust="0"/>
    <p:restoredTop sz="94660"/>
  </p:normalViewPr>
  <p:slideViewPr>
    <p:cSldViewPr snapToGrid="0">
      <p:cViewPr varScale="1">
        <p:scale>
          <a:sx n="73" d="100"/>
          <a:sy n="73" d="100"/>
        </p:scale>
        <p:origin x="-52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учащиеся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1раз в день</c:v>
                </c:pt>
                <c:pt idx="1">
                  <c:v>2 раза в день</c:v>
                </c:pt>
                <c:pt idx="2">
                  <c:v>3 раза в день</c:v>
                </c:pt>
                <c:pt idx="3">
                  <c:v>1 раз в неделю</c:v>
                </c:pt>
                <c:pt idx="4">
                  <c:v>1 раз в месяц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</c:v>
                </c:pt>
                <c:pt idx="1">
                  <c:v>9</c:v>
                </c:pt>
                <c:pt idx="2">
                  <c:v>21</c:v>
                </c:pt>
                <c:pt idx="3">
                  <c:v>13</c:v>
                </c:pt>
                <c:pt idx="4">
                  <c:v>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жители села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1раз в день</c:v>
                </c:pt>
                <c:pt idx="1">
                  <c:v>2 раза в день</c:v>
                </c:pt>
                <c:pt idx="2">
                  <c:v>3 раза в день</c:v>
                </c:pt>
                <c:pt idx="3">
                  <c:v>1 раз в неделю</c:v>
                </c:pt>
                <c:pt idx="4">
                  <c:v>1 раз в месяц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4</c:v>
                </c:pt>
                <c:pt idx="1">
                  <c:v>15</c:v>
                </c:pt>
                <c:pt idx="2">
                  <c:v>18</c:v>
                </c:pt>
                <c:pt idx="3">
                  <c:v>6</c:v>
                </c:pt>
                <c:pt idx="4">
                  <c:v>5</c:v>
                </c:pt>
              </c:numCache>
            </c:numRef>
          </c:val>
        </c:ser>
        <c:axId val="120267904"/>
        <c:axId val="120269440"/>
      </c:barChart>
      <c:catAx>
        <c:axId val="120267904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2000" baseline="0">
                <a:latin typeface="Times New Roman" pitchFamily="18" charset="0"/>
              </a:defRPr>
            </a:pPr>
            <a:endParaRPr lang="ru-RU"/>
          </a:p>
        </c:txPr>
        <c:crossAx val="120269440"/>
        <c:crosses val="autoZero"/>
        <c:auto val="1"/>
        <c:lblAlgn val="ctr"/>
        <c:lblOffset val="100"/>
      </c:catAx>
      <c:valAx>
        <c:axId val="120269440"/>
        <c:scaling>
          <c:orientation val="minMax"/>
        </c:scaling>
        <c:axPos val="l"/>
        <c:majorGridlines/>
        <c:numFmt formatCode="General" sourceLinked="1"/>
        <c:tickLblPos val="nextTo"/>
        <c:crossAx val="120267904"/>
        <c:crosses val="autoZero"/>
        <c:crossBetween val="between"/>
      </c:valAx>
      <c:spPr>
        <a:noFill/>
        <a:ln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a:ln>
      </c:spPr>
    </c:plotArea>
    <c:legend>
      <c:legendPos val="r"/>
      <c:layout/>
      <c:txPr>
        <a:bodyPr/>
        <a:lstStyle/>
        <a:p>
          <a:pPr>
            <a:defRPr sz="2000" baseline="0">
              <a:latin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Лист1!$B$2</c:f>
              <c:strCache>
                <c:ptCount val="1"/>
                <c:pt idx="0">
                  <c:v>учащиеся</c:v>
                </c:pt>
              </c:strCache>
            </c:strRef>
          </c:tx>
          <c:cat>
            <c:strRef>
              <c:f>Лист1!$A$3:$A$7</c:f>
              <c:strCache>
                <c:ptCount val="5"/>
                <c:pt idx="0">
                  <c:v>1 кусочек</c:v>
                </c:pt>
                <c:pt idx="1">
                  <c:v>0,5 буханки</c:v>
                </c:pt>
                <c:pt idx="2">
                  <c:v>1 буханку</c:v>
                </c:pt>
                <c:pt idx="3">
                  <c:v>Более 1 буханки</c:v>
                </c:pt>
                <c:pt idx="4">
                  <c:v>Вообще не ем хлеб</c:v>
                </c:pt>
              </c:strCache>
            </c:strRef>
          </c:cat>
          <c:val>
            <c:numRef>
              <c:f>Лист1!$B$3:$B$7</c:f>
              <c:numCache>
                <c:formatCode>General</c:formatCode>
                <c:ptCount val="5"/>
                <c:pt idx="0">
                  <c:v>17</c:v>
                </c:pt>
                <c:pt idx="1">
                  <c:v>14</c:v>
                </c:pt>
                <c:pt idx="2">
                  <c:v>10</c:v>
                </c:pt>
                <c:pt idx="3">
                  <c:v>8</c:v>
                </c:pt>
                <c:pt idx="4">
                  <c:v>3</c:v>
                </c:pt>
              </c:numCache>
            </c:numRef>
          </c:val>
        </c:ser>
        <c:ser>
          <c:idx val="1"/>
          <c:order val="1"/>
          <c:tx>
            <c:strRef>
              <c:f>Лист1!$C$2</c:f>
              <c:strCache>
                <c:ptCount val="1"/>
                <c:pt idx="0">
                  <c:v>жители села</c:v>
                </c:pt>
              </c:strCache>
            </c:strRef>
          </c:tx>
          <c:cat>
            <c:strRef>
              <c:f>Лист1!$A$3:$A$7</c:f>
              <c:strCache>
                <c:ptCount val="5"/>
                <c:pt idx="0">
                  <c:v>1 кусочек</c:v>
                </c:pt>
                <c:pt idx="1">
                  <c:v>0,5 буханки</c:v>
                </c:pt>
                <c:pt idx="2">
                  <c:v>1 буханку</c:v>
                </c:pt>
                <c:pt idx="3">
                  <c:v>Более 1 буханки</c:v>
                </c:pt>
                <c:pt idx="4">
                  <c:v>Вообще не ем хлеб</c:v>
                </c:pt>
              </c:strCache>
            </c:strRef>
          </c:cat>
          <c:val>
            <c:numRef>
              <c:f>Лист1!$C$3:$C$7</c:f>
              <c:numCache>
                <c:formatCode>General</c:formatCode>
                <c:ptCount val="5"/>
                <c:pt idx="0">
                  <c:v>14</c:v>
                </c:pt>
                <c:pt idx="1">
                  <c:v>17</c:v>
                </c:pt>
                <c:pt idx="2">
                  <c:v>3</c:v>
                </c:pt>
                <c:pt idx="3">
                  <c:v>9</c:v>
                </c:pt>
                <c:pt idx="4">
                  <c:v>3</c:v>
                </c:pt>
              </c:numCache>
            </c:numRef>
          </c:val>
        </c:ser>
        <c:axId val="95491968"/>
        <c:axId val="95493504"/>
      </c:barChart>
      <c:catAx>
        <c:axId val="95491968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2000" baseline="0">
                <a:latin typeface="Times New Roman" pitchFamily="18" charset="0"/>
              </a:defRPr>
            </a:pPr>
            <a:endParaRPr lang="ru-RU"/>
          </a:p>
        </c:txPr>
        <c:crossAx val="95493504"/>
        <c:crosses val="autoZero"/>
        <c:auto val="1"/>
        <c:lblAlgn val="ctr"/>
        <c:lblOffset val="100"/>
      </c:catAx>
      <c:valAx>
        <c:axId val="95493504"/>
        <c:scaling>
          <c:orientation val="minMax"/>
        </c:scaling>
        <c:axPos val="l"/>
        <c:majorGridlines/>
        <c:numFmt formatCode="General" sourceLinked="1"/>
        <c:tickLblPos val="nextTo"/>
        <c:crossAx val="95491968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2000" baseline="0">
              <a:latin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Учащиеся</c:v>
                </c:pt>
              </c:strCache>
            </c:strRef>
          </c:tx>
          <c:cat>
            <c:strRef>
              <c:f>Лист1!$A$2:$A$7</c:f>
              <c:strCache>
                <c:ptCount val="6"/>
                <c:pt idx="0">
                  <c:v>Пшеничный</c:v>
                </c:pt>
                <c:pt idx="1">
                  <c:v>Пшенично-ржаной</c:v>
                </c:pt>
                <c:pt idx="2">
                  <c:v>Ржаной</c:v>
                </c:pt>
                <c:pt idx="3">
                  <c:v>С добавками</c:v>
                </c:pt>
                <c:pt idx="4">
                  <c:v>Без добавок</c:v>
                </c:pt>
                <c:pt idx="5">
                  <c:v>Никакой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26</c:v>
                </c:pt>
                <c:pt idx="1">
                  <c:v>5</c:v>
                </c:pt>
                <c:pt idx="2">
                  <c:v>11</c:v>
                </c:pt>
                <c:pt idx="3">
                  <c:v>5</c:v>
                </c:pt>
                <c:pt idx="4">
                  <c:v>4</c:v>
                </c:pt>
                <c:pt idx="5">
                  <c:v>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Жители села</c:v>
                </c:pt>
              </c:strCache>
            </c:strRef>
          </c:tx>
          <c:cat>
            <c:strRef>
              <c:f>Лист1!$A$2:$A$7</c:f>
              <c:strCache>
                <c:ptCount val="6"/>
                <c:pt idx="0">
                  <c:v>Пшеничный</c:v>
                </c:pt>
                <c:pt idx="1">
                  <c:v>Пшенично-ржаной</c:v>
                </c:pt>
                <c:pt idx="2">
                  <c:v>Ржаной</c:v>
                </c:pt>
                <c:pt idx="3">
                  <c:v>С добавками</c:v>
                </c:pt>
                <c:pt idx="4">
                  <c:v>Без добавок</c:v>
                </c:pt>
                <c:pt idx="5">
                  <c:v>Никакой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</c:v>
                </c:pt>
                <c:pt idx="4">
                  <c:v>6</c:v>
                </c:pt>
                <c:pt idx="5">
                  <c:v>4</c:v>
                </c:pt>
              </c:numCache>
            </c:numRef>
          </c:val>
        </c:ser>
        <c:axId val="95539200"/>
        <c:axId val="95540736"/>
      </c:barChart>
      <c:catAx>
        <c:axId val="95539200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2000" baseline="0">
                <a:latin typeface="Times New Roman" pitchFamily="18" charset="0"/>
              </a:defRPr>
            </a:pPr>
            <a:endParaRPr lang="ru-RU"/>
          </a:p>
        </c:txPr>
        <c:crossAx val="95540736"/>
        <c:crosses val="autoZero"/>
        <c:auto val="1"/>
        <c:lblAlgn val="ctr"/>
        <c:lblOffset val="100"/>
      </c:catAx>
      <c:valAx>
        <c:axId val="95540736"/>
        <c:scaling>
          <c:orientation val="minMax"/>
        </c:scaling>
        <c:axPos val="l"/>
        <c:majorGridlines/>
        <c:numFmt formatCode="General" sourceLinked="1"/>
        <c:tickLblPos val="nextTo"/>
        <c:crossAx val="95539200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2000" baseline="0">
              <a:latin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Учащиеся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Белый</c:v>
                </c:pt>
                <c:pt idx="1">
                  <c:v>Серый</c:v>
                </c:pt>
                <c:pt idx="2">
                  <c:v>Черный</c:v>
                </c:pt>
                <c:pt idx="3">
                  <c:v>Сдобный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19</c:v>
                </c:pt>
                <c:pt idx="1">
                  <c:v>5</c:v>
                </c:pt>
                <c:pt idx="2">
                  <c:v>23</c:v>
                </c:pt>
                <c:pt idx="3">
                  <c:v>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Жители села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Белый</c:v>
                </c:pt>
                <c:pt idx="1">
                  <c:v>Серый</c:v>
                </c:pt>
                <c:pt idx="2">
                  <c:v>Черный</c:v>
                </c:pt>
                <c:pt idx="3">
                  <c:v>Сдобный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6</c:v>
                </c:pt>
                <c:pt idx="1">
                  <c:v>16</c:v>
                </c:pt>
                <c:pt idx="2">
                  <c:v>21</c:v>
                </c:pt>
                <c:pt idx="3">
                  <c:v>5</c:v>
                </c:pt>
              </c:numCache>
            </c:numRef>
          </c:val>
        </c:ser>
        <c:axId val="126592896"/>
        <c:axId val="126594432"/>
      </c:barChart>
      <c:catAx>
        <c:axId val="126592896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2000" baseline="0">
                <a:latin typeface="Times New Roman" pitchFamily="18" charset="0"/>
              </a:defRPr>
            </a:pPr>
            <a:endParaRPr lang="ru-RU"/>
          </a:p>
        </c:txPr>
        <c:crossAx val="126594432"/>
        <c:crosses val="autoZero"/>
        <c:auto val="1"/>
        <c:lblAlgn val="ctr"/>
        <c:lblOffset val="100"/>
      </c:catAx>
      <c:valAx>
        <c:axId val="126594432"/>
        <c:scaling>
          <c:orientation val="minMax"/>
        </c:scaling>
        <c:axPos val="l"/>
        <c:majorGridlines/>
        <c:numFmt formatCode="General" sourceLinked="1"/>
        <c:tickLblPos val="nextTo"/>
        <c:crossAx val="126592896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2000" baseline="0">
              <a:latin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Учащиеся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Часто</c:v>
                </c:pt>
                <c:pt idx="1">
                  <c:v>Нет</c:v>
                </c:pt>
                <c:pt idx="2">
                  <c:v>Съедаете весь без остатка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22</c:v>
                </c:pt>
                <c:pt idx="1">
                  <c:v>21</c:v>
                </c:pt>
                <c:pt idx="2">
                  <c:v>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Жители села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Часто</c:v>
                </c:pt>
                <c:pt idx="1">
                  <c:v>Нет</c:v>
                </c:pt>
                <c:pt idx="2">
                  <c:v>Съедаете весь без остатка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13</c:v>
                </c:pt>
                <c:pt idx="1">
                  <c:v>20</c:v>
                </c:pt>
                <c:pt idx="2">
                  <c:v>15</c:v>
                </c:pt>
              </c:numCache>
            </c:numRef>
          </c:val>
        </c:ser>
        <c:axId val="123813888"/>
        <c:axId val="123815424"/>
      </c:barChart>
      <c:catAx>
        <c:axId val="12381388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2000" baseline="0">
                <a:latin typeface="Times New Roman" pitchFamily="18" charset="0"/>
              </a:defRPr>
            </a:pPr>
            <a:endParaRPr lang="ru-RU"/>
          </a:p>
        </c:txPr>
        <c:crossAx val="123815424"/>
        <c:crosses val="autoZero"/>
        <c:auto val="1"/>
        <c:lblAlgn val="ctr"/>
        <c:lblOffset val="100"/>
      </c:catAx>
      <c:valAx>
        <c:axId val="123815424"/>
        <c:scaling>
          <c:orientation val="minMax"/>
        </c:scaling>
        <c:axPos val="l"/>
        <c:majorGridlines/>
        <c:numFmt formatCode="General" sourceLinked="1"/>
        <c:tickLblPos val="nextTo"/>
        <c:crossAx val="123813888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2000" baseline="0">
              <a:latin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Учащиеся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Выбрасываете</c:v>
                </c:pt>
                <c:pt idx="1">
                  <c:v>Скармливаете домашним животным</c:v>
                </c:pt>
                <c:pt idx="2">
                  <c:v>Сушите сухари </c:v>
                </c:pt>
                <c:pt idx="3">
                  <c:v>В вашей семье хлеба не остается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</c:v>
                </c:pt>
                <c:pt idx="1">
                  <c:v>26</c:v>
                </c:pt>
                <c:pt idx="2">
                  <c:v>11</c:v>
                </c:pt>
                <c:pt idx="3">
                  <c:v>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Жители села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Выбрасываете</c:v>
                </c:pt>
                <c:pt idx="1">
                  <c:v>Скармливаете домашним животным</c:v>
                </c:pt>
                <c:pt idx="2">
                  <c:v>Сушите сухари </c:v>
                </c:pt>
                <c:pt idx="3">
                  <c:v>В вашей семье хлеба не остается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</c:v>
                </c:pt>
                <c:pt idx="1">
                  <c:v>22</c:v>
                </c:pt>
                <c:pt idx="2">
                  <c:v>17</c:v>
                </c:pt>
                <c:pt idx="3">
                  <c:v>7</c:v>
                </c:pt>
              </c:numCache>
            </c:numRef>
          </c:val>
        </c:ser>
        <c:axId val="123836288"/>
        <c:axId val="123837824"/>
      </c:barChart>
      <c:catAx>
        <c:axId val="12383628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2000" baseline="0">
                <a:latin typeface="Times New Roman" pitchFamily="18" charset="0"/>
              </a:defRPr>
            </a:pPr>
            <a:endParaRPr lang="ru-RU"/>
          </a:p>
        </c:txPr>
        <c:crossAx val="123837824"/>
        <c:crosses val="autoZero"/>
        <c:auto val="1"/>
        <c:lblAlgn val="ctr"/>
        <c:lblOffset val="100"/>
      </c:catAx>
      <c:valAx>
        <c:axId val="123837824"/>
        <c:scaling>
          <c:orientation val="minMax"/>
        </c:scaling>
        <c:axPos val="l"/>
        <c:majorGridlines/>
        <c:numFmt formatCode="General" sourceLinked="1"/>
        <c:tickLblPos val="nextTo"/>
        <c:crossAx val="123836288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2000" baseline="0">
              <a:latin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Учащиеся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Не задумывался над этим вопросом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38</c:v>
                </c:pt>
                <c:pt idx="1">
                  <c:v>9</c:v>
                </c:pt>
                <c:pt idx="2">
                  <c:v>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Жители села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Не задумывался над этим вопросом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39</c:v>
                </c:pt>
                <c:pt idx="1">
                  <c:v>3</c:v>
                </c:pt>
                <c:pt idx="2">
                  <c:v>6</c:v>
                </c:pt>
              </c:numCache>
            </c:numRef>
          </c:val>
        </c:ser>
        <c:axId val="126652416"/>
        <c:axId val="126653952"/>
      </c:barChart>
      <c:catAx>
        <c:axId val="12665241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2000" baseline="0">
                <a:latin typeface="Times New Roman" pitchFamily="18" charset="0"/>
              </a:defRPr>
            </a:pPr>
            <a:endParaRPr lang="ru-RU"/>
          </a:p>
        </c:txPr>
        <c:crossAx val="126653952"/>
        <c:crosses val="autoZero"/>
        <c:auto val="1"/>
        <c:lblAlgn val="ctr"/>
        <c:lblOffset val="100"/>
      </c:catAx>
      <c:valAx>
        <c:axId val="126653952"/>
        <c:scaling>
          <c:orientation val="minMax"/>
        </c:scaling>
        <c:axPos val="l"/>
        <c:majorGridlines/>
        <c:numFmt formatCode="General" sourceLinked="1"/>
        <c:tickLblPos val="nextTo"/>
        <c:crossAx val="126652416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2000" baseline="0">
              <a:latin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Учащиеся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Не знаю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20</c:v>
                </c:pt>
                <c:pt idx="1">
                  <c:v>25</c:v>
                </c:pt>
                <c:pt idx="2">
                  <c:v>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Жители села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Не знаю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16</c:v>
                </c:pt>
                <c:pt idx="1">
                  <c:v>22</c:v>
                </c:pt>
                <c:pt idx="2">
                  <c:v>12</c:v>
                </c:pt>
              </c:numCache>
            </c:numRef>
          </c:val>
        </c:ser>
        <c:axId val="126695296"/>
        <c:axId val="126696832"/>
      </c:barChart>
      <c:catAx>
        <c:axId val="12669529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2000" baseline="0">
                <a:latin typeface="Times New Roman" pitchFamily="18" charset="0"/>
              </a:defRPr>
            </a:pPr>
            <a:endParaRPr lang="ru-RU"/>
          </a:p>
        </c:txPr>
        <c:crossAx val="126696832"/>
        <c:crosses val="autoZero"/>
        <c:auto val="1"/>
        <c:lblAlgn val="ctr"/>
        <c:lblOffset val="100"/>
      </c:catAx>
      <c:valAx>
        <c:axId val="126696832"/>
        <c:scaling>
          <c:orientation val="minMax"/>
        </c:scaling>
        <c:axPos val="l"/>
        <c:majorGridlines/>
        <c:numFmt formatCode="General" sourceLinked="1"/>
        <c:tickLblPos val="nextTo"/>
        <c:crossAx val="126695296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2000" baseline="0">
              <a:latin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67A7E7-440B-4597-BAA5-344F515E5FE1}" type="datetimeFigureOut">
              <a:rPr lang="ru-RU" smtClean="0"/>
              <a:pPr/>
              <a:t>25.02.2018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7642D0-BF4E-4F00-96D9-7F09F239C1D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E4A8B-F6BF-48CA-BAC6-70BEF0950987}" type="datetimeFigureOut">
              <a:rPr lang="ru-RU" smtClean="0"/>
              <a:pPr/>
              <a:t>25.02.2018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D4D5-361B-4AE0-84C0-904855E651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66220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E4A8B-F6BF-48CA-BAC6-70BEF0950987}" type="datetimeFigureOut">
              <a:rPr lang="ru-RU" smtClean="0"/>
              <a:pPr/>
              <a:t>25.02.2018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D4D5-361B-4AE0-84C0-904855E651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22102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E4A8B-F6BF-48CA-BAC6-70BEF0950987}" type="datetimeFigureOut">
              <a:rPr lang="ru-RU" smtClean="0"/>
              <a:pPr/>
              <a:t>25.02.2018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D4D5-361B-4AE0-84C0-904855E651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0995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E4A8B-F6BF-48CA-BAC6-70BEF0950987}" type="datetimeFigureOut">
              <a:rPr lang="ru-RU" smtClean="0"/>
              <a:pPr/>
              <a:t>25.02.2018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D4D5-361B-4AE0-84C0-904855E651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29315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E4A8B-F6BF-48CA-BAC6-70BEF0950987}" type="datetimeFigureOut">
              <a:rPr lang="ru-RU" smtClean="0"/>
              <a:pPr/>
              <a:t>25.02.2018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D4D5-361B-4AE0-84C0-904855E651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31173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E4A8B-F6BF-48CA-BAC6-70BEF0950987}" type="datetimeFigureOut">
              <a:rPr lang="ru-RU" smtClean="0"/>
              <a:pPr/>
              <a:t>25.02.2018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D4D5-361B-4AE0-84C0-904855E651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43546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E4A8B-F6BF-48CA-BAC6-70BEF0950987}" type="datetimeFigureOut">
              <a:rPr lang="ru-RU" smtClean="0"/>
              <a:pPr/>
              <a:t>25.02.2018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D4D5-361B-4AE0-84C0-904855E651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7475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E4A8B-F6BF-48CA-BAC6-70BEF0950987}" type="datetimeFigureOut">
              <a:rPr lang="ru-RU" smtClean="0"/>
              <a:pPr/>
              <a:t>25.02.2018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D4D5-361B-4AE0-84C0-904855E651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2045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E4A8B-F6BF-48CA-BAC6-70BEF0950987}" type="datetimeFigureOut">
              <a:rPr lang="ru-RU" smtClean="0"/>
              <a:pPr/>
              <a:t>25.02.2018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D4D5-361B-4AE0-84C0-904855E651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0852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E4A8B-F6BF-48CA-BAC6-70BEF0950987}" type="datetimeFigureOut">
              <a:rPr lang="ru-RU" smtClean="0"/>
              <a:pPr/>
              <a:t>25.02.2018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D4D5-361B-4AE0-84C0-904855E651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48139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E4A8B-F6BF-48CA-BAC6-70BEF0950987}" type="datetimeFigureOut">
              <a:rPr lang="ru-RU" smtClean="0"/>
              <a:pPr/>
              <a:t>25.02.2018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D4D5-361B-4AE0-84C0-904855E651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332157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E4A8B-F6BF-48CA-BAC6-70BEF0950987}" type="datetimeFigureOut">
              <a:rPr lang="ru-RU" smtClean="0"/>
              <a:pPr/>
              <a:t>25.02.2018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D4D5-361B-4AE0-84C0-904855E6518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57867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E4A8B-F6BF-48CA-BAC6-70BEF0950987}" type="datetimeFigureOut">
              <a:rPr lang="ru-RU" smtClean="0"/>
              <a:pPr/>
              <a:t>25.02.2018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D4D5-361B-4AE0-84C0-904855E651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378545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E4A8B-F6BF-48CA-BAC6-70BEF0950987}" type="datetimeFigureOut">
              <a:rPr lang="ru-RU" smtClean="0"/>
              <a:pPr/>
              <a:t>25.02.2018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D4D5-361B-4AE0-84C0-904855E651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731642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E4A8B-F6BF-48CA-BAC6-70BEF0950987}" type="datetimeFigureOut">
              <a:rPr lang="ru-RU" smtClean="0"/>
              <a:pPr/>
              <a:t>25.02.2018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D4D5-361B-4AE0-84C0-904855E651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337071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E4A8B-F6BF-48CA-BAC6-70BEF0950987}" type="datetimeFigureOut">
              <a:rPr lang="ru-RU" smtClean="0"/>
              <a:pPr/>
              <a:t>25.02.2018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D4D5-361B-4AE0-84C0-904855E651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756665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E4A8B-F6BF-48CA-BAC6-70BEF0950987}" type="datetimeFigureOut">
              <a:rPr lang="ru-RU" smtClean="0"/>
              <a:pPr/>
              <a:t>25.02.2018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D4D5-361B-4AE0-84C0-904855E651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18889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4DE4A8B-F6BF-48CA-BAC6-70BEF0950987}" type="datetimeFigureOut">
              <a:rPr lang="ru-RU" smtClean="0"/>
              <a:pPr/>
              <a:t>25.02.2018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6D4D5-361B-4AE0-84C0-904855E651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325892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  <p:sldLayoutId id="2147483976" r:id="rId12"/>
    <p:sldLayoutId id="2147483977" r:id="rId13"/>
    <p:sldLayoutId id="2147483978" r:id="rId14"/>
    <p:sldLayoutId id="2147483979" r:id="rId15"/>
    <p:sldLayoutId id="2147483980" r:id="rId16"/>
    <p:sldLayoutId id="214748398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Lenovo\Desktop\&#1051;&#1102;&#1076;&#1077;\&#1089;&#1086;&#1082;&#1088;&#1086;&#1074;&#1080;&#1097;&#1077;.mp4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Индивидуальный итоговый проект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idx="1"/>
          </p:nvPr>
        </p:nvSpPr>
        <p:spPr>
          <a:xfrm>
            <a:off x="600892" y="2052922"/>
            <a:ext cx="9448963" cy="4195481"/>
          </a:xfrm>
        </p:spPr>
        <p:txBody>
          <a:bodyPr>
            <a:normAutofit fontScale="92500" lnSpcReduction="20000"/>
          </a:bodyPr>
          <a:lstStyle/>
          <a:p>
            <a:pPr algn="r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Тема проекта: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«История хлеба и его разновидности»</a:t>
            </a:r>
            <a:br>
              <a:rPr lang="ru-RU" sz="3500" dirty="0" smtClean="0">
                <a:latin typeface="Times New Roman" pitchFamily="18" charset="0"/>
                <a:cs typeface="Times New Roman" pitchFamily="18" charset="0"/>
              </a:rPr>
            </a:br>
            <a:endParaRPr lang="ru-RU" sz="35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Марычев Егор Дмитриевич,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9б класс</a:t>
            </a:r>
          </a:p>
          <a:p>
            <a:pPr algn="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24" y="326571"/>
            <a:ext cx="8830491" cy="6244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9988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452438"/>
            <a:ext cx="12192000" cy="1400175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Объект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исследования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Жители  села Ромны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Хлебобулочные изделия разных исторических   периодов.</a:t>
            </a:r>
            <a:r>
              <a:rPr lang="ru-RU" sz="2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    Цель</a:t>
            </a:r>
            <a:r>
              <a:rPr lang="ru-RU" sz="2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: </a:t>
            </a:r>
            <a:br>
              <a:rPr lang="ru-RU" sz="2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           1)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Изучить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историю появления хлеба;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Отношение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людей к хлебу в разные исторические периоды. </a:t>
            </a:r>
            <a: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b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1) Провести теоретический анализ источников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обистории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появлении хлеба;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2) Изучить свойства хлеба;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3) Понять и оценить роль хлеба в годы войны;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4) Провести анкетирование и обобщить	результаты.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99295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534988"/>
            <a:ext cx="11050588" cy="57134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>
                <a:solidFill>
                  <a:srgbClr val="EBEBEB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ru-RU" sz="2400" dirty="0" smtClean="0">
                <a:solidFill>
                  <a:srgbClr val="EBEBEB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Гипотеза: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Большинство людей не может обойтись без хлеба.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EBEBE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EBEBE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EBEBEB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Методы исследования</a:t>
            </a:r>
            <a:r>
              <a:rPr lang="ru-RU" sz="2400" dirty="0" smtClean="0">
                <a:solidFill>
                  <a:srgbClr val="EBEBEB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br>
              <a:rPr lang="ru-RU" sz="2400" dirty="0" smtClean="0">
                <a:solidFill>
                  <a:srgbClr val="EBEBEB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EBEBE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EBEBE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EBEBEB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           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1) Аналитический метод: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- Изучение материала энциклопедий;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- Работа с интернет- ресурсами;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- Работа с литературными источниками.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2) Практическая часть: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- Разработка содержания анкет;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- Обработка результатов.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186827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242" y="204398"/>
            <a:ext cx="9069977" cy="6524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7893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9532" y="365759"/>
            <a:ext cx="9026435" cy="6165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704850"/>
            <a:ext cx="3400425" cy="1306513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0" y="901700"/>
            <a:ext cx="10242550" cy="53546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Предполагается , что египтяне к 1200 году до н.э. овладели технологией выпечки дрожжевого хлеба наряду с  выпечкой пресного. Дрожжи, вероятно, одни  из наиболее древних «домашних организмов». Тысячи лет люди использовали их для выпечки и ферментации. 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2" y="452719"/>
            <a:ext cx="9404723" cy="1023385"/>
          </a:xfrm>
        </p:spPr>
        <p:txBody>
          <a:bodyPr/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Хлеб - дар Божий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Users\Lenovo\Desktop\00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5481" y="1214847"/>
            <a:ext cx="6371265" cy="5298288"/>
          </a:xfrm>
          <a:prstGeom prst="rect">
            <a:avLst/>
          </a:prstGeom>
          <a:noFill/>
        </p:spPr>
      </p:pic>
      <p:pic>
        <p:nvPicPr>
          <p:cNvPr id="2050" name="Picture 2" descr="C:\Users\Lenovo\Desktop\iTTWC31H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451137" y="2364381"/>
            <a:ext cx="5545695" cy="30044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154953" y="457200"/>
            <a:ext cx="3401064" cy="2438400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 descr="C:\Users\Lenovo\Desktop\iTVSXMEFC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752759" y="0"/>
            <a:ext cx="5456556" cy="3592286"/>
          </a:xfrm>
          <a:prstGeom prst="rect">
            <a:avLst/>
          </a:prstGeom>
          <a:noFill/>
        </p:spPr>
      </p:pic>
      <p:sp>
        <p:nvSpPr>
          <p:cNvPr id="11" name="Текст 10"/>
          <p:cNvSpPr>
            <a:spLocks noGrp="1"/>
          </p:cNvSpPr>
          <p:nvPr>
            <p:ph type="body" sz="half" idx="2"/>
          </p:nvPr>
        </p:nvSpPr>
        <p:spPr>
          <a:xfrm>
            <a:off x="287385" y="209008"/>
            <a:ext cx="3422467" cy="6152605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Зимой 1240-1241 годов немецкие рыцари,  не сумев взять Новгород, отняли у крестьян зерно и лошадей, надеясь оставить всю новгородскую землю без хлеба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Lenovo\Desktop\i6U893SR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96299" y="3305838"/>
            <a:ext cx="5895703" cy="35521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6778" y="1070385"/>
            <a:ext cx="7849497" cy="554825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46112" y="279704"/>
            <a:ext cx="9404723" cy="968187"/>
          </a:xfrm>
        </p:spPr>
        <p:txBody>
          <a:bodyPr/>
          <a:lstStyle/>
          <a:p>
            <a:r>
              <a:rPr lang="ru-RU" sz="4400" b="1" dirty="0">
                <a:solidFill>
                  <a:srgbClr val="EBEBEB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Значение хлеба в жизни человека.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5956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46112" y="0"/>
            <a:ext cx="9404723" cy="744583"/>
          </a:xfrm>
        </p:spPr>
        <p:txBody>
          <a:bodyPr/>
          <a:lstStyle/>
          <a:p>
            <a:pPr algn="ctr"/>
            <a:r>
              <a:rPr lang="ru-RU" dirty="0" smtClean="0"/>
              <a:t>сокровище</a:t>
            </a:r>
            <a:endParaRPr lang="ru-RU" dirty="0"/>
          </a:p>
        </p:txBody>
      </p:sp>
      <p:pic>
        <p:nvPicPr>
          <p:cNvPr id="7" name="сокровище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14575" y="666750"/>
            <a:ext cx="7505700" cy="56292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2" y="1"/>
            <a:ext cx="9404723" cy="940526"/>
          </a:xfrm>
        </p:spPr>
        <p:txBody>
          <a:bodyPr/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Польза хлеба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9636" y="849090"/>
            <a:ext cx="8059783" cy="5399313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Черный хлеб 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Содержит клетчатку, микроэлементы, аминокислоты и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минеральные соли.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Цельно зерновой хлеб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Содержит больше всего полезных веществ и витаминов.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Снижает риск развития сердечнососудистых  заболеваний и диабета. 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Бездрожжевой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Низкое содержание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колорий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Улучшает процесс пищеварения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 подвержен поражению плесневыми грибками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Lenovo\Desktop\iRQ4ZV3M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32321" y="3357155"/>
            <a:ext cx="5059680" cy="35008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96044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Вред хлеба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18012" y="1371600"/>
            <a:ext cx="9631843" cy="509451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Высокая калорийность </a:t>
            </a:r>
          </a:p>
          <a:p>
            <a:pPr>
              <a:lnSpc>
                <a:spcPct val="150000"/>
              </a:lnSpc>
              <a:spcAft>
                <a:spcPts val="800"/>
              </a:spcAft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Низкое содержание витаминов</a:t>
            </a:r>
          </a:p>
          <a:p>
            <a:pPr>
              <a:lnSpc>
                <a:spcPct val="150000"/>
              </a:lnSpc>
              <a:spcAft>
                <a:spcPts val="800"/>
              </a:spcAft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Опасность для зубов.</a:t>
            </a:r>
          </a:p>
          <a:p>
            <a:pPr>
              <a:lnSpc>
                <a:spcPct val="150000"/>
              </a:lnSpc>
              <a:spcAft>
                <a:spcPts val="800"/>
              </a:spcAft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Развивается недостаток кальция в организме </a:t>
            </a:r>
          </a:p>
          <a:p>
            <a:pPr>
              <a:lnSpc>
                <a:spcPct val="150000"/>
              </a:lnSpc>
              <a:spcAft>
                <a:spcPts val="800"/>
              </a:spcAft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Формируется песок и камни в почках. </a:t>
            </a:r>
          </a:p>
          <a:p>
            <a:pPr>
              <a:lnSpc>
                <a:spcPct val="150000"/>
              </a:lnSpc>
              <a:spcAft>
                <a:spcPts val="800"/>
              </a:spcAft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Ожирение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85310" y="1606735"/>
            <a:ext cx="8358692" cy="1405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endParaRPr lang="ru-RU" sz="1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endParaRPr lang="ru-RU" sz="1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Lenovo\Desktop\iMPJ7AYU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27373" y="1672046"/>
            <a:ext cx="5294811" cy="40364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2684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384" y="209006"/>
            <a:ext cx="9927771" cy="1644242"/>
          </a:xfrm>
        </p:spPr>
        <p:txBody>
          <a:bodyPr/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Разновидности хлеба в России и других странах.</a:t>
            </a:r>
            <a:endParaRPr lang="ru-RU" sz="3200" dirty="0"/>
          </a:p>
        </p:txBody>
      </p:sp>
      <p:pic>
        <p:nvPicPr>
          <p:cNvPr id="6146" name="Picture 2" descr="C:\Users\Lenovo\Desktop\i9UK9T575.jpg"/>
          <p:cNvPicPr>
            <a:picLocks noChangeAspect="1" noChangeArrowheads="1"/>
          </p:cNvPicPr>
          <p:nvPr/>
        </p:nvPicPr>
        <p:blipFill>
          <a:blip r:embed="rId2"/>
          <a:srcRect l="17049" t="-57" r="19357"/>
          <a:stretch>
            <a:fillRect/>
          </a:stretch>
        </p:blipFill>
        <p:spPr bwMode="auto">
          <a:xfrm>
            <a:off x="2" y="927463"/>
            <a:ext cx="3735977" cy="3174886"/>
          </a:xfrm>
          <a:prstGeom prst="rect">
            <a:avLst/>
          </a:prstGeom>
          <a:noFill/>
        </p:spPr>
      </p:pic>
      <p:pic>
        <p:nvPicPr>
          <p:cNvPr id="4" name="Picture 3" descr="C:\Users\Lenovo\Desktop\2a02_55b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9632" y="1489168"/>
            <a:ext cx="4491568" cy="2939636"/>
          </a:xfrm>
          <a:prstGeom prst="rect">
            <a:avLst/>
          </a:prstGeom>
          <a:noFill/>
        </p:spPr>
      </p:pic>
      <p:pic>
        <p:nvPicPr>
          <p:cNvPr id="5" name="Picture 4" descr="C:\Users\Lenovo\Desktop\i0BIZVFQQ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01785" y="3383280"/>
            <a:ext cx="4271555" cy="305897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920243" y="6273227"/>
            <a:ext cx="34877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Турецкий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симит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86401" y="888275"/>
            <a:ext cx="3709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Еврейская хала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C:\Users\Lenovo\Desktop\iGLOPHBPY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53934" y="3788228"/>
            <a:ext cx="3938068" cy="306977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9718496" y="2656507"/>
            <a:ext cx="229062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Кавказский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Лаваш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4294967295"/>
          </p:nvPr>
        </p:nvSpPr>
        <p:spPr>
          <a:xfrm>
            <a:off x="0" y="1981200"/>
            <a:ext cx="3043238" cy="2093913"/>
          </a:xfrm>
        </p:spPr>
        <p:txBody>
          <a:bodyPr>
            <a:normAutofit/>
          </a:bodyPr>
          <a:lstStyle/>
          <a:p>
            <a:pPr lvl="0" algn="ctr" defTabSz="914400">
              <a:spcBef>
                <a:spcPts val="0"/>
              </a:spcBef>
              <a:buClrTx/>
              <a:buSzTx/>
            </a:pPr>
            <a:r>
              <a:rPr lang="ru-RU" dirty="0" smtClean="0"/>
              <a:t>Лаваш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4294967295"/>
          </p:nvPr>
        </p:nvSpPr>
        <p:spPr>
          <a:xfrm>
            <a:off x="0" y="1227138"/>
            <a:ext cx="2936875" cy="471487"/>
          </a:xfrm>
        </p:spPr>
        <p:txBody>
          <a:bodyPr/>
          <a:lstStyle/>
          <a:p>
            <a:pPr algn="ctr"/>
            <a:r>
              <a:rPr lang="ru-RU" dirty="0" err="1" smtClean="0"/>
              <a:t>Симит</a:t>
            </a:r>
            <a:endParaRPr lang="ru-RU" dirty="0"/>
          </a:p>
        </p:txBody>
      </p:sp>
      <p:pic>
        <p:nvPicPr>
          <p:cNvPr id="13" name="Picture 3" descr="C:\Users\Lenovo\Desktop\i6AE2O9DL.jpg"/>
          <p:cNvPicPr>
            <a:picLocks noChangeAspect="1" noChangeArrowheads="1"/>
          </p:cNvPicPr>
          <p:nvPr/>
        </p:nvPicPr>
        <p:blipFill>
          <a:blip r:embed="rId2" cstate="print"/>
          <a:srcRect l="19525" t="2279" r="17942" b="1649"/>
          <a:stretch>
            <a:fillRect/>
          </a:stretch>
        </p:blipFill>
        <p:spPr bwMode="auto">
          <a:xfrm>
            <a:off x="222068" y="666206"/>
            <a:ext cx="3095899" cy="3513909"/>
          </a:xfrm>
          <a:prstGeom prst="rect">
            <a:avLst/>
          </a:prstGeom>
          <a:noFill/>
        </p:spPr>
      </p:pic>
      <p:pic>
        <p:nvPicPr>
          <p:cNvPr id="14" name="Picture 4" descr="C:\Users\Lenovo\Desktop\640a8230eae1661af496e15926c4383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59786" y="3614110"/>
            <a:ext cx="3949343" cy="3069079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0" y="0"/>
            <a:ext cx="39298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Итальянская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фокачча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216537" y="2925699"/>
            <a:ext cx="38143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Балканский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лангош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Picture 2" descr="C:\Users\Lenovo\Desktop\i51JMF2ZK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88677" y="169817"/>
            <a:ext cx="3762103" cy="4033056"/>
          </a:xfrm>
          <a:prstGeom prst="rect">
            <a:avLst/>
          </a:prstGeom>
          <a:noFill/>
        </p:spPr>
      </p:pic>
      <p:pic>
        <p:nvPicPr>
          <p:cNvPr id="19" name="Picture 2" descr="C:\Users\Lenovo\Desktop\iSX7NAQ9K.jpg"/>
          <p:cNvPicPr>
            <a:picLocks noChangeAspect="1" noChangeArrowheads="1"/>
          </p:cNvPicPr>
          <p:nvPr/>
        </p:nvPicPr>
        <p:blipFill>
          <a:blip r:embed="rId5"/>
          <a:srcRect l="7792" t="8121" r="4545" b="4404"/>
          <a:stretch>
            <a:fillRect/>
          </a:stretch>
        </p:blipFill>
        <p:spPr bwMode="auto">
          <a:xfrm>
            <a:off x="1998617" y="3801291"/>
            <a:ext cx="3526971" cy="3056709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5538651" y="5068393"/>
            <a:ext cx="26219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Германия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пумперникель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876906" y="979714"/>
            <a:ext cx="24500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Французкая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бриошь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640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37361" y="169817"/>
            <a:ext cx="76678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Как часто вы употребляете хлеб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548641" y="718457"/>
          <a:ext cx="11390811" cy="58913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600893" y="1071155"/>
          <a:ext cx="11220995" cy="5603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698171" y="313511"/>
            <a:ext cx="7955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2. Много ли хлеба вы съедаете за день?</a:t>
            </a:r>
          </a:p>
        </p:txBody>
      </p:sp>
    </p:spTree>
    <p:extLst>
      <p:ext uri="{BB962C8B-B14F-4D97-AF65-F5344CB8AC3E}">
        <p14:creationId xmlns:p14="http://schemas.microsoft.com/office/powerpoint/2010/main" xmlns="" val="388857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457202" y="770709"/>
          <a:ext cx="10920548" cy="60872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416631" y="248194"/>
            <a:ext cx="7210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3. Какой хлеб вы предпочитаете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741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391887" y="1293225"/>
          <a:ext cx="11155680" cy="51337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965271" y="156754"/>
            <a:ext cx="61054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4.Как вы думаете, какой хлеб полезен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9810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522516" y="901337"/>
          <a:ext cx="11090365" cy="5721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043645" y="209008"/>
            <a:ext cx="6217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5. Часто ли вы недоедаете хлеб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476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613956" y="1332413"/>
          <a:ext cx="10855235" cy="51859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082833" y="627019"/>
            <a:ext cx="65706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Как используете оставшийся хлеб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232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718459" y="992781"/>
          <a:ext cx="10685417" cy="5290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017520" y="209008"/>
            <a:ext cx="59827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7.Знаете ли вы как выпекают хлеб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537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757646" y="1175657"/>
          <a:ext cx="10829108" cy="54602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913019" y="274322"/>
            <a:ext cx="6420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8.Может ли человек обойтись без хлеба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418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709" y="186585"/>
            <a:ext cx="9509760" cy="6426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1602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Другая 1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960</TotalTime>
  <Words>229</Words>
  <Application>Microsoft Office PowerPoint</Application>
  <PresentationFormat>Произвольный</PresentationFormat>
  <Paragraphs>58</Paragraphs>
  <Slides>24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Ион</vt:lpstr>
      <vt:lpstr>Индивидуальный итоговый проект  </vt:lpstr>
      <vt:lpstr>Слайд 2</vt:lpstr>
      <vt:lpstr>      Объект исследования: Жители  села Ромны       Предмет: Хлебобулочные изделия разных исторических   периодов.       Цель:              1) Изучить историю появления хлеба;             2) Отношение людей к хлебу в разные исторические периоды.         Задачи:              1) Провести теоретический анализ источников обистории появлении хлеба;               2) Изучить свойства хлеба;              3) Понять и оценить роль хлеба в годы войны;               4) Провести анкетирование и обобщить результаты.   </vt:lpstr>
      <vt:lpstr>Слайд 4</vt:lpstr>
      <vt:lpstr>Слайд 5</vt:lpstr>
      <vt:lpstr>Слайд 6</vt:lpstr>
      <vt:lpstr>  </vt:lpstr>
      <vt:lpstr>Хлеб - дар Божий</vt:lpstr>
      <vt:lpstr>  </vt:lpstr>
      <vt:lpstr>Значение хлеба в жизни человека.</vt:lpstr>
      <vt:lpstr>сокровище</vt:lpstr>
      <vt:lpstr>Польза хлеба</vt:lpstr>
      <vt:lpstr>Вред хлеба</vt:lpstr>
      <vt:lpstr>Разновидности хлеба в России и других странах.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Людмила Марычева</dc:creator>
  <cp:lastModifiedBy>Lenovo</cp:lastModifiedBy>
  <cp:revision>71</cp:revision>
  <dcterms:created xsi:type="dcterms:W3CDTF">2017-01-03T04:47:51Z</dcterms:created>
  <dcterms:modified xsi:type="dcterms:W3CDTF">2018-02-25T14:54:57Z</dcterms:modified>
</cp:coreProperties>
</file>