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73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2" r:id="rId17"/>
    <p:sldId id="271" r:id="rId18"/>
  </p:sldIdLst>
  <p:sldSz cx="9144000" cy="6858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46" d="100"/>
          <a:sy n="46" d="100"/>
        </p:scale>
        <p:origin x="-1373" y="-91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47664" y="1772816"/>
            <a:ext cx="7484368" cy="1470025"/>
          </a:xfrm>
        </p:spPr>
        <p:txBody>
          <a:bodyPr/>
          <a:lstStyle>
            <a:lvl1pPr>
              <a:defRPr b="1">
                <a:solidFill>
                  <a:schemeClr val="bg2">
                    <a:lumMod val="10000"/>
                  </a:schemeClr>
                </a:solidFill>
                <a:latin typeface="Century" pitchFamily="18" charset="0"/>
              </a:defRPr>
            </a:lvl1pPr>
          </a:lstStyle>
          <a:p>
            <a:r>
              <a:rPr lang="ru-RU" smtClean="0"/>
              <a:t>Образец заголовка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2627784" y="3284984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bg2">
                    <a:lumMod val="25000"/>
                  </a:schemeClr>
                </a:solidFill>
                <a:latin typeface="Century" pitchFamily="18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 dirty="0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C207406-AF5A-4DA5-B4F7-1F25A0C985E3}" type="datetimeFigureOut">
              <a:rPr lang="ru-RU"/>
              <a:pPr>
                <a:defRPr/>
              </a:pPr>
              <a:t>08.05.2018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D947121-00A2-4DED-BE01-FEAB2C9E204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9BCAB84-17FB-4F53-B224-1CB189E23B1D}" type="datetimeFigureOut">
              <a:rPr lang="ru-RU"/>
              <a:pPr>
                <a:defRPr/>
              </a:pPr>
              <a:t>08.05.2018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D529E7E-B38D-4714-B088-A465FF7075B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1757CA1-D8C1-4CE3-84F9-097810F612C8}" type="datetimeFigureOut">
              <a:rPr lang="ru-RU"/>
              <a:pPr>
                <a:defRPr/>
              </a:pPr>
              <a:t>08.05.2018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04BD0C4-2990-48FF-96A0-948A1A40034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1A411A9-8EDF-492B-9E49-C730F2CFB517}" type="datetimeFigureOut">
              <a:rPr lang="ru-RU"/>
              <a:pPr>
                <a:defRPr/>
              </a:pPr>
              <a:t>08.05.2018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188E6C2-F584-4239-A2A9-4065693DD0D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1362F71-8509-498E-8B42-D32DF5531984}" type="datetimeFigureOut">
              <a:rPr lang="ru-RU"/>
              <a:pPr>
                <a:defRPr/>
              </a:pPr>
              <a:t>08.05.2018</a:t>
            </a:fld>
            <a:endParaRPr lang="ru-RU"/>
          </a:p>
        </p:txBody>
      </p:sp>
      <p:sp>
        <p:nvSpPr>
          <p:cNvPr id="8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CE023DA-DB56-4AFF-B6F6-68809A3CE18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60BCBE0-F10F-4039-9C7D-29B91170FAA0}" type="datetimeFigureOut">
              <a:rPr lang="ru-RU"/>
              <a:pPr>
                <a:defRPr/>
              </a:pPr>
              <a:t>08.05.2018</a:t>
            </a:fld>
            <a:endParaRPr lang="ru-RU"/>
          </a:p>
        </p:txBody>
      </p:sp>
      <p:sp>
        <p:nvSpPr>
          <p:cNvPr id="4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D661185-B4A3-42B9-9A0D-02B15328F59C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04DCDBC-7181-4C0F-8B12-449B92605326}" type="datetimeFigureOut">
              <a:rPr lang="ru-RU"/>
              <a:pPr>
                <a:defRPr/>
              </a:pPr>
              <a:t>08.05.2018</a:t>
            </a:fld>
            <a:endParaRPr lang="ru-RU"/>
          </a:p>
        </p:txBody>
      </p:sp>
      <p:sp>
        <p:nvSpPr>
          <p:cNvPr id="3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D0D24EB-8262-4FE1-9CCA-0F1ED0B2544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28DA852-CF0F-4F8B-8411-9ADC06EF79D5}" type="datetimeFigureOut">
              <a:rPr lang="ru-RU"/>
              <a:pPr>
                <a:defRPr/>
              </a:pPr>
              <a:t>08.05.2018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C0695A2-414F-4E1F-8BC4-0756D7F1B73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ru-RU" noProof="0" smtClean="0"/>
              <a:t>Вставка рисунка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0807245-66D3-4A4C-9820-E4EC62A0CD75}" type="datetimeFigureOut">
              <a:rPr lang="ru-RU"/>
              <a:pPr>
                <a:defRPr/>
              </a:pPr>
              <a:t>08.05.2018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54EC7BB-4F3C-44C5-B0F6-273FAD4CF142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333C73A-46E1-407D-B745-5BD0B7B0152F}" type="datetimeFigureOut">
              <a:rPr lang="ru-RU"/>
              <a:pPr>
                <a:defRPr/>
              </a:pPr>
              <a:t>08.05.2018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018B514-AC79-4F8D-84F6-A6A6CA024862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1C854D5-D43D-4F92-B9BD-EF98E5F28D82}" type="datetimeFigureOut">
              <a:rPr lang="ru-RU"/>
              <a:pPr>
                <a:defRPr/>
              </a:pPr>
              <a:t>08.05.2018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EDFDA9F-DD6F-4741-9CF7-D0957F6E00B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rgbClr val="C4BD97"/>
            </a:gs>
            <a:gs pos="21001">
              <a:srgbClr val="DDD9C3"/>
            </a:gs>
            <a:gs pos="46001">
              <a:srgbClr val="EEECE1"/>
            </a:gs>
            <a:gs pos="100000">
              <a:schemeClr val="bg2"/>
            </a:gs>
          </a:gsLst>
          <a:lin ang="108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Рисунок 6"/>
          <p:cNvPicPr>
            <a:picLocks noChangeAspect="1"/>
          </p:cNvPicPr>
          <p:nvPr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-4763" y="0"/>
            <a:ext cx="3497263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27" name="Заголовок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1028" name="Текст 2"/>
          <p:cNvSpPr>
            <a:spLocks noGrp="1"/>
          </p:cNvSpPr>
          <p:nvPr>
            <p:ph type="body" idx="1"/>
          </p:nvPr>
        </p:nvSpPr>
        <p:spPr bwMode="auto">
          <a:xfrm>
            <a:off x="1619250" y="1600200"/>
            <a:ext cx="706755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BFC9054F-3BF7-43CE-BEDD-0567D4E2B3C8}" type="datetimeFigureOut">
              <a:rPr lang="ru-RU"/>
              <a:pPr>
                <a:defRPr/>
              </a:pPr>
              <a:t>08.05.2018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8573BA3F-07AB-4702-BCA1-0BD0A9EC279C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 i="1" kern="1200">
          <a:solidFill>
            <a:srgbClr val="1E1C11"/>
          </a:solidFill>
          <a:latin typeface="Century" pitchFamily="18" charset="0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 i="1">
          <a:solidFill>
            <a:srgbClr val="1E1C11"/>
          </a:solidFill>
          <a:latin typeface="Century" pitchFamily="18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 i="1">
          <a:solidFill>
            <a:srgbClr val="1E1C11"/>
          </a:solidFill>
          <a:latin typeface="Century" pitchFamily="18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 i="1">
          <a:solidFill>
            <a:srgbClr val="1E1C11"/>
          </a:solidFill>
          <a:latin typeface="Century" pitchFamily="18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 i="1">
          <a:solidFill>
            <a:srgbClr val="1E1C11"/>
          </a:solidFill>
          <a:latin typeface="Century" pitchFamily="18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 i="1">
          <a:solidFill>
            <a:srgbClr val="1E1C11"/>
          </a:solidFill>
          <a:latin typeface="Century" pitchFamily="18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 i="1">
          <a:solidFill>
            <a:srgbClr val="1E1C11"/>
          </a:solidFill>
          <a:latin typeface="Century" pitchFamily="18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 i="1">
          <a:solidFill>
            <a:srgbClr val="1E1C11"/>
          </a:solidFill>
          <a:latin typeface="Century" pitchFamily="18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 i="1">
          <a:solidFill>
            <a:srgbClr val="1E1C11"/>
          </a:solidFill>
          <a:latin typeface="Century" pitchFamily="18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Century" pitchFamily="18" charset="0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Century" pitchFamily="18" charset="0"/>
          <a:ea typeface="+mn-ea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Century" pitchFamily="18" charset="0"/>
          <a:ea typeface="+mn-ea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Century" pitchFamily="18" charset="0"/>
          <a:ea typeface="+mn-ea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Century" pitchFamily="18" charset="0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.jpeg"/><Relationship Id="rId4" Type="http://schemas.openxmlformats.org/officeDocument/2006/relationships/image" Target="../media/image7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9.jpeg"/><Relationship Id="rId4" Type="http://schemas.openxmlformats.org/officeDocument/2006/relationships/image" Target="../media/image28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/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6600" b="1" dirty="0" smtClean="0"/>
              <a:t/>
            </a:r>
            <a:br>
              <a:rPr lang="ru-RU" sz="6600" b="1" dirty="0" smtClean="0"/>
            </a:br>
            <a:r>
              <a:rPr lang="ru-RU" sz="6600" b="1" dirty="0" smtClean="0"/>
              <a:t/>
            </a:r>
            <a:br>
              <a:rPr lang="ru-RU" sz="6600" b="1" dirty="0" smtClean="0"/>
            </a:br>
            <a:r>
              <a:rPr lang="ru-RU" sz="6600" b="1" dirty="0" smtClean="0"/>
              <a:t/>
            </a:r>
            <a:br>
              <a:rPr lang="ru-RU" sz="6600" b="1" dirty="0" smtClean="0"/>
            </a:br>
            <a:r>
              <a:rPr lang="ru-RU" sz="6600" b="1" dirty="0" smtClean="0"/>
              <a:t>    </a:t>
            </a:r>
            <a:r>
              <a:rPr lang="ru-RU" sz="9600" b="1" i="0" dirty="0" smtClean="0">
                <a:solidFill>
                  <a:schemeClr val="accent3">
                    <a:lumMod val="50000"/>
                  </a:schemeClr>
                </a:solidFill>
              </a:rPr>
              <a:t>ШЕРСТЬ</a:t>
            </a:r>
            <a:endParaRPr lang="ru-RU" sz="9600" b="1" i="0" dirty="0">
              <a:solidFill>
                <a:schemeClr val="accent3">
                  <a:lumMod val="50000"/>
                </a:schemeClr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 rot="10800000" flipV="1">
            <a:off x="1776967" y="5085184"/>
            <a:ext cx="7102231" cy="1455837"/>
          </a:xfrm>
        </p:spPr>
        <p:txBody>
          <a:bodyPr/>
          <a:lstStyle/>
          <a:p>
            <a:pPr>
              <a:buNone/>
            </a:pPr>
            <a:r>
              <a:rPr lang="ru-RU" b="1" i="1" dirty="0" smtClean="0">
                <a:solidFill>
                  <a:schemeClr val="accent3">
                    <a:lumMod val="50000"/>
                  </a:schemeClr>
                </a:solidFill>
              </a:rPr>
              <a:t>УЧИТЕЛЬ ТЕХНОЛОГИИ </a:t>
            </a:r>
            <a:r>
              <a:rPr lang="ru-RU" sz="4400" b="1" i="1" dirty="0" err="1" smtClean="0">
                <a:solidFill>
                  <a:schemeClr val="accent3">
                    <a:lumMod val="50000"/>
                  </a:schemeClr>
                </a:solidFill>
              </a:rPr>
              <a:t>Колыхалина</a:t>
            </a:r>
            <a:r>
              <a:rPr lang="ru-RU" sz="4400" b="1" i="1" dirty="0" smtClean="0">
                <a:solidFill>
                  <a:schemeClr val="accent3">
                    <a:lumMod val="50000"/>
                  </a:schemeClr>
                </a:solidFill>
              </a:rPr>
              <a:t> С. С.</a:t>
            </a:r>
            <a:endParaRPr lang="ru-RU" sz="4400" b="1" i="1" dirty="0">
              <a:solidFill>
                <a:schemeClr val="accent3">
                  <a:lumMod val="50000"/>
                </a:schemeClr>
              </a:solidFill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Содержимое 4" descr="2062645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rcRect r="14501"/>
          <a:stretch>
            <a:fillRect/>
          </a:stretch>
        </p:blipFill>
        <p:spPr>
          <a:xfrm>
            <a:off x="1187624" y="3356992"/>
            <a:ext cx="4104456" cy="32004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2" name="Рисунок 11" descr="18308380_e3c3cb5fa5da11aa2a1da21b60942a0c_800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436096" y="3185592"/>
            <a:ext cx="3419872" cy="367240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" name="Рисунок 5" descr="3.jpg"/>
          <p:cNvPicPr>
            <a:picLocks noChangeAspect="1"/>
          </p:cNvPicPr>
          <p:nvPr/>
        </p:nvPicPr>
        <p:blipFill>
          <a:blip r:embed="rId4" cstate="print">
            <a:lum bright="20000"/>
          </a:blip>
          <a:srcRect t="12307" b="6820"/>
          <a:stretch>
            <a:fillRect/>
          </a:stretch>
        </p:blipFill>
        <p:spPr>
          <a:xfrm>
            <a:off x="2339752" y="980728"/>
            <a:ext cx="5328592" cy="331236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>
                <a:solidFill>
                  <a:schemeClr val="accent3">
                    <a:lumMod val="50000"/>
                  </a:schemeClr>
                </a:solidFill>
              </a:rPr>
              <a:t>Одежда первобытного человека</a:t>
            </a:r>
            <a:endParaRPr lang="ru-RU" b="1" dirty="0">
              <a:solidFill>
                <a:schemeClr val="accent3">
                  <a:lumMod val="50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 descr="1476074527114760740221chelovek.jpg"/>
          <p:cNvPicPr>
            <a:picLocks noChangeAspect="1"/>
          </p:cNvPicPr>
          <p:nvPr/>
        </p:nvPicPr>
        <p:blipFill>
          <a:blip r:embed="rId2" cstate="print"/>
          <a:srcRect l="41731" r="15744" b="-399"/>
          <a:stretch>
            <a:fillRect/>
          </a:stretch>
        </p:blipFill>
        <p:spPr>
          <a:xfrm>
            <a:off x="6300192" y="548680"/>
            <a:ext cx="2592288" cy="459025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9552" y="260648"/>
            <a:ext cx="8229600" cy="1143000"/>
          </a:xfrm>
        </p:spPr>
        <p:txBody>
          <a:bodyPr/>
          <a:lstStyle/>
          <a:p>
            <a:r>
              <a:rPr lang="ru-RU" b="1" dirty="0" smtClean="0">
                <a:solidFill>
                  <a:schemeClr val="accent3">
                    <a:lumMod val="50000"/>
                  </a:schemeClr>
                </a:solidFill>
              </a:rPr>
              <a:t>Одежда первобытного человека</a:t>
            </a:r>
            <a:endParaRPr lang="ru-RU" dirty="0"/>
          </a:p>
        </p:txBody>
      </p:sp>
      <p:pic>
        <p:nvPicPr>
          <p:cNvPr id="4" name="Содержимое 3" descr="image.jpg"/>
          <p:cNvPicPr>
            <a:picLocks noGrp="1" noChangeAspect="1"/>
          </p:cNvPicPr>
          <p:nvPr>
            <p:ph idx="1"/>
          </p:nvPr>
        </p:nvPicPr>
        <p:blipFill>
          <a:blip r:embed="rId3" cstate="print"/>
          <a:srcRect l="15744" r="41731"/>
          <a:stretch>
            <a:fillRect/>
          </a:stretch>
        </p:blipFill>
        <p:spPr>
          <a:xfrm>
            <a:off x="1763688" y="1412776"/>
            <a:ext cx="2448272" cy="481399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" name="Рисунок 5" descr="neanderthal_illustration_kc_p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3635896" y="2276872"/>
            <a:ext cx="2443375" cy="432048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7" name="Рисунок 6" descr="4-1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5724128" y="4797152"/>
            <a:ext cx="2808312" cy="206084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427984" y="1268760"/>
            <a:ext cx="4258816" cy="148878"/>
          </a:xfrm>
        </p:spPr>
        <p:txBody>
          <a:bodyPr/>
          <a:lstStyle/>
          <a:p>
            <a:r>
              <a:rPr lang="ru-RU" b="1" dirty="0" smtClean="0">
                <a:solidFill>
                  <a:schemeClr val="accent3">
                    <a:lumMod val="50000"/>
                  </a:schemeClr>
                </a:solidFill>
              </a:rPr>
              <a:t>Первобытный  человек  приручает животных</a:t>
            </a:r>
            <a:endParaRPr lang="ru-RU" dirty="0"/>
          </a:p>
        </p:txBody>
      </p:sp>
      <p:pic>
        <p:nvPicPr>
          <p:cNvPr id="4" name="Содержимое 3" descr="7d472c7e0bd6 (1)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 rot="21257577">
            <a:off x="1115616" y="3861048"/>
            <a:ext cx="4320480" cy="276757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" name="Рисунок 4" descr="0023-020-.png"/>
          <p:cNvPicPr>
            <a:picLocks noChangeAspect="1"/>
          </p:cNvPicPr>
          <p:nvPr/>
        </p:nvPicPr>
        <p:blipFill>
          <a:blip r:embed="rId3" cstate="print"/>
          <a:srcRect t="3607" r="3611" b="2616"/>
          <a:stretch>
            <a:fillRect/>
          </a:stretch>
        </p:blipFill>
        <p:spPr>
          <a:xfrm>
            <a:off x="5004048" y="2708920"/>
            <a:ext cx="3672408" cy="374441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" name="Рисунок 5" descr="Odomashnivanie-zhivotnyh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 rot="21415504">
            <a:off x="699051" y="357666"/>
            <a:ext cx="3999354" cy="3624792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788024" y="1371918"/>
            <a:ext cx="3898776" cy="45719"/>
          </a:xfrm>
        </p:spPr>
        <p:txBody>
          <a:bodyPr/>
          <a:lstStyle/>
          <a:p>
            <a:r>
              <a:rPr lang="ru-RU" b="1" dirty="0" smtClean="0">
                <a:solidFill>
                  <a:schemeClr val="accent3">
                    <a:lumMod val="50000"/>
                  </a:schemeClr>
                </a:solidFill>
              </a:rPr>
              <a:t>Первые приручённые животные</a:t>
            </a:r>
            <a:endParaRPr lang="ru-RU" dirty="0"/>
          </a:p>
        </p:txBody>
      </p:sp>
      <p:pic>
        <p:nvPicPr>
          <p:cNvPr id="4" name="Содержимое 3" descr="img9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rcRect l="3381" t="48362" r="5932" b="5499"/>
          <a:stretch>
            <a:fillRect/>
          </a:stretch>
        </p:blipFill>
        <p:spPr>
          <a:xfrm>
            <a:off x="2339752" y="3068960"/>
            <a:ext cx="6552728" cy="345638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" name="Рисунок 4" descr="img7.jpg"/>
          <p:cNvPicPr>
            <a:picLocks noChangeAspect="1"/>
          </p:cNvPicPr>
          <p:nvPr/>
        </p:nvPicPr>
        <p:blipFill>
          <a:blip r:embed="rId3" cstate="print"/>
          <a:srcRect l="61025" t="4200" r="3538" b="45800"/>
          <a:stretch>
            <a:fillRect/>
          </a:stretch>
        </p:blipFill>
        <p:spPr>
          <a:xfrm rot="20672921">
            <a:off x="1513834" y="369682"/>
            <a:ext cx="3240360" cy="34290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95936" y="2060848"/>
            <a:ext cx="5148064" cy="576064"/>
          </a:xfrm>
        </p:spPr>
        <p:txBody>
          <a:bodyPr/>
          <a:lstStyle/>
          <a:p>
            <a:r>
              <a:rPr lang="ru-RU" b="1" dirty="0" smtClean="0">
                <a:solidFill>
                  <a:schemeClr val="accent3">
                    <a:lumMod val="50000"/>
                  </a:schemeClr>
                </a:solidFill>
              </a:rPr>
              <a:t>Этих животных  разводят  для  получения  шерсти -</a:t>
            </a:r>
            <a:br>
              <a:rPr lang="ru-RU" b="1" dirty="0" smtClean="0">
                <a:solidFill>
                  <a:schemeClr val="accent3">
                    <a:lumMod val="50000"/>
                  </a:schemeClr>
                </a:solidFill>
              </a:rPr>
            </a:br>
            <a:r>
              <a:rPr lang="ru-RU" sz="5400" b="1" i="0" dirty="0" smtClean="0">
                <a:solidFill>
                  <a:schemeClr val="accent3">
                    <a:lumMod val="50000"/>
                  </a:schemeClr>
                </a:solidFill>
              </a:rPr>
              <a:t>овца</a:t>
            </a:r>
            <a:r>
              <a:rPr lang="ru-RU" b="1" dirty="0" smtClean="0">
                <a:solidFill>
                  <a:schemeClr val="accent3">
                    <a:lumMod val="50000"/>
                  </a:schemeClr>
                </a:solidFill>
              </a:rPr>
              <a:t/>
            </a:r>
            <a:br>
              <a:rPr lang="ru-RU" b="1" dirty="0" smtClean="0">
                <a:solidFill>
                  <a:schemeClr val="accent3">
                    <a:lumMod val="50000"/>
                  </a:schemeClr>
                </a:solidFill>
              </a:rPr>
            </a:br>
            <a:endParaRPr lang="ru-RU" dirty="0">
              <a:solidFill>
                <a:schemeClr val="accent3">
                  <a:lumMod val="50000"/>
                </a:schemeClr>
              </a:solidFill>
            </a:endParaRPr>
          </a:p>
        </p:txBody>
      </p:sp>
      <p:pic>
        <p:nvPicPr>
          <p:cNvPr id="4" name="Содержимое 3" descr="1018932298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 rot="21275241">
            <a:off x="402398" y="518674"/>
            <a:ext cx="4104456" cy="3393017"/>
          </a:xfrm>
        </p:spPr>
      </p:pic>
      <p:pic>
        <p:nvPicPr>
          <p:cNvPr id="5" name="Рисунок 4" descr="p-71F88309-B050-6369-DAEA02D939DFF386-2544003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835696" y="3717032"/>
            <a:ext cx="6948264" cy="295273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779912" y="1124744"/>
            <a:ext cx="4906888" cy="292894"/>
          </a:xfrm>
        </p:spPr>
        <p:txBody>
          <a:bodyPr/>
          <a:lstStyle/>
          <a:p>
            <a:r>
              <a:rPr lang="ru-RU" b="1" dirty="0" smtClean="0">
                <a:solidFill>
                  <a:schemeClr val="accent3">
                    <a:lumMod val="50000"/>
                  </a:schemeClr>
                </a:solidFill>
              </a:rPr>
              <a:t/>
            </a:r>
            <a:br>
              <a:rPr lang="ru-RU" b="1" dirty="0" smtClean="0">
                <a:solidFill>
                  <a:schemeClr val="accent3">
                    <a:lumMod val="50000"/>
                  </a:schemeClr>
                </a:solidFill>
              </a:rPr>
            </a:br>
            <a:r>
              <a:rPr lang="ru-RU" b="1" dirty="0" smtClean="0">
                <a:solidFill>
                  <a:schemeClr val="accent3">
                    <a:lumMod val="50000"/>
                  </a:schemeClr>
                </a:solidFill>
              </a:rPr>
              <a:t>Этих животных  разводят  для  получения  шерсти</a:t>
            </a:r>
            <a:endParaRPr lang="ru-RU" dirty="0">
              <a:solidFill>
                <a:schemeClr val="accent3">
                  <a:lumMod val="50000"/>
                </a:schemeClr>
              </a:solidFill>
            </a:endParaRPr>
          </a:p>
        </p:txBody>
      </p:sp>
      <p:pic>
        <p:nvPicPr>
          <p:cNvPr id="4" name="Содержимое 3" descr="465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rcRect r="7076"/>
          <a:stretch>
            <a:fillRect/>
          </a:stretch>
        </p:blipFill>
        <p:spPr>
          <a:xfrm>
            <a:off x="4644008" y="2924944"/>
            <a:ext cx="4248472" cy="369037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" name="Рисунок 4" descr="gornyiy-baran-71.jpg"/>
          <p:cNvPicPr>
            <a:picLocks noChangeAspect="1"/>
          </p:cNvPicPr>
          <p:nvPr/>
        </p:nvPicPr>
        <p:blipFill>
          <a:blip r:embed="rId3" cstate="print"/>
          <a:srcRect l="2751" t="2795" r="9051"/>
          <a:stretch>
            <a:fillRect/>
          </a:stretch>
        </p:blipFill>
        <p:spPr>
          <a:xfrm rot="20794783">
            <a:off x="350112" y="1006055"/>
            <a:ext cx="4356585" cy="352956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6" name="Прямоугольник 5"/>
          <p:cNvSpPr/>
          <p:nvPr/>
        </p:nvSpPr>
        <p:spPr>
          <a:xfrm>
            <a:off x="1187624" y="4797151"/>
            <a:ext cx="3841393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5400" b="1" dirty="0" smtClean="0">
                <a:solidFill>
                  <a:schemeClr val="accent3">
                    <a:lumMod val="50000"/>
                  </a:schemeClr>
                </a:solidFill>
                <a:latin typeface="Century" pitchFamily="18" charset="0"/>
              </a:rPr>
              <a:t>баран</a:t>
            </a:r>
          </a:p>
          <a:p>
            <a:r>
              <a:rPr lang="ru-RU" sz="5400" b="1" dirty="0" smtClean="0">
                <a:solidFill>
                  <a:schemeClr val="accent3">
                    <a:lumMod val="50000"/>
                  </a:schemeClr>
                </a:solidFill>
                <a:latin typeface="Century" pitchFamily="18" charset="0"/>
              </a:rPr>
              <a:t>коза</a:t>
            </a:r>
            <a:endParaRPr lang="ru-RU" sz="5400" dirty="0">
              <a:latin typeface="Century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95936" y="1124744"/>
            <a:ext cx="4896544" cy="288032"/>
          </a:xfrm>
        </p:spPr>
        <p:txBody>
          <a:bodyPr/>
          <a:lstStyle/>
          <a:p>
            <a:r>
              <a:rPr lang="ru-RU" b="1" dirty="0" smtClean="0">
                <a:solidFill>
                  <a:schemeClr val="accent3">
                    <a:lumMod val="50000"/>
                  </a:schemeClr>
                </a:solidFill>
              </a:rPr>
              <a:t>Этих животных  разводят  для  получения  шерсти</a:t>
            </a:r>
            <a:endParaRPr lang="ru-RU" dirty="0">
              <a:solidFill>
                <a:schemeClr val="accent3">
                  <a:lumMod val="50000"/>
                </a:schemeClr>
              </a:solidFill>
            </a:endParaRPr>
          </a:p>
        </p:txBody>
      </p:sp>
      <p:pic>
        <p:nvPicPr>
          <p:cNvPr id="5" name="Рисунок 4" descr="Альпака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139952" y="2564904"/>
            <a:ext cx="4509120" cy="393305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4" name="Содержимое 3" descr="1202726750.jpg"/>
          <p:cNvPicPr>
            <a:picLocks noGrp="1" noChangeAspect="1"/>
          </p:cNvPicPr>
          <p:nvPr>
            <p:ph idx="1"/>
          </p:nvPr>
        </p:nvPicPr>
        <p:blipFill>
          <a:blip r:embed="rId3" cstate="print"/>
          <a:stretch>
            <a:fillRect/>
          </a:stretch>
        </p:blipFill>
        <p:spPr>
          <a:xfrm rot="20778304">
            <a:off x="1435831" y="655205"/>
            <a:ext cx="3168352" cy="369383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6" name="Прямоугольник 5"/>
          <p:cNvSpPr/>
          <p:nvPr/>
        </p:nvSpPr>
        <p:spPr>
          <a:xfrm>
            <a:off x="1403648" y="4398496"/>
            <a:ext cx="5454352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5400" b="1" dirty="0" smtClean="0">
                <a:solidFill>
                  <a:schemeClr val="accent3">
                    <a:lumMod val="50000"/>
                  </a:schemeClr>
                </a:solidFill>
                <a:latin typeface="Century" pitchFamily="18" charset="0"/>
              </a:rPr>
              <a:t>лама</a:t>
            </a:r>
          </a:p>
          <a:p>
            <a:r>
              <a:rPr lang="ru-RU" sz="5400" b="1" dirty="0" smtClean="0">
                <a:solidFill>
                  <a:schemeClr val="accent3">
                    <a:lumMod val="50000"/>
                  </a:schemeClr>
                </a:solidFill>
                <a:latin typeface="Century" pitchFamily="18" charset="0"/>
              </a:rPr>
              <a:t>альпака</a:t>
            </a:r>
            <a:endParaRPr lang="ru-RU" sz="5400" dirty="0">
              <a:latin typeface="Century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 descr="kog_dikaya_koza_6666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 rot="20821166">
            <a:off x="157220" y="1083037"/>
            <a:ext cx="5105496" cy="340536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355976" y="980728"/>
            <a:ext cx="4788024" cy="652934"/>
          </a:xfrm>
        </p:spPr>
        <p:txBody>
          <a:bodyPr/>
          <a:lstStyle/>
          <a:p>
            <a:r>
              <a:rPr lang="ru-RU" b="1" dirty="0" smtClean="0">
                <a:solidFill>
                  <a:schemeClr val="accent3">
                    <a:lumMod val="50000"/>
                  </a:schemeClr>
                </a:solidFill>
              </a:rPr>
              <a:t>Этих животных  разводят  для  получения  шерсти</a:t>
            </a:r>
            <a:endParaRPr lang="ru-RU" dirty="0">
              <a:solidFill>
                <a:schemeClr val="accent3">
                  <a:lumMod val="50000"/>
                </a:schemeClr>
              </a:solidFill>
            </a:endParaRPr>
          </a:p>
        </p:txBody>
      </p:sp>
      <p:pic>
        <p:nvPicPr>
          <p:cNvPr id="4" name="Содержимое 3" descr="i-693 (1).jpg"/>
          <p:cNvPicPr>
            <a:picLocks noGrp="1" noChangeAspect="1"/>
          </p:cNvPicPr>
          <p:nvPr>
            <p:ph idx="1"/>
          </p:nvPr>
        </p:nvPicPr>
        <p:blipFill>
          <a:blip r:embed="rId3" cstate="print"/>
          <a:stretch>
            <a:fillRect/>
          </a:stretch>
        </p:blipFill>
        <p:spPr>
          <a:xfrm>
            <a:off x="3923928" y="3284984"/>
            <a:ext cx="4981004" cy="3312368"/>
          </a:xfrm>
        </p:spPr>
      </p:pic>
      <p:sp>
        <p:nvSpPr>
          <p:cNvPr id="6" name="Прямоугольник 5"/>
          <p:cNvSpPr/>
          <p:nvPr/>
        </p:nvSpPr>
        <p:spPr>
          <a:xfrm>
            <a:off x="1043608" y="4398496"/>
            <a:ext cx="3456384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5400" b="1" dirty="0" smtClean="0">
                <a:solidFill>
                  <a:schemeClr val="bg2">
                    <a:lumMod val="10000"/>
                  </a:schemeClr>
                </a:solidFill>
                <a:latin typeface="Century" pitchFamily="18" charset="0"/>
              </a:rPr>
              <a:t>козы:</a:t>
            </a:r>
          </a:p>
          <a:p>
            <a:r>
              <a:rPr lang="ru-RU" sz="3600" b="1" dirty="0" smtClean="0">
                <a:solidFill>
                  <a:schemeClr val="bg2">
                    <a:lumMod val="10000"/>
                  </a:schemeClr>
                </a:solidFill>
                <a:latin typeface="Century" pitchFamily="18" charset="0"/>
              </a:rPr>
              <a:t>кашемировая,</a:t>
            </a:r>
          </a:p>
          <a:p>
            <a:r>
              <a:rPr lang="ru-RU" sz="3600" b="1" dirty="0" smtClean="0">
                <a:solidFill>
                  <a:schemeClr val="bg2">
                    <a:lumMod val="10000"/>
                  </a:schemeClr>
                </a:solidFill>
                <a:latin typeface="Century" pitchFamily="18" charset="0"/>
              </a:rPr>
              <a:t>ангорская</a:t>
            </a:r>
          </a:p>
          <a:p>
            <a:endParaRPr lang="ru-RU" sz="5400" dirty="0">
              <a:latin typeface="Century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>
                <a:solidFill>
                  <a:srgbClr val="663300"/>
                </a:solidFill>
              </a:rPr>
              <a:t> </a:t>
            </a:r>
            <a:endParaRPr lang="ru-RU" dirty="0"/>
          </a:p>
        </p:txBody>
      </p:sp>
      <p:pic>
        <p:nvPicPr>
          <p:cNvPr id="4" name="Содержимое 3" descr="8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 rot="20925748">
            <a:off x="683568" y="764704"/>
            <a:ext cx="4356230" cy="348498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5" name="Заголовок 1"/>
          <p:cNvSpPr txBox="1">
            <a:spLocks/>
          </p:cNvSpPr>
          <p:nvPr/>
        </p:nvSpPr>
        <p:spPr bwMode="auto">
          <a:xfrm>
            <a:off x="4355976" y="1340768"/>
            <a:ext cx="4788024" cy="29289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400" b="1" i="1" u="none" strike="noStrike" kern="1200" cap="none" spc="0" normalizeH="0" baseline="0" noProof="0" dirty="0" smtClean="0">
                <a:ln>
                  <a:noFill/>
                </a:ln>
                <a:solidFill>
                  <a:schemeClr val="accent3">
                    <a:lumMod val="50000"/>
                  </a:schemeClr>
                </a:solidFill>
                <a:effectLst/>
                <a:uLnTx/>
                <a:uFillTx/>
                <a:latin typeface="Century" pitchFamily="18" charset="0"/>
                <a:ea typeface="+mj-ea"/>
                <a:cs typeface="+mj-cs"/>
              </a:rPr>
              <a:t>Этих животных  разводят  для  получения  шерсти</a:t>
            </a:r>
            <a:endParaRPr kumimoji="0" lang="ru-RU" sz="4400" b="0" i="1" u="none" strike="noStrike" kern="1200" cap="none" spc="0" normalizeH="0" baseline="0" noProof="0" dirty="0">
              <a:ln>
                <a:noFill/>
              </a:ln>
              <a:solidFill>
                <a:schemeClr val="accent3">
                  <a:lumMod val="50000"/>
                </a:schemeClr>
              </a:solidFill>
              <a:effectLst/>
              <a:uLnTx/>
              <a:uFillTx/>
              <a:latin typeface="Century" pitchFamily="18" charset="0"/>
              <a:ea typeface="+mj-ea"/>
              <a:cs typeface="+mj-cs"/>
            </a:endParaRPr>
          </a:p>
        </p:txBody>
      </p:sp>
      <p:pic>
        <p:nvPicPr>
          <p:cNvPr id="6" name="Рисунок 5" descr="verblyud+16941370995.jpg"/>
          <p:cNvPicPr>
            <a:picLocks noChangeAspect="1"/>
          </p:cNvPicPr>
          <p:nvPr/>
        </p:nvPicPr>
        <p:blipFill>
          <a:blip r:embed="rId3" cstate="print"/>
          <a:srcRect l="6688" r="3538"/>
          <a:stretch>
            <a:fillRect/>
          </a:stretch>
        </p:blipFill>
        <p:spPr>
          <a:xfrm>
            <a:off x="3923928" y="2780928"/>
            <a:ext cx="4824536" cy="385010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7" name="Прямоугольник 6"/>
          <p:cNvSpPr/>
          <p:nvPr/>
        </p:nvSpPr>
        <p:spPr>
          <a:xfrm>
            <a:off x="1259632" y="5045274"/>
            <a:ext cx="4248471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5400" b="1" dirty="0" smtClean="0">
                <a:solidFill>
                  <a:schemeClr val="accent3">
                    <a:lumMod val="50000"/>
                  </a:schemeClr>
                </a:solidFill>
                <a:latin typeface="Century" pitchFamily="18" charset="0"/>
              </a:rPr>
              <a:t>верблюды</a:t>
            </a:r>
            <a:endParaRPr lang="ru-RU" sz="5400" dirty="0">
              <a:latin typeface="Century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 descr="0011-011-Ovtsebyk.jpg"/>
          <p:cNvPicPr>
            <a:picLocks noChangeAspect="1"/>
          </p:cNvPicPr>
          <p:nvPr/>
        </p:nvPicPr>
        <p:blipFill>
          <a:blip r:embed="rId2" cstate="print"/>
          <a:srcRect l="42125" t="40550" r="2751" b="8001"/>
          <a:stretch>
            <a:fillRect/>
          </a:stretch>
        </p:blipFill>
        <p:spPr>
          <a:xfrm rot="20640022">
            <a:off x="388640" y="886976"/>
            <a:ext cx="5040560" cy="352839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4" name="Содержимое 3" descr="ce9bd2e7397c135ceeab7eb73fd9b003.jpg"/>
          <p:cNvPicPr>
            <a:picLocks noGrp="1" noChangeAspect="1"/>
          </p:cNvPicPr>
          <p:nvPr>
            <p:ph idx="1"/>
          </p:nvPr>
        </p:nvPicPr>
        <p:blipFill>
          <a:blip r:embed="rId3" cstate="print"/>
          <a:srcRect l="18893" t="3814" r="11898" b="10272"/>
          <a:stretch>
            <a:fillRect/>
          </a:stretch>
        </p:blipFill>
        <p:spPr>
          <a:xfrm>
            <a:off x="4788024" y="2564904"/>
            <a:ext cx="4176464" cy="388843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851920" y="1124744"/>
            <a:ext cx="4834880" cy="1080120"/>
          </a:xfrm>
        </p:spPr>
        <p:txBody>
          <a:bodyPr/>
          <a:lstStyle/>
          <a:p>
            <a:pPr lvl="0"/>
            <a:r>
              <a:rPr lang="ru-RU" b="1" dirty="0" smtClean="0">
                <a:solidFill>
                  <a:schemeClr val="accent3">
                    <a:lumMod val="50000"/>
                  </a:schemeClr>
                </a:solidFill>
              </a:rPr>
              <a:t>Этих животных  разводят  для  получения  шерсти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1475656" y="4721662"/>
            <a:ext cx="4176463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5400" b="1" dirty="0" smtClean="0">
                <a:solidFill>
                  <a:schemeClr val="accent3">
                    <a:lumMod val="50000"/>
                  </a:schemeClr>
                </a:solidFill>
                <a:latin typeface="Century" pitchFamily="18" charset="0"/>
              </a:rPr>
              <a:t>овцебык</a:t>
            </a:r>
          </a:p>
          <a:p>
            <a:r>
              <a:rPr lang="ru-RU" sz="5400" b="1" dirty="0" smtClean="0">
                <a:solidFill>
                  <a:schemeClr val="accent3">
                    <a:lumMod val="50000"/>
                  </a:schemeClr>
                </a:solidFill>
                <a:latin typeface="Century" pitchFamily="18" charset="0"/>
              </a:rPr>
              <a:t>викунья</a:t>
            </a:r>
            <a:endParaRPr lang="ru-RU" sz="5400" dirty="0">
              <a:latin typeface="Century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707904" y="764704"/>
            <a:ext cx="4978896" cy="652934"/>
          </a:xfrm>
        </p:spPr>
        <p:txBody>
          <a:bodyPr/>
          <a:lstStyle/>
          <a:p>
            <a:r>
              <a:rPr lang="ru-RU" b="1" dirty="0" smtClean="0">
                <a:solidFill>
                  <a:schemeClr val="accent3">
                    <a:lumMod val="50000"/>
                  </a:schemeClr>
                </a:solidFill>
              </a:rPr>
              <a:t>Первичная  обработка  шерсти.</a:t>
            </a:r>
            <a:endParaRPr lang="ru-RU" dirty="0">
              <a:solidFill>
                <a:schemeClr val="accent3">
                  <a:lumMod val="50000"/>
                </a:schemeClr>
              </a:solidFill>
            </a:endParaRPr>
          </a:p>
        </p:txBody>
      </p:sp>
      <p:pic>
        <p:nvPicPr>
          <p:cNvPr id="4" name="Содержимое 3" descr="3444349369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rcRect b="8681"/>
          <a:stretch>
            <a:fillRect/>
          </a:stretch>
        </p:blipFill>
        <p:spPr>
          <a:xfrm rot="838613">
            <a:off x="719477" y="3485211"/>
            <a:ext cx="3022776" cy="305293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" name="Рисунок 4" descr="af046b188ecece796639056e50040d8a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904799" y="4198464"/>
            <a:ext cx="4636368" cy="255000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" name="Рисунок 5" descr="berger-akk2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 rot="560282">
            <a:off x="3531249" y="2201631"/>
            <a:ext cx="5467880" cy="223224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7" name="Рисунок 6" descr="28431d8d-231a-42bd-b86b-b3ded00fd857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 rot="20798000">
            <a:off x="982504" y="391287"/>
            <a:ext cx="3739480" cy="302433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8" name="Прямоугольник 7"/>
          <p:cNvSpPr/>
          <p:nvPr/>
        </p:nvSpPr>
        <p:spPr>
          <a:xfrm>
            <a:off x="4017200" y="5460326"/>
            <a:ext cx="1109599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 smtClean="0">
                <a:solidFill>
                  <a:schemeClr val="accent3">
                    <a:lumMod val="50000"/>
                  </a:schemeClr>
                </a:solidFill>
                <a:latin typeface="Century" pitchFamily="18" charset="0"/>
              </a:rPr>
              <a:t>альпака</a:t>
            </a:r>
            <a:endParaRPr lang="ru-RU" dirty="0">
              <a:latin typeface="Century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 descr="maxresdefault.jpg"/>
          <p:cNvPicPr>
            <a:picLocks noChangeAspect="1"/>
          </p:cNvPicPr>
          <p:nvPr/>
        </p:nvPicPr>
        <p:blipFill>
          <a:blip r:embed="rId2" cstate="print"/>
          <a:srcRect l="12201" t="29133" r="16925"/>
          <a:stretch>
            <a:fillRect/>
          </a:stretch>
        </p:blipFill>
        <p:spPr>
          <a:xfrm rot="20935878">
            <a:off x="240302" y="488040"/>
            <a:ext cx="5377159" cy="302433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8" name="Рисунок 7" descr="атырау 03(1)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 rot="200693">
            <a:off x="3837120" y="2811503"/>
            <a:ext cx="5197584" cy="389818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9" name="Содержимое 8"/>
          <p:cNvSpPr>
            <a:spLocks noGrp="1"/>
          </p:cNvSpPr>
          <p:nvPr>
            <p:ph idx="1"/>
          </p:nvPr>
        </p:nvSpPr>
        <p:spPr>
          <a:xfrm>
            <a:off x="1619250" y="4797152"/>
            <a:ext cx="5977086" cy="1329011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860032" y="1340768"/>
            <a:ext cx="4283968" cy="76870"/>
          </a:xfrm>
        </p:spPr>
        <p:txBody>
          <a:bodyPr/>
          <a:lstStyle/>
          <a:p>
            <a:r>
              <a:rPr lang="ru-RU" b="1" dirty="0" smtClean="0">
                <a:solidFill>
                  <a:schemeClr val="accent3">
                    <a:lumMod val="50000"/>
                  </a:schemeClr>
                </a:solidFill>
              </a:rPr>
              <a:t>Первичная  обработка  шерсти.</a:t>
            </a:r>
            <a:br>
              <a:rPr lang="ru-RU" b="1" dirty="0" smtClean="0">
                <a:solidFill>
                  <a:schemeClr val="accent3">
                    <a:lumMod val="50000"/>
                  </a:schemeClr>
                </a:solidFill>
              </a:rPr>
            </a:br>
            <a:r>
              <a:rPr lang="ru-RU" b="1" dirty="0" smtClean="0">
                <a:solidFill>
                  <a:schemeClr val="accent3">
                    <a:lumMod val="50000"/>
                  </a:schemeClr>
                </a:solidFill>
              </a:rPr>
              <a:t>(</a:t>
            </a:r>
            <a:r>
              <a:rPr lang="ru-RU" sz="5400" b="1" dirty="0" smtClean="0">
                <a:solidFill>
                  <a:schemeClr val="bg2">
                    <a:lumMod val="10000"/>
                  </a:schemeClr>
                </a:solidFill>
              </a:rPr>
              <a:t>с</a:t>
            </a:r>
            <a:r>
              <a:rPr lang="ru-RU" sz="5400" b="1" dirty="0" smtClean="0">
                <a:solidFill>
                  <a:schemeClr val="accent3">
                    <a:lumMod val="50000"/>
                  </a:schemeClr>
                </a:solidFill>
              </a:rPr>
              <a:t>ортируют)</a:t>
            </a:r>
            <a:endParaRPr lang="ru-RU" sz="5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Содержимое 3" descr="e595fe701c672f4628408882fb0bbd5b__660x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 bwMode="auto">
          <a:xfrm>
            <a:off x="3419872" y="2996952"/>
            <a:ext cx="5328592" cy="36004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7" name="Содержимое 6" descr="Dust_bunnies.jpg"/>
          <p:cNvPicPr>
            <a:picLocks noGrp="1" noChangeAspect="1"/>
          </p:cNvPicPr>
          <p:nvPr>
            <p:ph idx="1"/>
          </p:nvPr>
        </p:nvPicPr>
        <p:blipFill>
          <a:blip r:embed="rId3" cstate="print"/>
          <a:srcRect t="14319" b="23632"/>
          <a:stretch>
            <a:fillRect/>
          </a:stretch>
        </p:blipFill>
        <p:spPr>
          <a:xfrm rot="20899696">
            <a:off x="510245" y="780939"/>
            <a:ext cx="4742747" cy="304254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355976" y="1340768"/>
            <a:ext cx="4788024" cy="72008"/>
          </a:xfrm>
        </p:spPr>
        <p:txBody>
          <a:bodyPr/>
          <a:lstStyle/>
          <a:p>
            <a:r>
              <a:rPr lang="ru-RU" b="1" dirty="0" smtClean="0">
                <a:solidFill>
                  <a:schemeClr val="accent3">
                    <a:lumMod val="50000"/>
                  </a:schemeClr>
                </a:solidFill>
              </a:rPr>
              <a:t>Первичная  обработка  шерсти.</a:t>
            </a:r>
            <a:br>
              <a:rPr lang="ru-RU" b="1" dirty="0" smtClean="0">
                <a:solidFill>
                  <a:schemeClr val="accent3">
                    <a:lumMod val="50000"/>
                  </a:schemeClr>
                </a:solidFill>
              </a:rPr>
            </a:br>
            <a:r>
              <a:rPr lang="ru-RU" b="1" dirty="0" smtClean="0">
                <a:solidFill>
                  <a:schemeClr val="accent3">
                    <a:lumMod val="50000"/>
                  </a:schemeClr>
                </a:solidFill>
              </a:rPr>
              <a:t>(</a:t>
            </a:r>
            <a:r>
              <a:rPr lang="ru-RU" sz="5400" b="1" dirty="0" smtClean="0">
                <a:solidFill>
                  <a:schemeClr val="accent3">
                    <a:lumMod val="50000"/>
                  </a:schemeClr>
                </a:solidFill>
              </a:rPr>
              <a:t>разрыхляют)</a:t>
            </a:r>
            <a:endParaRPr lang="ru-RU" sz="5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Содержимое 3" descr="140823083808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rcRect r="6259"/>
          <a:stretch>
            <a:fillRect/>
          </a:stretch>
        </p:blipFill>
        <p:spPr>
          <a:xfrm rot="21389164">
            <a:off x="4017970" y="3706578"/>
            <a:ext cx="4749793" cy="284866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" name="Рисунок 4" descr="130801003417.jpg"/>
          <p:cNvPicPr>
            <a:picLocks noChangeAspect="1"/>
          </p:cNvPicPr>
          <p:nvPr/>
        </p:nvPicPr>
        <p:blipFill>
          <a:blip r:embed="rId3" cstate="print"/>
          <a:srcRect l="6248" r="4462"/>
          <a:stretch>
            <a:fillRect/>
          </a:stretch>
        </p:blipFill>
        <p:spPr>
          <a:xfrm rot="595744">
            <a:off x="322681" y="1162165"/>
            <a:ext cx="4972769" cy="417472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427984" y="1124744"/>
            <a:ext cx="4716016" cy="936104"/>
          </a:xfrm>
        </p:spPr>
        <p:txBody>
          <a:bodyPr/>
          <a:lstStyle/>
          <a:p>
            <a:r>
              <a:rPr lang="ru-RU" b="1" dirty="0" smtClean="0">
                <a:solidFill>
                  <a:schemeClr val="accent3">
                    <a:lumMod val="50000"/>
                  </a:schemeClr>
                </a:solidFill>
              </a:rPr>
              <a:t>Первичная  обработка  шерсти</a:t>
            </a:r>
            <a:br>
              <a:rPr lang="ru-RU" b="1" dirty="0" smtClean="0">
                <a:solidFill>
                  <a:schemeClr val="accent3">
                    <a:lumMod val="50000"/>
                  </a:schemeClr>
                </a:solidFill>
              </a:rPr>
            </a:br>
            <a:r>
              <a:rPr lang="ru-RU" b="1" dirty="0" smtClean="0">
                <a:solidFill>
                  <a:schemeClr val="accent3">
                    <a:lumMod val="50000"/>
                  </a:schemeClr>
                </a:solidFill>
              </a:rPr>
              <a:t>(</a:t>
            </a:r>
            <a:r>
              <a:rPr lang="ru-RU" sz="5400" b="1" dirty="0" smtClean="0">
                <a:solidFill>
                  <a:schemeClr val="accent3">
                    <a:lumMod val="50000"/>
                  </a:schemeClr>
                </a:solidFill>
              </a:rPr>
              <a:t>промывают)</a:t>
            </a:r>
            <a:endParaRPr lang="ru-RU" sz="5400" dirty="0">
              <a:solidFill>
                <a:schemeClr val="accent3">
                  <a:lumMod val="50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 rot="10800000" flipV="1">
            <a:off x="4355976" y="1417638"/>
            <a:ext cx="4330824" cy="283170"/>
          </a:xfrm>
        </p:spPr>
        <p:txBody>
          <a:bodyPr/>
          <a:lstStyle/>
          <a:p>
            <a:r>
              <a:rPr lang="ru-RU" b="1" dirty="0" smtClean="0">
                <a:solidFill>
                  <a:schemeClr val="accent3">
                    <a:lumMod val="50000"/>
                  </a:schemeClr>
                </a:solidFill>
              </a:rPr>
              <a:t>Первичная  обработка  шерсти</a:t>
            </a:r>
            <a:br>
              <a:rPr lang="ru-RU" b="1" dirty="0" smtClean="0">
                <a:solidFill>
                  <a:schemeClr val="accent3">
                    <a:lumMod val="50000"/>
                  </a:schemeClr>
                </a:solidFill>
              </a:rPr>
            </a:br>
            <a:r>
              <a:rPr lang="ru-RU" sz="5400" b="1" dirty="0" smtClean="0">
                <a:solidFill>
                  <a:schemeClr val="accent3">
                    <a:lumMod val="50000"/>
                  </a:schemeClr>
                </a:solidFill>
              </a:rPr>
              <a:t>(сушат)</a:t>
            </a:r>
            <a:endParaRPr lang="ru-RU" sz="5400" dirty="0"/>
          </a:p>
        </p:txBody>
      </p:sp>
      <p:pic>
        <p:nvPicPr>
          <p:cNvPr id="5" name="Рисунок 4" descr="10.jpg"/>
          <p:cNvPicPr>
            <a:picLocks noChangeAspect="1"/>
          </p:cNvPicPr>
          <p:nvPr/>
        </p:nvPicPr>
        <p:blipFill>
          <a:blip r:embed="rId2" cstate="print"/>
          <a:srcRect l="35825" t="21385" r="9051" b="5360"/>
          <a:stretch>
            <a:fillRect/>
          </a:stretch>
        </p:blipFill>
        <p:spPr>
          <a:xfrm>
            <a:off x="4067944" y="3113584"/>
            <a:ext cx="4624264" cy="374441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4" name="Содержимое 3" descr="img14.jpg"/>
          <p:cNvPicPr>
            <a:picLocks noGrp="1" noChangeAspect="1"/>
          </p:cNvPicPr>
          <p:nvPr>
            <p:ph idx="1"/>
          </p:nvPr>
        </p:nvPicPr>
        <p:blipFill>
          <a:blip r:embed="rId3" cstate="print"/>
          <a:srcRect l="26053" t="22906" r="27410" b="8681"/>
          <a:stretch>
            <a:fillRect/>
          </a:stretch>
        </p:blipFill>
        <p:spPr>
          <a:xfrm rot="20883930">
            <a:off x="1115616" y="548680"/>
            <a:ext cx="3816424" cy="345638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 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ru-RU" sz="4800" b="1" i="1" dirty="0" smtClean="0">
                <a:solidFill>
                  <a:schemeClr val="accent3">
                    <a:lumMod val="50000"/>
                  </a:schemeClr>
                </a:solidFill>
              </a:rPr>
              <a:t>Домашняя работа:</a:t>
            </a:r>
          </a:p>
          <a:p>
            <a:pPr>
              <a:buNone/>
            </a:pPr>
            <a:r>
              <a:rPr lang="ru-RU" sz="3600" b="1" dirty="0" smtClean="0">
                <a:solidFill>
                  <a:schemeClr val="accent3">
                    <a:lumMod val="50000"/>
                  </a:schemeClr>
                </a:solidFill>
              </a:rPr>
              <a:t>подобрать </a:t>
            </a:r>
            <a:r>
              <a:rPr lang="ru-RU" sz="3600" b="1" dirty="0" smtClean="0">
                <a:solidFill>
                  <a:schemeClr val="accent3">
                    <a:lumMod val="50000"/>
                  </a:schemeClr>
                </a:solidFill>
              </a:rPr>
              <a:t>и принести образцы </a:t>
            </a:r>
            <a:r>
              <a:rPr lang="ru-RU" sz="3600" b="1" dirty="0" smtClean="0">
                <a:solidFill>
                  <a:schemeClr val="accent3">
                    <a:lumMod val="50000"/>
                  </a:schemeClr>
                </a:solidFill>
              </a:rPr>
              <a:t>ткани из шерсти, ножницы, клей, альбом.</a:t>
            </a:r>
            <a:endParaRPr lang="ru-RU" sz="3600" b="1" dirty="0">
              <a:solidFill>
                <a:schemeClr val="accent3">
                  <a:lumMod val="50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000084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000084</Template>
  <TotalTime>210</TotalTime>
  <Words>101</Words>
  <Application>Microsoft Office PowerPoint</Application>
  <PresentationFormat>Экран (4:3)</PresentationFormat>
  <Paragraphs>32</Paragraphs>
  <Slides>17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17</vt:i4>
      </vt:variant>
    </vt:vector>
  </HeadingPairs>
  <TitlesOfParts>
    <vt:vector size="18" baseType="lpstr">
      <vt:lpstr>000084</vt:lpstr>
      <vt:lpstr>       ШЕРСТЬ</vt:lpstr>
      <vt:lpstr>Одежда первобытного человека</vt:lpstr>
      <vt:lpstr>Одежда первобытного человека</vt:lpstr>
      <vt:lpstr>Первобытный  человек  приручает животных</vt:lpstr>
      <vt:lpstr>Первые приручённые животные</vt:lpstr>
      <vt:lpstr>Этих животных  разводят  для  получения  шерсти - овца </vt:lpstr>
      <vt:lpstr> Этих животных  разводят  для  получения  шерсти</vt:lpstr>
      <vt:lpstr>Этих животных  разводят  для  получения  шерсти</vt:lpstr>
      <vt:lpstr>Этих животных  разводят  для  получения  шерсти</vt:lpstr>
      <vt:lpstr> </vt:lpstr>
      <vt:lpstr>Этих животных  разводят  для  получения  шерсти </vt:lpstr>
      <vt:lpstr>Первичная  обработка  шерсти.</vt:lpstr>
      <vt:lpstr>Первичная  обработка  шерсти. (сортируют)</vt:lpstr>
      <vt:lpstr>Первичная  обработка  шерсти. (разрыхляют)</vt:lpstr>
      <vt:lpstr>Первичная  обработка  шерсти (промывают)</vt:lpstr>
      <vt:lpstr>Первичная  обработка  шерсти (сушат)</vt:lpstr>
      <vt:lpstr> 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User</dc:creator>
  <cp:lastModifiedBy>User</cp:lastModifiedBy>
  <cp:revision>9</cp:revision>
  <dcterms:created xsi:type="dcterms:W3CDTF">2018-05-07T18:53:56Z</dcterms:created>
  <dcterms:modified xsi:type="dcterms:W3CDTF">2018-05-08T18:26:21Z</dcterms:modified>
</cp:coreProperties>
</file>