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373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804F6-5D6F-44D6-AF1D-96FB4D808EAC}" type="datetimeFigureOut">
              <a:rPr lang="ru-RU" smtClean="0"/>
              <a:t>06.05.2018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1B874-1A88-49B4-9578-514D1232E57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804F6-5D6F-44D6-AF1D-96FB4D808EAC}" type="datetimeFigureOut">
              <a:rPr lang="ru-RU" smtClean="0"/>
              <a:t>06.05.2018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1B874-1A88-49B4-9578-514D1232E57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804F6-5D6F-44D6-AF1D-96FB4D808EAC}" type="datetimeFigureOut">
              <a:rPr lang="ru-RU" smtClean="0"/>
              <a:t>06.05.2018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1B874-1A88-49B4-9578-514D1232E57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804F6-5D6F-44D6-AF1D-96FB4D808EAC}" type="datetimeFigureOut">
              <a:rPr lang="ru-RU" smtClean="0"/>
              <a:t>06.05.2018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1B874-1A88-49B4-9578-514D1232E57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804F6-5D6F-44D6-AF1D-96FB4D808EAC}" type="datetimeFigureOut">
              <a:rPr lang="ru-RU" smtClean="0"/>
              <a:t>06.05.2018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1B874-1A88-49B4-9578-514D1232E57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804F6-5D6F-44D6-AF1D-96FB4D808EAC}" type="datetimeFigureOut">
              <a:rPr lang="ru-RU" smtClean="0"/>
              <a:t>06.05.2018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141B874-1A88-49B4-9578-514D1232E57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804F6-5D6F-44D6-AF1D-96FB4D808EAC}" type="datetimeFigureOut">
              <a:rPr lang="ru-RU" smtClean="0"/>
              <a:t>06.05.2018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1B874-1A88-49B4-9578-514D1232E57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804F6-5D6F-44D6-AF1D-96FB4D808EAC}" type="datetimeFigureOut">
              <a:rPr lang="ru-RU" smtClean="0"/>
              <a:t>06.05.2018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E141B874-1A88-49B4-9578-514D1232E57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0CC804F6-5D6F-44D6-AF1D-96FB4D808EAC}" type="datetimeFigureOut">
              <a:rPr lang="ru-RU" smtClean="0"/>
              <a:t>06.05.2018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1B874-1A88-49B4-9578-514D1232E57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804F6-5D6F-44D6-AF1D-96FB4D808EAC}" type="datetimeFigureOut">
              <a:rPr lang="ru-RU" smtClean="0"/>
              <a:t>06.05.2018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1B874-1A88-49B4-9578-514D1232E57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804F6-5D6F-44D6-AF1D-96FB4D808EAC}" type="datetimeFigureOut">
              <a:rPr lang="ru-RU" smtClean="0"/>
              <a:t>06.05.2018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1B874-1A88-49B4-9578-514D1232E57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0CC804F6-5D6F-44D6-AF1D-96FB4D808EAC}" type="datetimeFigureOut">
              <a:rPr lang="ru-RU" smtClean="0"/>
              <a:t>06.05.2018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E141B874-1A88-49B4-9578-514D1232E57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admins.podarki.ru/articlesimg/3f3aeef1-c5eb-4c86-b530-0fe4f408c703.jp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7467600" cy="2088232"/>
          </a:xfrm>
        </p:spPr>
        <p:txBody>
          <a:bodyPr>
            <a:noAutofit/>
          </a:bodyPr>
          <a:lstStyle/>
          <a:p>
            <a:r>
              <a:rPr lang="ru-RU" sz="4400" dirty="0" smtClean="0">
                <a:solidFill>
                  <a:schemeClr val="bg2">
                    <a:lumMod val="10000"/>
                  </a:schemeClr>
                </a:solidFill>
                <a:latin typeface="Arial Black" pitchFamily="34" charset="0"/>
              </a:rPr>
              <a:t>Технологический процесс изготовления чердачной игрушки</a:t>
            </a:r>
            <a:endParaRPr lang="ru-RU" sz="44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4" name="Содержимое 4" descr="a62fcfcb-6186-4f08-8d95-8ff6767e3c4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 rot="20628226">
            <a:off x="1951468" y="2774894"/>
            <a:ext cx="2994248" cy="3712014"/>
          </a:xfrm>
          <a:effectLst>
            <a:softEdge rad="112500"/>
          </a:effectLst>
        </p:spPr>
      </p:pic>
      <p:pic>
        <p:nvPicPr>
          <p:cNvPr id="5" name="Содержимое 4" descr="a62fcfcb-6186-4f08-8d95-8ff6767e3c4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 rot="1065686">
            <a:off x="5394001" y="2706081"/>
            <a:ext cx="2785185" cy="3687029"/>
          </a:xfrm>
          <a:prstGeom prst="rect">
            <a:avLst/>
          </a:prstGeom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70f33a6-c8bb-4bee-babf-1ae3c0b9ede3.jpg"/>
          <p:cNvPicPr>
            <a:picLocks noChangeAspect="1"/>
          </p:cNvPicPr>
          <p:nvPr/>
        </p:nvPicPr>
        <p:blipFill>
          <a:blip r:embed="rId2" cstate="print">
            <a:lum bright="30000"/>
          </a:blip>
          <a:stretch>
            <a:fillRect/>
          </a:stretch>
        </p:blipFill>
        <p:spPr>
          <a:xfrm>
            <a:off x="3707904" y="2492896"/>
            <a:ext cx="5040560" cy="3888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828600" y="404664"/>
            <a:ext cx="10585176" cy="76579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600" dirty="0" smtClean="0">
                <a:solidFill>
                  <a:schemeClr val="bg2">
                    <a:lumMod val="10000"/>
                  </a:schemeClr>
                </a:solidFill>
                <a:latin typeface="Arial Black" pitchFamily="34" charset="0"/>
              </a:rPr>
              <a:t>Для изготовления чердачного </a:t>
            </a:r>
            <a:br>
              <a:rPr lang="ru-RU" sz="3600" dirty="0" smtClean="0">
                <a:solidFill>
                  <a:schemeClr val="bg2">
                    <a:lumMod val="10000"/>
                  </a:schemeClr>
                </a:solidFill>
                <a:latin typeface="Arial Black" pitchFamily="34" charset="0"/>
              </a:rPr>
            </a:br>
            <a:r>
              <a:rPr lang="ru-RU" sz="3600" dirty="0" smtClean="0">
                <a:solidFill>
                  <a:schemeClr val="bg2">
                    <a:lumMod val="10000"/>
                  </a:schemeClr>
                </a:solidFill>
                <a:latin typeface="Arial Black" pitchFamily="34" charset="0"/>
              </a:rPr>
              <a:t>медвежонка нам потребуются:</a:t>
            </a:r>
            <a:endParaRPr lang="ru-RU" sz="36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686800" cy="471338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-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 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  <a:hlinkClick r:id="rId3"/>
              </a:rPr>
              <a:t>выкройка медвежонка</a:t>
            </a:r>
            <a:endParaRPr lang="ru-RU" sz="2400" b="1" dirty="0" smtClean="0">
              <a:solidFill>
                <a:schemeClr val="tx2">
                  <a:lumMod val="50000"/>
                </a:schemeClr>
              </a:solidFill>
              <a:latin typeface="Arial Black" pitchFamily="34" charset="0"/>
            </a:endParaRPr>
          </a:p>
          <a:p>
            <a:pPr>
              <a:buNone/>
            </a:pPr>
            <a:r>
              <a:rPr lang="ru-RU" sz="2400" i="1" dirty="0" smtClean="0">
                <a:solidFill>
                  <a:schemeClr val="bg2">
                    <a:lumMod val="10000"/>
                  </a:schemeClr>
                </a:solidFill>
                <a:latin typeface="Arial Black" pitchFamily="34" charset="0"/>
              </a:rPr>
              <a:t>- льняная ткань</a:t>
            </a:r>
            <a:endParaRPr lang="ru-RU" sz="2400" dirty="0" smtClean="0">
              <a:solidFill>
                <a:schemeClr val="bg2">
                  <a:lumMod val="10000"/>
                </a:schemeClr>
              </a:solidFill>
              <a:latin typeface="Arial Black" pitchFamily="34" charset="0"/>
            </a:endParaRPr>
          </a:p>
          <a:p>
            <a:pPr>
              <a:buNone/>
            </a:pPr>
            <a:r>
              <a:rPr lang="ru-RU" sz="2400" i="1" dirty="0" smtClean="0">
                <a:solidFill>
                  <a:schemeClr val="bg2">
                    <a:lumMod val="10000"/>
                  </a:schemeClr>
                </a:solidFill>
                <a:latin typeface="Arial Black" pitchFamily="34" charset="0"/>
              </a:rPr>
              <a:t>- </a:t>
            </a:r>
            <a:r>
              <a:rPr lang="ru-RU" sz="2400" i="1" dirty="0" smtClean="0">
                <a:solidFill>
                  <a:schemeClr val="bg2">
                    <a:lumMod val="10000"/>
                  </a:schemeClr>
                </a:solidFill>
                <a:latin typeface="Arial Black" pitchFamily="34" charset="0"/>
              </a:rPr>
              <a:t>Ножницы - кисточка - карандаш</a:t>
            </a:r>
            <a:endParaRPr lang="ru-RU" sz="2400" dirty="0" smtClean="0">
              <a:solidFill>
                <a:schemeClr val="bg2">
                  <a:lumMod val="10000"/>
                </a:schemeClr>
              </a:solidFill>
              <a:latin typeface="Arial Black" pitchFamily="34" charset="0"/>
            </a:endParaRPr>
          </a:p>
          <a:p>
            <a:pPr>
              <a:buNone/>
            </a:pPr>
            <a:r>
              <a:rPr lang="ru-RU" sz="2400" i="1" dirty="0" smtClean="0">
                <a:solidFill>
                  <a:schemeClr val="bg2">
                    <a:lumMod val="10000"/>
                  </a:schemeClr>
                </a:solidFill>
                <a:latin typeface="Arial Black" pitchFamily="34" charset="0"/>
              </a:rPr>
              <a:t>- </a:t>
            </a:r>
            <a:r>
              <a:rPr lang="ru-RU" sz="2400" i="1" dirty="0" smtClean="0">
                <a:solidFill>
                  <a:schemeClr val="bg2">
                    <a:lumMod val="10000"/>
                  </a:schemeClr>
                </a:solidFill>
                <a:latin typeface="Arial Black" pitchFamily="34" charset="0"/>
              </a:rPr>
              <a:t>кофе (натуральный или растворимый), корица, ваниль</a:t>
            </a:r>
            <a:endParaRPr lang="ru-RU" sz="2400" dirty="0" smtClean="0">
              <a:solidFill>
                <a:schemeClr val="bg2">
                  <a:lumMod val="10000"/>
                </a:schemeClr>
              </a:solidFill>
              <a:latin typeface="Arial Black" pitchFamily="34" charset="0"/>
            </a:endParaRPr>
          </a:p>
          <a:p>
            <a:pPr>
              <a:buNone/>
            </a:pPr>
            <a:r>
              <a:rPr lang="ru-RU" sz="2400" i="1" dirty="0" smtClean="0">
                <a:solidFill>
                  <a:schemeClr val="bg2">
                    <a:lumMod val="10000"/>
                  </a:schemeClr>
                </a:solidFill>
                <a:latin typeface="Arial Black" pitchFamily="34" charset="0"/>
              </a:rPr>
              <a:t>- </a:t>
            </a:r>
            <a:r>
              <a:rPr lang="ru-RU" sz="2400" i="1" dirty="0" smtClean="0">
                <a:solidFill>
                  <a:schemeClr val="bg2">
                    <a:lumMod val="10000"/>
                  </a:schemeClr>
                </a:solidFill>
                <a:latin typeface="Arial Black" pitchFamily="34" charset="0"/>
              </a:rPr>
              <a:t>фен (необязательно)</a:t>
            </a:r>
            <a:endParaRPr lang="ru-RU" sz="2400" dirty="0" smtClean="0">
              <a:solidFill>
                <a:schemeClr val="bg2">
                  <a:lumMod val="10000"/>
                </a:schemeClr>
              </a:solidFill>
              <a:latin typeface="Arial Black" pitchFamily="34" charset="0"/>
            </a:endParaRPr>
          </a:p>
          <a:p>
            <a:pPr>
              <a:buNone/>
            </a:pPr>
            <a:r>
              <a:rPr lang="ru-RU" sz="2400" i="1" dirty="0" smtClean="0">
                <a:solidFill>
                  <a:schemeClr val="bg2">
                    <a:lumMod val="10000"/>
                  </a:schemeClr>
                </a:solidFill>
                <a:latin typeface="Arial Black" pitchFamily="34" charset="0"/>
              </a:rPr>
              <a:t>- нитки, </a:t>
            </a:r>
            <a:r>
              <a:rPr lang="ru-RU" sz="2400" i="1" dirty="0" smtClean="0">
                <a:solidFill>
                  <a:schemeClr val="bg2">
                    <a:lumMod val="10000"/>
                  </a:schemeClr>
                </a:solidFill>
                <a:latin typeface="Arial Black" pitchFamily="34" charset="0"/>
              </a:rPr>
              <a:t>иголка - </a:t>
            </a:r>
            <a:r>
              <a:rPr lang="ru-RU" sz="2400" i="1" dirty="0" smtClean="0">
                <a:solidFill>
                  <a:schemeClr val="bg2">
                    <a:lumMod val="10000"/>
                  </a:schemeClr>
                </a:solidFill>
                <a:latin typeface="Arial Black" pitchFamily="34" charset="0"/>
              </a:rPr>
              <a:t>английские </a:t>
            </a:r>
            <a:r>
              <a:rPr lang="ru-RU" sz="2400" i="1" dirty="0" smtClean="0">
                <a:solidFill>
                  <a:schemeClr val="bg2">
                    <a:lumMod val="10000"/>
                  </a:schemeClr>
                </a:solidFill>
                <a:latin typeface="Arial Black" pitchFamily="34" charset="0"/>
              </a:rPr>
              <a:t>булавочки</a:t>
            </a:r>
            <a:endParaRPr lang="ru-RU" sz="2400" dirty="0" smtClean="0">
              <a:solidFill>
                <a:schemeClr val="bg2">
                  <a:lumMod val="10000"/>
                </a:schemeClr>
              </a:solidFill>
              <a:latin typeface="Arial Black" pitchFamily="34" charset="0"/>
            </a:endParaRPr>
          </a:p>
          <a:p>
            <a:pPr>
              <a:buNone/>
            </a:pPr>
            <a:r>
              <a:rPr lang="ru-RU" sz="2400" i="1" dirty="0" smtClean="0">
                <a:solidFill>
                  <a:schemeClr val="bg2">
                    <a:lumMod val="10000"/>
                  </a:schemeClr>
                </a:solidFill>
                <a:latin typeface="Arial Black" pitchFamily="34" charset="0"/>
              </a:rPr>
              <a:t>- </a:t>
            </a:r>
            <a:r>
              <a:rPr lang="ru-RU" sz="2400" i="1" dirty="0" smtClean="0">
                <a:solidFill>
                  <a:schemeClr val="bg2">
                    <a:lumMod val="10000"/>
                  </a:schemeClr>
                </a:solidFill>
                <a:latin typeface="Arial Black" pitchFamily="34" charset="0"/>
              </a:rPr>
              <a:t>швейная машинка</a:t>
            </a:r>
            <a:endParaRPr lang="ru-RU" sz="2400" dirty="0" smtClean="0">
              <a:solidFill>
                <a:schemeClr val="bg2">
                  <a:lumMod val="10000"/>
                </a:schemeClr>
              </a:solidFill>
              <a:latin typeface="Arial Black" pitchFamily="34" charset="0"/>
            </a:endParaRPr>
          </a:p>
          <a:p>
            <a:pPr>
              <a:buNone/>
            </a:pPr>
            <a:r>
              <a:rPr lang="ru-RU" sz="2400" i="1" dirty="0" smtClean="0">
                <a:solidFill>
                  <a:schemeClr val="bg2">
                    <a:lumMod val="10000"/>
                  </a:schemeClr>
                </a:solidFill>
                <a:latin typeface="Arial Black" pitchFamily="34" charset="0"/>
              </a:rPr>
              <a:t>- </a:t>
            </a:r>
            <a:r>
              <a:rPr lang="ru-RU" sz="2400" i="1" dirty="0" err="1" smtClean="0">
                <a:solidFill>
                  <a:schemeClr val="bg2">
                    <a:lumMod val="10000"/>
                  </a:schemeClr>
                </a:solidFill>
                <a:latin typeface="Arial Black" pitchFamily="34" charset="0"/>
              </a:rPr>
              <a:t>синтепон</a:t>
            </a:r>
            <a:r>
              <a:rPr lang="ru-RU" sz="2400" i="1" dirty="0" smtClean="0">
                <a:solidFill>
                  <a:schemeClr val="bg2">
                    <a:lumMod val="10000"/>
                  </a:schemeClr>
                </a:solidFill>
                <a:latin typeface="Arial Black" pitchFamily="34" charset="0"/>
              </a:rPr>
              <a:t> (или любой другой наполнитель)</a:t>
            </a:r>
            <a:endParaRPr lang="ru-RU" sz="2400" dirty="0" smtClean="0">
              <a:solidFill>
                <a:schemeClr val="bg2">
                  <a:lumMod val="10000"/>
                </a:schemeClr>
              </a:solidFill>
              <a:latin typeface="Arial Black" pitchFamily="34" charset="0"/>
            </a:endParaRPr>
          </a:p>
          <a:p>
            <a:pPr>
              <a:buNone/>
            </a:pPr>
            <a:r>
              <a:rPr lang="ru-RU" sz="2400" i="1" dirty="0" smtClean="0">
                <a:solidFill>
                  <a:schemeClr val="bg2">
                    <a:lumMod val="10000"/>
                  </a:schemeClr>
                </a:solidFill>
                <a:latin typeface="Arial Black" pitchFamily="34" charset="0"/>
              </a:rPr>
              <a:t>- сухие </a:t>
            </a:r>
            <a:r>
              <a:rPr lang="ru-RU" sz="2400" i="1" dirty="0" smtClean="0">
                <a:solidFill>
                  <a:schemeClr val="bg2">
                    <a:lumMod val="10000"/>
                  </a:schemeClr>
                </a:solidFill>
                <a:latin typeface="Arial Black" pitchFamily="34" charset="0"/>
              </a:rPr>
              <a:t>румяна</a:t>
            </a:r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  <a:latin typeface="Arial Black" pitchFamily="34" charset="0"/>
              </a:rPr>
              <a:t>  </a:t>
            </a:r>
            <a:r>
              <a:rPr lang="ru-RU" sz="2400" i="1" dirty="0" smtClean="0">
                <a:solidFill>
                  <a:schemeClr val="bg2">
                    <a:lumMod val="10000"/>
                  </a:schemeClr>
                </a:solidFill>
                <a:latin typeface="Arial Black" pitchFamily="34" charset="0"/>
              </a:rPr>
              <a:t>- </a:t>
            </a:r>
            <a:r>
              <a:rPr lang="ru-RU" sz="2400" i="1" dirty="0" smtClean="0">
                <a:solidFill>
                  <a:schemeClr val="bg2">
                    <a:lumMod val="10000"/>
                  </a:schemeClr>
                </a:solidFill>
                <a:latin typeface="Arial Black" pitchFamily="34" charset="0"/>
              </a:rPr>
              <a:t>ватная палочка</a:t>
            </a:r>
            <a:endParaRPr lang="ru-RU" sz="2400" dirty="0" smtClean="0">
              <a:solidFill>
                <a:schemeClr val="bg2">
                  <a:lumMod val="10000"/>
                </a:schemeClr>
              </a:solidFill>
              <a:latin typeface="Arial Black" pitchFamily="34" charset="0"/>
            </a:endParaRPr>
          </a:p>
          <a:p>
            <a:r>
              <a:rPr lang="ru-RU" sz="2400" i="1" dirty="0" smtClean="0">
                <a:solidFill>
                  <a:schemeClr val="bg2">
                    <a:lumMod val="10000"/>
                  </a:schemeClr>
                </a:solidFill>
                <a:latin typeface="Arial Black" pitchFamily="34" charset="0"/>
              </a:rPr>
              <a:t>- ленточки, пуговички, и любая другая фурнитура для украшения</a:t>
            </a:r>
            <a:endParaRPr lang="ru-RU" sz="2400" dirty="0">
              <a:solidFill>
                <a:schemeClr val="bg2">
                  <a:lumMod val="1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435280" cy="1012974"/>
          </a:xfrm>
        </p:spPr>
        <p:txBody>
          <a:bodyPr>
            <a:normAutofit fontScale="90000"/>
          </a:bodyPr>
          <a:lstStyle/>
          <a:p>
            <a:r>
              <a:rPr lang="ru-RU" sz="2700" dirty="0" smtClean="0">
                <a:latin typeface="Arial Black" pitchFamily="34" charset="0"/>
              </a:rPr>
              <a:t>Вырезаем выкройку. Складываем кусочек льняной ткани вдвое, прикалываем выкройку медвежонка английскими булавочками, и обводим ее. </a:t>
            </a:r>
            <a:endParaRPr lang="ru-RU" sz="2700" dirty="0">
              <a:latin typeface="Arial Black" pitchFamily="34" charset="0"/>
            </a:endParaRPr>
          </a:p>
        </p:txBody>
      </p:sp>
      <p:pic>
        <p:nvPicPr>
          <p:cNvPr id="4" name="Содержимое 3" descr="26cc9d8a-531b-456e-aca6-54ff61b0da3f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8047" t="494" r="8047" b="-1734"/>
          <a:stretch>
            <a:fillRect/>
          </a:stretch>
        </p:blipFill>
        <p:spPr>
          <a:xfrm>
            <a:off x="611560" y="1745433"/>
            <a:ext cx="6840760" cy="5112567"/>
          </a:xfrm>
          <a:prstGeom prst="rect">
            <a:avLst/>
          </a:prstGeom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640960" cy="2232248"/>
          </a:xfrm>
        </p:spPr>
        <p:txBody>
          <a:bodyPr>
            <a:normAutofit/>
          </a:bodyPr>
          <a:lstStyle/>
          <a:p>
            <a:r>
              <a:rPr lang="ru-RU" sz="2700" dirty="0" smtClean="0">
                <a:latin typeface="Arial Black" pitchFamily="34" charset="0"/>
              </a:rPr>
              <a:t>Открепляем бумажную выкройку, снова скалываем ткань булавочками, вырезаем. Данная выкройка дана с учетом припусков </a:t>
            </a:r>
            <a:r>
              <a:rPr lang="ru-RU" sz="2700" dirty="0" smtClean="0">
                <a:latin typeface="Arial Black" pitchFamily="34" charset="0"/>
              </a:rPr>
              <a:t>на швы</a:t>
            </a:r>
            <a:endParaRPr lang="ru-RU" dirty="0"/>
          </a:p>
        </p:txBody>
      </p:sp>
      <p:pic>
        <p:nvPicPr>
          <p:cNvPr id="4" name="Содержимое 3" descr="c21ab472-8a9b-44e8-991a-b7350bd480e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8047" r="8047"/>
          <a:stretch>
            <a:fillRect/>
          </a:stretch>
        </p:blipFill>
        <p:spPr>
          <a:xfrm>
            <a:off x="395536" y="2060848"/>
            <a:ext cx="6984776" cy="4248472"/>
          </a:xfrm>
          <a:prstGeom prst="rect">
            <a:avLst/>
          </a:prstGeom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Готовим смесь для «</a:t>
            </a:r>
            <a:r>
              <a:rPr lang="ru-RU" b="1" dirty="0" err="1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состаривания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» ткани.</a:t>
            </a:r>
            <a:endParaRPr lang="ru-RU" b="1" dirty="0">
              <a:solidFill>
                <a:schemeClr val="tx2">
                  <a:lumMod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5" name="Рисунок 4" descr="9dd02143-37b6-4ec1-acc0-959d0886a69b (1).jpg"/>
          <p:cNvPicPr>
            <a:picLocks noChangeAspect="1"/>
          </p:cNvPicPr>
          <p:nvPr/>
        </p:nvPicPr>
        <p:blipFill>
          <a:blip r:embed="rId2" cstate="print"/>
          <a:srcRect l="6798" t="51050" b="4851"/>
          <a:stretch>
            <a:fillRect/>
          </a:stretch>
        </p:blipFill>
        <p:spPr>
          <a:xfrm>
            <a:off x="539552" y="3212976"/>
            <a:ext cx="4815741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9dd02143-37b6-4ec1-acc0-959d0886a69b (1).jpg"/>
          <p:cNvPicPr>
            <a:picLocks noChangeAspect="1"/>
          </p:cNvPicPr>
          <p:nvPr/>
        </p:nvPicPr>
        <p:blipFill>
          <a:blip r:embed="rId2" cstate="print"/>
          <a:srcRect b="52222"/>
          <a:stretch>
            <a:fillRect/>
          </a:stretch>
        </p:blipFill>
        <p:spPr>
          <a:xfrm>
            <a:off x="3347864" y="1700808"/>
            <a:ext cx="5166986" cy="3276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Приступаем к покраске ткани.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Содержимое 3" descr="56face91-c954-4c92-b6e6-f1ba9db26bdf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8047" r="8047"/>
          <a:stretch>
            <a:fillRect/>
          </a:stretch>
        </p:blipFill>
        <p:spPr>
          <a:xfrm>
            <a:off x="539552" y="1772816"/>
            <a:ext cx="6264696" cy="4464496"/>
          </a:xfrm>
          <a:prstGeom prst="rect">
            <a:avLst/>
          </a:prstGeom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Вот что, получилось после двойной покраски.</a:t>
            </a:r>
            <a:endParaRPr lang="ru-RU" sz="36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Содержимое 3" descr="21b2216c-d7ec-4bbb-9391-b3fc82d034e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8047" r="8047"/>
          <a:stretch>
            <a:fillRect/>
          </a:stretch>
        </p:blipFill>
        <p:spPr>
          <a:xfrm>
            <a:off x="971600" y="1484784"/>
            <a:ext cx="5616624" cy="4680520"/>
          </a:xfrm>
          <a:prstGeom prst="rect">
            <a:avLst/>
          </a:prstGeom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686800" cy="940966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Складываем наши выкройки «лицевыми» сторонами друг </a:t>
            </a:r>
            <a:b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к другу</a:t>
            </a:r>
            <a:endParaRPr lang="ru-RU" sz="36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Содержимое 3" descr="9fec5294-e8be-47f8-b112-32bbbfe9ad3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8047" r="8047"/>
          <a:stretch>
            <a:fillRect/>
          </a:stretch>
        </p:blipFill>
        <p:spPr>
          <a:xfrm>
            <a:off x="467544" y="1772816"/>
            <a:ext cx="6336704" cy="4464496"/>
          </a:xfrm>
          <a:prstGeom prst="rect">
            <a:avLst/>
          </a:prstGeom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71918"/>
            <a:ext cx="8686800" cy="328890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Прошиваем сметанные выкройки на швейной машинке по периметру, оставляя небольшое отверстие для выворачивания.</a:t>
            </a:r>
            <a:endParaRPr lang="ru-RU" sz="32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Содержимое 3" descr="2df38eae-5dac-4af1-b208-3766f7649e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8047" r="8047"/>
          <a:stretch>
            <a:fillRect/>
          </a:stretch>
        </p:blipFill>
        <p:spPr>
          <a:xfrm>
            <a:off x="467544" y="2780928"/>
            <a:ext cx="6984776" cy="3744416"/>
          </a:xfrm>
          <a:prstGeom prst="rect">
            <a:avLst/>
          </a:prstGeom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Удаляем «сметку». Вот что должно получиться.</a:t>
            </a:r>
            <a:endParaRPr lang="ru-RU" sz="36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Содержимое 3" descr="a8256628-fd53-4059-a204-6f5740e88ed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8047" r="8047"/>
          <a:stretch>
            <a:fillRect/>
          </a:stretch>
        </p:blipFill>
        <p:spPr>
          <a:xfrm>
            <a:off x="539552" y="2060848"/>
            <a:ext cx="5904656" cy="3816424"/>
          </a:xfrm>
          <a:prstGeom prst="rect">
            <a:avLst/>
          </a:prstGeom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Делаем небольшие надрезы в «угловых»  местах.</a:t>
            </a:r>
            <a:endParaRPr lang="ru-RU" sz="36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Содержимое 3" descr="7b9617ae-41fe-4170-8587-04c21201a64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7018" r="7018"/>
          <a:stretch>
            <a:fillRect/>
          </a:stretch>
        </p:blipFill>
        <p:spPr>
          <a:xfrm>
            <a:off x="395536" y="1340768"/>
            <a:ext cx="5691182" cy="4525963"/>
          </a:xfrm>
          <a:prstGeom prst="rect">
            <a:avLst/>
          </a:prstGeom>
          <a:effectLst>
            <a:softEdge rad="112500"/>
          </a:effectLst>
        </p:spPr>
      </p:pic>
      <p:pic>
        <p:nvPicPr>
          <p:cNvPr id="1026" name="Picture 2" descr="http://content.podarki.ru/articlesimg/99c0ec02-f4be-4cf1-b9d2-da9ed841a63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21335">
            <a:off x="5928028" y="2291527"/>
            <a:ext cx="2828925" cy="4191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7467600" cy="940966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Начинаем выворачивать будущего медвежонка при помощи карандаша</a:t>
            </a:r>
            <a:endParaRPr lang="ru-RU" sz="36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Содержимое 3" descr="8c31680f-2e13-4d4a-a528-3a578a3e308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8047" r="8047"/>
          <a:stretch>
            <a:fillRect/>
          </a:stretch>
        </p:blipFill>
        <p:spPr>
          <a:xfrm>
            <a:off x="467544" y="2060848"/>
            <a:ext cx="6624736" cy="4278590"/>
          </a:xfrm>
          <a:prstGeom prst="rect">
            <a:avLst/>
          </a:prstGeom>
          <a:effectLst>
            <a:softEdge rad="11250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Начинам набивать будущего мишутку ватой.</a:t>
            </a:r>
            <a:endParaRPr lang="ru-RU" sz="36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Содержимое 3" descr="4ae52d34-9e24-4768-a1ab-7e131163f9a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8047" r="8047"/>
          <a:stretch>
            <a:fillRect/>
          </a:stretch>
        </p:blipFill>
        <p:spPr>
          <a:xfrm>
            <a:off x="539552" y="1916832"/>
            <a:ext cx="6552728" cy="4320480"/>
          </a:xfrm>
          <a:prstGeom prst="rect">
            <a:avLst/>
          </a:prstGeom>
          <a:effectLst>
            <a:softEdge rad="11250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2074242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В итоге у нас получается уже достаточно 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упитанный мишка.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 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/>
            </a:r>
            <a:b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Далее 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мы зашиваем отверстие через которое набивали мишку «потайным» швом.</a:t>
            </a:r>
            <a:endParaRPr lang="ru-RU" sz="32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Содержимое 3" descr="5214e38c-7f2d-4a39-bcbf-368a7b8f8ab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8047" r="8047"/>
          <a:stretch>
            <a:fillRect/>
          </a:stretch>
        </p:blipFill>
        <p:spPr>
          <a:xfrm>
            <a:off x="683568" y="2708920"/>
            <a:ext cx="6624736" cy="3744416"/>
          </a:xfrm>
          <a:prstGeom prst="rect">
            <a:avLst/>
          </a:prstGeom>
          <a:effectLst>
            <a:softEdge rad="11250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Начинаем оформлять мордочку.</a:t>
            </a:r>
            <a:endParaRPr lang="ru-RU" sz="36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Содержимое 3" descr="6a448106-2321-405d-bc29-91ad6aad27d5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/>
          </a:blip>
          <a:srcRect l="8047" r="8047"/>
          <a:stretch>
            <a:fillRect/>
          </a:stretch>
        </p:blipFill>
        <p:spPr>
          <a:xfrm>
            <a:off x="755576" y="1412776"/>
            <a:ext cx="6552728" cy="4680520"/>
          </a:xfrm>
          <a:prstGeom prst="rect">
            <a:avLst/>
          </a:prstGeom>
          <a:noFill/>
          <a:effectLst>
            <a:softEdge rad="1125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Румяним щечки</a:t>
            </a:r>
            <a:endParaRPr lang="ru-RU" sz="36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Содержимое 3" descr="1ff0400a-8451-4379-8d03-b80d84498cb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8047" r="8047"/>
          <a:stretch>
            <a:fillRect/>
          </a:stretch>
        </p:blipFill>
        <p:spPr>
          <a:xfrm>
            <a:off x="611560" y="1628800"/>
            <a:ext cx="6336704" cy="4536504"/>
          </a:xfrm>
          <a:prstGeom prst="rect">
            <a:avLst/>
          </a:prstGeom>
          <a:effectLst>
            <a:softEdge rad="11250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Завязываем бантик</a:t>
            </a:r>
            <a:endParaRPr lang="ru-RU" sz="36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Содержимое 3" descr="8d6265fc-9bdd-486d-98ee-67b458a3b3e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8047" r="8047"/>
          <a:stretch>
            <a:fillRect/>
          </a:stretch>
        </p:blipFill>
        <p:spPr>
          <a:xfrm>
            <a:off x="467544" y="1988840"/>
            <a:ext cx="6048672" cy="4176464"/>
          </a:xfrm>
          <a:prstGeom prst="rect">
            <a:avLst/>
          </a:prstGeom>
          <a:effectLst>
            <a:softEdge rad="112500"/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Еще немного украшений</a:t>
            </a:r>
            <a:endParaRPr lang="ru-RU" sz="36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Содержимое 3" descr="96b22b5b-17e3-4ca7-9fff-6426dc8e5ce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8047" r="8047"/>
          <a:stretch>
            <a:fillRect/>
          </a:stretch>
        </p:blipFill>
        <p:spPr>
          <a:xfrm>
            <a:off x="899592" y="1628800"/>
            <a:ext cx="5904656" cy="4608512"/>
          </a:xfrm>
          <a:prstGeom prst="rect">
            <a:avLst/>
          </a:prstGeom>
          <a:effectLst>
            <a:softEdge rad="112500"/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Вот что может получиться!</a:t>
            </a:r>
            <a:endParaRPr lang="ru-RU" sz="3600" dirty="0">
              <a:solidFill>
                <a:schemeClr val="tx2">
                  <a:lumMod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4" name="Содержимое 3" descr="53UbDMP8lQ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4478" t="11940" r="50746" b="13433"/>
          <a:stretch>
            <a:fillRect/>
          </a:stretch>
        </p:blipFill>
        <p:spPr>
          <a:xfrm rot="20774714">
            <a:off x="959969" y="1459198"/>
            <a:ext cx="3024336" cy="5112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Содержимое 3" descr="53UbDMP8lQ.png"/>
          <p:cNvPicPr>
            <a:picLocks noChangeAspect="1"/>
          </p:cNvPicPr>
          <p:nvPr/>
        </p:nvPicPr>
        <p:blipFill>
          <a:blip r:embed="rId2" cstate="print"/>
          <a:srcRect l="47761" t="11940" r="10448" b="8955"/>
          <a:stretch>
            <a:fillRect/>
          </a:stretch>
        </p:blipFill>
        <p:spPr>
          <a:xfrm rot="659884">
            <a:off x="5802452" y="1517633"/>
            <a:ext cx="2880320" cy="5112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Другая 7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DD8047"/>
      </a:hlink>
      <a:folHlink>
        <a:srgbClr val="704404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78</TotalTime>
  <Words>130</Words>
  <Application>Microsoft Office PowerPoint</Application>
  <PresentationFormat>Экран (4:3)</PresentationFormat>
  <Paragraphs>29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Техническая</vt:lpstr>
      <vt:lpstr>Технологический процесс изготовления чердачной игрушки</vt:lpstr>
      <vt:lpstr>Для изготовления чердачного  медвежонка нам потребуются:</vt:lpstr>
      <vt:lpstr>Вырезаем выкройку. Складываем кусочек льняной ткани вдвое, прикалываем выкройку медвежонка английскими булавочками, и обводим ее. </vt:lpstr>
      <vt:lpstr>Открепляем бумажную выкройку, снова скалываем ткань булавочками, вырезаем. Данная выкройка дана с учетом припусков на швы</vt:lpstr>
      <vt:lpstr>Готовим смесь для «состаривания» ткани.</vt:lpstr>
      <vt:lpstr>Приступаем к покраске ткани.</vt:lpstr>
      <vt:lpstr>Вот что, получилось после двойной покраски.</vt:lpstr>
      <vt:lpstr>Складываем наши выкройки «лицевыми» сторонами друг  к другу</vt:lpstr>
      <vt:lpstr>Прошиваем сметанные выкройки на швейной машинке по периметру, оставляя небольшое отверстие для выворачивания.</vt:lpstr>
      <vt:lpstr>Удаляем «сметку». Вот что должно получиться.</vt:lpstr>
      <vt:lpstr>Делаем небольшие надрезы в «угловых»  местах.</vt:lpstr>
      <vt:lpstr>Начинаем выворачивать будущего медвежонка при помощи карандаша</vt:lpstr>
      <vt:lpstr>Начинам набивать будущего мишутку ватой.</vt:lpstr>
      <vt:lpstr>В итоге у нас получается уже достаточно упитанный мишка.  Далее мы зашиваем отверстие через которое набивали мишку «потайным» швом.</vt:lpstr>
      <vt:lpstr>Начинаем оформлять мордочку.</vt:lpstr>
      <vt:lpstr>Румяним щечки</vt:lpstr>
      <vt:lpstr>Завязываем бантик</vt:lpstr>
      <vt:lpstr>Еще немного украшений</vt:lpstr>
      <vt:lpstr>Вот что может получиться!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Технологический процесс изготовления чердачной игрушки</dc:title>
  <dc:creator>User</dc:creator>
  <cp:lastModifiedBy>User</cp:lastModifiedBy>
  <cp:revision>4</cp:revision>
  <dcterms:created xsi:type="dcterms:W3CDTF">2018-05-06T11:07:41Z</dcterms:created>
  <dcterms:modified xsi:type="dcterms:W3CDTF">2018-05-06T12:26:12Z</dcterms:modified>
</cp:coreProperties>
</file>