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61" r:id="rId3"/>
    <p:sldId id="264" r:id="rId4"/>
    <p:sldId id="258" r:id="rId5"/>
    <p:sldId id="259" r:id="rId6"/>
    <p:sldId id="260" r:id="rId7"/>
    <p:sldId id="262" r:id="rId8"/>
    <p:sldId id="265" r:id="rId9"/>
    <p:sldId id="266" r:id="rId10"/>
    <p:sldId id="269" r:id="rId11"/>
    <p:sldId id="267" r:id="rId12"/>
    <p:sldId id="268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D8D03-1429-477E-ABF2-B3E49BDA7797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390692-E305-476D-9A8A-5718C3441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852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1.Б. Кустодиев «Федор Шаляпин»</a:t>
            </a:r>
          </a:p>
          <a:p>
            <a:r>
              <a:rPr lang="ru-RU" dirty="0" smtClean="0"/>
              <a:t>2.П.Пикассо «Подсолнухи»</a:t>
            </a:r>
          </a:p>
          <a:p>
            <a:r>
              <a:rPr lang="ru-RU" dirty="0" smtClean="0"/>
              <a:t>3. Б. Кустодиев «Всадница»</a:t>
            </a:r>
          </a:p>
          <a:p>
            <a:r>
              <a:rPr lang="ru-RU" dirty="0" smtClean="0"/>
              <a:t>4. М.</a:t>
            </a:r>
            <a:r>
              <a:rPr lang="ru-RU" baseline="0" dirty="0" smtClean="0"/>
              <a:t> Шагал «Прогулка»</a:t>
            </a:r>
          </a:p>
          <a:p>
            <a:r>
              <a:rPr lang="ru-RU" baseline="0" dirty="0" smtClean="0"/>
              <a:t>5.И. Левитан «Над вечным покоем»</a:t>
            </a:r>
          </a:p>
          <a:p>
            <a:r>
              <a:rPr lang="ru-RU" baseline="0" dirty="0" smtClean="0"/>
              <a:t>6. </a:t>
            </a:r>
            <a:r>
              <a:rPr lang="ru-RU" baseline="0" dirty="0" err="1" smtClean="0"/>
              <a:t>Боровиковский</a:t>
            </a:r>
            <a:r>
              <a:rPr lang="ru-RU" baseline="0" dirty="0" smtClean="0"/>
              <a:t> «Портрет М. Лопухиной»</a:t>
            </a:r>
          </a:p>
          <a:p>
            <a:r>
              <a:rPr lang="ru-RU" baseline="0" dirty="0" smtClean="0"/>
              <a:t>7. И. Шишкин «Рожь»</a:t>
            </a:r>
          </a:p>
          <a:p>
            <a:r>
              <a:rPr lang="ru-RU" baseline="0" dirty="0" smtClean="0"/>
              <a:t>8. В. Васнецов «Витязь на распутье»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90692-E305-476D-9A8A-5718C344170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145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aseline="0" dirty="0" smtClean="0"/>
              <a:t>1.Клод Моне «Впечатление. Восход солнца» - импрессионизм.</a:t>
            </a:r>
          </a:p>
          <a:p>
            <a:r>
              <a:rPr lang="ru-RU" baseline="0" dirty="0" smtClean="0"/>
              <a:t>2.Пабло Пикассо «Гитара и скрипка» – кубизм.</a:t>
            </a:r>
          </a:p>
          <a:p>
            <a:r>
              <a:rPr lang="ru-RU" baseline="0" dirty="0" smtClean="0"/>
              <a:t>3.Анри Матисс «Танец» – фовизм.</a:t>
            </a:r>
          </a:p>
          <a:p>
            <a:r>
              <a:rPr lang="ru-RU" baseline="0" dirty="0" smtClean="0"/>
              <a:t>4.Эдгар Дега «Голубые танцовщицы» – импрессионизм.</a:t>
            </a:r>
          </a:p>
          <a:p>
            <a:r>
              <a:rPr lang="ru-RU" baseline="0" dirty="0" smtClean="0"/>
              <a:t>5.Федор Васильев «Оттепель» – реализм.</a:t>
            </a:r>
          </a:p>
          <a:p>
            <a:r>
              <a:rPr lang="ru-RU" baseline="0" dirty="0" smtClean="0"/>
              <a:t>6.Василий Кандинский «Композиция </a:t>
            </a:r>
            <a:r>
              <a:rPr lang="en-US" baseline="0" dirty="0" smtClean="0"/>
              <a:t>VIII</a:t>
            </a:r>
            <a:r>
              <a:rPr lang="ru-RU" baseline="0" dirty="0" smtClean="0"/>
              <a:t>» - абстракционизм.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90692-E305-476D-9A8A-5718C344170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712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Тема – уборка хлеба.</a:t>
            </a:r>
          </a:p>
          <a:p>
            <a:r>
              <a:rPr lang="ru-RU" dirty="0" smtClean="0"/>
              <a:t>Сюжет –  сельский труд,</a:t>
            </a:r>
            <a:r>
              <a:rPr lang="ru-RU" baseline="0" dirty="0" smtClean="0"/>
              <a:t> </a:t>
            </a:r>
            <a:r>
              <a:rPr lang="ru-RU" dirty="0" smtClean="0"/>
              <a:t> доставляющий</a:t>
            </a:r>
            <a:r>
              <a:rPr lang="ru-RU" baseline="0" dirty="0" smtClean="0"/>
              <a:t> радость крестьянкам.</a:t>
            </a:r>
          </a:p>
          <a:p>
            <a:r>
              <a:rPr lang="ru-RU" baseline="0" dirty="0" smtClean="0"/>
              <a:t>Содержание – группа женщин убирают зерно, засучив рукава. Оживленно идет работа, все довольны и радостны. Год выдался урожайным, будет чем кормить детей.</a:t>
            </a:r>
          </a:p>
          <a:p>
            <a:r>
              <a:rPr lang="ru-RU" baseline="0" dirty="0" smtClean="0"/>
              <a:t>Т. Яблонская написала эту картину в ту пору, когда страна еще не оправилась от военной разрухи. Всюду был голод. Картина внушает надежду на будущее – радость от труда. Люди, пережившие войну, преодолеют все трудности в мирное время и заживут счастливо.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90692-E305-476D-9A8A-5718C344170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074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microsoft.com/office/2007/relationships/hdphoto" Target="../media/hdphoto5.wdp"/><Relationship Id="rId3" Type="http://schemas.openxmlformats.org/officeDocument/2006/relationships/image" Target="../media/image2.jpg"/><Relationship Id="rId7" Type="http://schemas.microsoft.com/office/2007/relationships/hdphoto" Target="../media/hdphoto2.wdp"/><Relationship Id="rId12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openxmlformats.org/officeDocument/2006/relationships/image" Target="../media/image9.jpg"/><Relationship Id="rId10" Type="http://schemas.openxmlformats.org/officeDocument/2006/relationships/image" Target="../media/image6.jpeg"/><Relationship Id="rId4" Type="http://schemas.openxmlformats.org/officeDocument/2006/relationships/image" Target="../media/image3.jpeg"/><Relationship Id="rId9" Type="http://schemas.microsoft.com/office/2007/relationships/hdphoto" Target="../media/hdphoto3.wdp"/><Relationship Id="rId1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5.jpg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12" Type="http://schemas.microsoft.com/office/2007/relationships/hdphoto" Target="../media/hdphoto10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11" Type="http://schemas.openxmlformats.org/officeDocument/2006/relationships/image" Target="../media/image14.jpeg"/><Relationship Id="rId5" Type="http://schemas.openxmlformats.org/officeDocument/2006/relationships/image" Target="../media/image11.jpe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microsoft.com/office/2007/relationships/hdphoto" Target="../media/hdphoto18.wdp"/><Relationship Id="rId3" Type="http://schemas.microsoft.com/office/2007/relationships/hdphoto" Target="../media/hdphoto13.wdp"/><Relationship Id="rId7" Type="http://schemas.microsoft.com/office/2007/relationships/hdphoto" Target="../media/hdphoto15.wdp"/><Relationship Id="rId12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11" Type="http://schemas.microsoft.com/office/2007/relationships/hdphoto" Target="../media/hdphoto17.wdp"/><Relationship Id="rId5" Type="http://schemas.microsoft.com/office/2007/relationships/hdphoto" Target="../media/hdphoto14.wdp"/><Relationship Id="rId10" Type="http://schemas.openxmlformats.org/officeDocument/2006/relationships/image" Target="../media/image23.jpeg"/><Relationship Id="rId4" Type="http://schemas.openxmlformats.org/officeDocument/2006/relationships/image" Target="../media/image20.jpeg"/><Relationship Id="rId9" Type="http://schemas.microsoft.com/office/2007/relationships/hdphoto" Target="../media/hdphoto1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836712"/>
            <a:ext cx="8229600" cy="2363688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 smtClean="0"/>
              <a:t>Тренинг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 smtClean="0"/>
              <a:t>Проверь себя»</a:t>
            </a:r>
            <a:r>
              <a:rPr lang="ru-RU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b="0" dirty="0" smtClean="0"/>
              <a:t>( </a:t>
            </a:r>
            <a:r>
              <a:rPr lang="ru-RU" sz="2800" b="0" dirty="0" err="1" smtClean="0"/>
              <a:t>Мхк</a:t>
            </a:r>
            <a:r>
              <a:rPr lang="ru-RU" sz="2800" b="0" dirty="0" smtClean="0"/>
              <a:t> </a:t>
            </a:r>
            <a:r>
              <a:rPr lang="ru-RU" sz="2800" b="0" dirty="0" smtClean="0"/>
              <a:t>8 класс)</a:t>
            </a:r>
            <a:endParaRPr lang="ru-RU" sz="2800" b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Составитель: Королева Г.П., </a:t>
            </a:r>
          </a:p>
          <a:p>
            <a:r>
              <a:rPr lang="ru-RU" dirty="0"/>
              <a:t>п</a:t>
            </a:r>
            <a:r>
              <a:rPr lang="ru-RU" dirty="0" smtClean="0"/>
              <a:t>едагог МБОУ СОШ №86,                                 г. Екатеринбург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32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934" y="1337866"/>
            <a:ext cx="1581150" cy="1905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605" y="1539463"/>
            <a:ext cx="1298452" cy="18880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439" y="1680174"/>
            <a:ext cx="1725707" cy="17903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798346"/>
            <a:ext cx="1733316" cy="22048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41" y="4278294"/>
            <a:ext cx="1928581" cy="13917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084" y="4121828"/>
            <a:ext cx="2284687" cy="12870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0441" y="260648"/>
            <a:ext cx="85366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1.Назови </a:t>
            </a:r>
            <a:r>
              <a:rPr lang="ru-RU" sz="3200" dirty="0" smtClean="0"/>
              <a:t>картины, </a:t>
            </a:r>
            <a:r>
              <a:rPr lang="ru-RU" sz="3200" dirty="0" smtClean="0"/>
              <a:t>определи </a:t>
            </a:r>
            <a:r>
              <a:rPr lang="ru-RU" sz="3200" dirty="0" smtClean="0"/>
              <a:t>жанр произведений.</a:t>
            </a:r>
            <a:endParaRPr lang="ru-RU" sz="32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143" y="4904355"/>
            <a:ext cx="2358185" cy="12576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43608" y="356824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987824" y="324286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2.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076056" y="342753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3.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7020271" y="3470572"/>
            <a:ext cx="730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4.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827584" y="5670086"/>
            <a:ext cx="540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5.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635934" y="6003210"/>
            <a:ext cx="570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6.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4953605" y="5533204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7.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7020270" y="6162054"/>
            <a:ext cx="511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8.</a:t>
            </a:r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30" y="1430215"/>
            <a:ext cx="1640111" cy="210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689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824" y="4149080"/>
            <a:ext cx="2172102" cy="1510335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670" y="1700808"/>
            <a:ext cx="2304256" cy="1544430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581128"/>
            <a:ext cx="2589287" cy="1619216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80" y="4021390"/>
            <a:ext cx="1800200" cy="1765714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913" y="1526656"/>
            <a:ext cx="1803020" cy="217865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755576" y="332656"/>
            <a:ext cx="76713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2.Назови </a:t>
            </a:r>
            <a:r>
              <a:rPr lang="ru-RU" sz="3200" dirty="0" smtClean="0"/>
              <a:t>картины, </a:t>
            </a:r>
            <a:r>
              <a:rPr lang="ru-RU" sz="3200" dirty="0" smtClean="0"/>
              <a:t>определи </a:t>
            </a:r>
            <a:r>
              <a:rPr lang="ru-RU" sz="3200" dirty="0" smtClean="0"/>
              <a:t>стилевое направление </a:t>
            </a:r>
            <a:r>
              <a:rPr lang="ru-RU" sz="3200" dirty="0" smtClean="0"/>
              <a:t>произведений.</a:t>
            </a:r>
            <a:endParaRPr lang="ru-RU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851248" y="324523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     1.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923927" y="3789040"/>
            <a:ext cx="483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2.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660232" y="3245238"/>
            <a:ext cx="614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3.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210642" y="5844081"/>
            <a:ext cx="481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4.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923927" y="6200344"/>
            <a:ext cx="483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5.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804247" y="5659415"/>
            <a:ext cx="536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47432"/>
            <a:ext cx="2052228" cy="1597806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4219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753397"/>
              </p:ext>
            </p:extLst>
          </p:nvPr>
        </p:nvGraphicFramePr>
        <p:xfrm>
          <a:off x="251520" y="1052736"/>
          <a:ext cx="8712968" cy="5624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2921555"/>
                <a:gridCol w="2680914"/>
                <a:gridCol w="2606443"/>
              </a:tblGrid>
              <a:tr h="110892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Название картин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Время создания (эпоха)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Страна, стилевое направление</a:t>
                      </a:r>
                      <a:endParaRPr lang="ru-RU" sz="2400" dirty="0"/>
                    </a:p>
                  </a:txBody>
                  <a:tcPr/>
                </a:tc>
              </a:tr>
              <a:tr h="1108923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К. Моне «Впечатление. Восход солнца»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1108923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err="1" smtClean="0"/>
                        <a:t>Сандро</a:t>
                      </a:r>
                      <a:r>
                        <a:rPr lang="ru-RU" sz="2400" dirty="0" smtClean="0"/>
                        <a:t> Боттичелли «Рождение Венеры»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1108923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А. Матисс «Красная комната»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1108923">
                <a:tc>
                  <a:txBody>
                    <a:bodyPr/>
                    <a:lstStyle/>
                    <a:p>
                      <a:r>
                        <a:rPr lang="ru-RU" dirty="0" smtClean="0"/>
                        <a:t>4.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И. Репин «Портрет Л.Н. Толстого»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9512" y="0"/>
            <a:ext cx="86409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3. </a:t>
            </a:r>
            <a:r>
              <a:rPr lang="ru-RU" sz="2800" dirty="0" smtClean="0"/>
              <a:t>Заполни </a:t>
            </a:r>
            <a:r>
              <a:rPr lang="ru-RU" sz="2800" dirty="0" smtClean="0"/>
              <a:t>таблицу </a:t>
            </a:r>
            <a:r>
              <a:rPr lang="ru-RU" sz="2800" dirty="0"/>
              <a:t>по смысловым единицам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254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378454"/>
              </p:ext>
            </p:extLst>
          </p:nvPr>
        </p:nvGraphicFramePr>
        <p:xfrm>
          <a:off x="251520" y="1052736"/>
          <a:ext cx="8712968" cy="5624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2993563"/>
                <a:gridCol w="2680914"/>
                <a:gridCol w="2606443"/>
              </a:tblGrid>
              <a:tr h="110892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 картин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Время создания (эпоха)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Страна, стилевое направление</a:t>
                      </a:r>
                      <a:endParaRPr lang="ru-RU" dirty="0"/>
                    </a:p>
                  </a:txBody>
                  <a:tcPr/>
                </a:tc>
              </a:tr>
              <a:tr h="1108923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К. Моне «Впечатление. Восход солнца»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XIX</a:t>
                      </a:r>
                      <a:r>
                        <a:rPr lang="ru-RU" sz="2400" dirty="0" smtClean="0"/>
                        <a:t> в.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Франция. Импрессионизм</a:t>
                      </a:r>
                      <a:endParaRPr lang="ru-RU" sz="2400" dirty="0"/>
                    </a:p>
                  </a:txBody>
                  <a:tcPr/>
                </a:tc>
              </a:tr>
              <a:tr h="1108923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err="1" smtClean="0"/>
                        <a:t>Сандро</a:t>
                      </a:r>
                      <a:r>
                        <a:rPr lang="ru-RU" sz="2400" dirty="0" smtClean="0"/>
                        <a:t> Боттичелли «Рождение Венеры»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Эпоха Возрождения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Италия. </a:t>
                      </a:r>
                      <a:endParaRPr lang="ru-RU" sz="2400" dirty="0"/>
                    </a:p>
                  </a:txBody>
                  <a:tcPr/>
                </a:tc>
              </a:tr>
              <a:tr h="1108923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А. Матисс «Красная комната»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XX</a:t>
                      </a:r>
                      <a:r>
                        <a:rPr lang="ru-RU" sz="2400" dirty="0" smtClean="0"/>
                        <a:t> в.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Франция. Фовизм</a:t>
                      </a:r>
                      <a:endParaRPr lang="ru-RU" sz="2400" dirty="0"/>
                    </a:p>
                  </a:txBody>
                  <a:tcPr/>
                </a:tc>
              </a:tr>
              <a:tr h="1108923">
                <a:tc>
                  <a:txBody>
                    <a:bodyPr/>
                    <a:lstStyle/>
                    <a:p>
                      <a:r>
                        <a:rPr lang="ru-RU" dirty="0" smtClean="0"/>
                        <a:t>4.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И. Репин «Портрет Л.Н. Толстого»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XIX</a:t>
                      </a:r>
                      <a:r>
                        <a:rPr lang="ru-RU" sz="2400" dirty="0" smtClean="0"/>
                        <a:t> в.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Россия. Реализм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9512" y="0"/>
            <a:ext cx="86409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3.Самопроверка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466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364679"/>
              </p:ext>
            </p:extLst>
          </p:nvPr>
        </p:nvGraphicFramePr>
        <p:xfrm>
          <a:off x="251520" y="1052736"/>
          <a:ext cx="8712968" cy="5624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2993563"/>
                <a:gridCol w="2680914"/>
                <a:gridCol w="2606443"/>
              </a:tblGrid>
              <a:tr h="110892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Название картин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Время создания (эпоха)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Страна, стилевое направление</a:t>
                      </a:r>
                      <a:endParaRPr lang="ru-RU" sz="2400" dirty="0"/>
                    </a:p>
                  </a:txBody>
                  <a:tcPr/>
                </a:tc>
              </a:tr>
              <a:tr h="1108923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Леонардо да Винчи «</a:t>
                      </a:r>
                      <a:r>
                        <a:rPr lang="ru-RU" sz="2400" dirty="0" err="1" smtClean="0"/>
                        <a:t>Мона</a:t>
                      </a:r>
                      <a:r>
                        <a:rPr lang="ru-RU" sz="2400" dirty="0" smtClean="0"/>
                        <a:t> Лиза»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1108923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Д. Веласкес «</a:t>
                      </a:r>
                      <a:r>
                        <a:rPr lang="ru-RU" sz="2400" dirty="0" err="1" smtClean="0"/>
                        <a:t>Менины</a:t>
                      </a:r>
                      <a:r>
                        <a:rPr lang="ru-RU" sz="2400" dirty="0" smtClean="0"/>
                        <a:t>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1108923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И. Репин «Бурлаки</a:t>
                      </a:r>
                      <a:r>
                        <a:rPr lang="ru-RU" sz="2400" baseline="0" dirty="0" smtClean="0"/>
                        <a:t> на Волге»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1108923">
                <a:tc>
                  <a:txBody>
                    <a:bodyPr/>
                    <a:lstStyle/>
                    <a:p>
                      <a:r>
                        <a:rPr lang="ru-RU" dirty="0" smtClean="0"/>
                        <a:t>4.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П. Пикассо «Плачущая женщина»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9512" y="0"/>
            <a:ext cx="86409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4.Заполни </a:t>
            </a:r>
            <a:r>
              <a:rPr lang="ru-RU" sz="2800" dirty="0" smtClean="0"/>
              <a:t>таблицу </a:t>
            </a:r>
            <a:r>
              <a:rPr lang="ru-RU" sz="2800" dirty="0"/>
              <a:t>по смысловым единицам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821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538208"/>
              </p:ext>
            </p:extLst>
          </p:nvPr>
        </p:nvGraphicFramePr>
        <p:xfrm>
          <a:off x="251520" y="1052736"/>
          <a:ext cx="8712968" cy="5624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2993563"/>
                <a:gridCol w="2680914"/>
                <a:gridCol w="2606443"/>
              </a:tblGrid>
              <a:tr h="110892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Название картин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Время создания (эпоха)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Страна, стилевое направление</a:t>
                      </a:r>
                      <a:endParaRPr lang="ru-RU" sz="2400" dirty="0"/>
                    </a:p>
                  </a:txBody>
                  <a:tcPr/>
                </a:tc>
              </a:tr>
              <a:tr h="1108923">
                <a:tc>
                  <a:txBody>
                    <a:bodyPr/>
                    <a:lstStyle/>
                    <a:p>
                      <a:r>
                        <a:rPr lang="ru-RU" dirty="0" smtClean="0"/>
                        <a:t>1.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Леонардо да Винчи «</a:t>
                      </a:r>
                      <a:r>
                        <a:rPr lang="ru-RU" sz="2400" dirty="0" err="1" smtClean="0"/>
                        <a:t>Мона</a:t>
                      </a:r>
                      <a:r>
                        <a:rPr lang="ru-RU" sz="2400" dirty="0" smtClean="0"/>
                        <a:t> Лиза»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Эпоха Ренессанса (Возрождения)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Италия. </a:t>
                      </a:r>
                      <a:endParaRPr lang="ru-RU" sz="2400" dirty="0"/>
                    </a:p>
                  </a:txBody>
                  <a:tcPr/>
                </a:tc>
              </a:tr>
              <a:tr h="1108923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Д. Веласкес «</a:t>
                      </a:r>
                      <a:r>
                        <a:rPr lang="ru-RU" sz="2400" dirty="0" err="1" smtClean="0"/>
                        <a:t>Менины</a:t>
                      </a:r>
                      <a:r>
                        <a:rPr lang="ru-RU" sz="2400" dirty="0" smtClean="0"/>
                        <a:t>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XVII</a:t>
                      </a:r>
                      <a:r>
                        <a:rPr lang="ru-RU" sz="2400" dirty="0" smtClean="0"/>
                        <a:t> в.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Испания. Барокко</a:t>
                      </a:r>
                      <a:endParaRPr lang="ru-RU" sz="2400" dirty="0"/>
                    </a:p>
                  </a:txBody>
                  <a:tcPr/>
                </a:tc>
              </a:tr>
              <a:tr h="1108923">
                <a:tc>
                  <a:txBody>
                    <a:bodyPr/>
                    <a:lstStyle/>
                    <a:p>
                      <a:r>
                        <a:rPr lang="ru-RU" dirty="0" smtClean="0"/>
                        <a:t>3.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И. Репин «Бурлаки</a:t>
                      </a:r>
                      <a:r>
                        <a:rPr lang="ru-RU" sz="2400" baseline="0" dirty="0" smtClean="0"/>
                        <a:t> на Волге»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XIX</a:t>
                      </a:r>
                      <a:r>
                        <a:rPr lang="ru-RU" sz="2400" dirty="0" smtClean="0"/>
                        <a:t> в.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Россия. Реализм</a:t>
                      </a:r>
                      <a:endParaRPr lang="ru-RU" sz="2400" dirty="0"/>
                    </a:p>
                  </a:txBody>
                  <a:tcPr/>
                </a:tc>
              </a:tr>
              <a:tr h="1108923">
                <a:tc>
                  <a:txBody>
                    <a:bodyPr/>
                    <a:lstStyle/>
                    <a:p>
                      <a:r>
                        <a:rPr lang="ru-RU" dirty="0" smtClean="0"/>
                        <a:t>4.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П. Пикассо «Плачущая женщина»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XX</a:t>
                      </a:r>
                      <a:r>
                        <a:rPr lang="ru-RU" sz="2400" dirty="0" smtClean="0"/>
                        <a:t> в.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Испания. Кубизм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9512" y="0"/>
            <a:ext cx="86409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4.Самопроверка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604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5.Определи тему, сюжет и содержание картины Т.Н. Яблонской «Хлеб»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862" y="1600200"/>
            <a:ext cx="6868275" cy="4708525"/>
          </a:xfrm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36177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6.Где находятся всемирно известные музеи? </a:t>
            </a:r>
            <a:r>
              <a:rPr lang="ru-RU" sz="3200" dirty="0" smtClean="0"/>
              <a:t>Установите </a:t>
            </a:r>
            <a:r>
              <a:rPr lang="ru-RU" sz="3200" dirty="0" smtClean="0"/>
              <a:t>соответствие</a:t>
            </a:r>
            <a:endParaRPr lang="ru-RU" sz="3200" dirty="0"/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Третьяковская галерея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Лувр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Национальная картинная галерея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Музей Прадо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Эрмитаж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Метрополитен - музей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solidFill>
            <a:schemeClr val="tx1">
              <a:lumMod val="50000"/>
            </a:schemeClr>
          </a:solidFill>
        </p:spPr>
        <p:txBody>
          <a:bodyPr/>
          <a:lstStyle/>
          <a:p>
            <a:r>
              <a:rPr lang="ru-RU" dirty="0" smtClean="0"/>
              <a:t>Нью-Йорк, США</a:t>
            </a:r>
          </a:p>
          <a:p>
            <a:r>
              <a:rPr lang="ru-RU" dirty="0" smtClean="0"/>
              <a:t>Мадрид, Испания</a:t>
            </a:r>
          </a:p>
          <a:p>
            <a:r>
              <a:rPr lang="ru-RU" dirty="0" smtClean="0"/>
              <a:t>Москва, Россия</a:t>
            </a:r>
          </a:p>
          <a:p>
            <a:r>
              <a:rPr lang="ru-RU" dirty="0" smtClean="0"/>
              <a:t>Санкт-Петербург, Россия</a:t>
            </a:r>
          </a:p>
          <a:p>
            <a:r>
              <a:rPr lang="ru-RU" dirty="0" smtClean="0"/>
              <a:t>Дрезден, Германия</a:t>
            </a:r>
          </a:p>
          <a:p>
            <a:r>
              <a:rPr lang="ru-RU" dirty="0" smtClean="0"/>
              <a:t>Париж, Франция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89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6.Самопроверка</a:t>
            </a:r>
            <a:endParaRPr lang="ru-RU" sz="3200" dirty="0"/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Третьяковская галерея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Лувр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Национальная картинная галерея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Музей Прадо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Эрмитаж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Метрополитен - музей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solidFill>
            <a:schemeClr val="tx1">
              <a:lumMod val="50000"/>
            </a:schemeClr>
          </a:solidFill>
        </p:spPr>
        <p:txBody>
          <a:bodyPr/>
          <a:lstStyle/>
          <a:p>
            <a:r>
              <a:rPr lang="ru-RU" dirty="0" smtClean="0"/>
              <a:t>Нью-Йорк, США</a:t>
            </a:r>
          </a:p>
          <a:p>
            <a:r>
              <a:rPr lang="ru-RU" dirty="0" smtClean="0"/>
              <a:t>Мадрид, Испания</a:t>
            </a:r>
          </a:p>
          <a:p>
            <a:r>
              <a:rPr lang="ru-RU" dirty="0" smtClean="0"/>
              <a:t>Москва, Россия</a:t>
            </a:r>
          </a:p>
          <a:p>
            <a:r>
              <a:rPr lang="ru-RU" dirty="0" smtClean="0"/>
              <a:t>Санкт-Петербург, Россия</a:t>
            </a:r>
          </a:p>
          <a:p>
            <a:r>
              <a:rPr lang="ru-RU" dirty="0" smtClean="0"/>
              <a:t>Дрезден, Германия</a:t>
            </a:r>
          </a:p>
          <a:p>
            <a:r>
              <a:rPr lang="ru-RU" dirty="0" smtClean="0"/>
              <a:t>Париж, Франция</a:t>
            </a:r>
          </a:p>
          <a:p>
            <a:endParaRPr lang="ru-RU" dirty="0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4355976" y="1844824"/>
            <a:ext cx="576064" cy="1008112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2339752" y="2348880"/>
            <a:ext cx="2592288" cy="2232248"/>
          </a:xfrm>
          <a:prstGeom prst="straightConnector1">
            <a:avLst/>
          </a:prstGeom>
          <a:ln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3059832" y="2348880"/>
            <a:ext cx="1872208" cy="1368152"/>
          </a:xfrm>
          <a:prstGeom prst="straightConnector1">
            <a:avLst/>
          </a:prstGeom>
          <a:ln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4355976" y="1844824"/>
            <a:ext cx="576064" cy="2736304"/>
          </a:xfrm>
          <a:prstGeom prst="straightConnector1">
            <a:avLst/>
          </a:prstGeom>
          <a:ln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2843808" y="3284984"/>
            <a:ext cx="2232248" cy="864096"/>
          </a:xfrm>
          <a:prstGeom prst="straightConnector1">
            <a:avLst/>
          </a:prstGeom>
          <a:ln>
            <a:solidFill>
              <a:srgbClr val="92D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779912" y="3212976"/>
            <a:ext cx="1152128" cy="936104"/>
          </a:xfrm>
          <a:prstGeom prst="straightConnector1">
            <a:avLst/>
          </a:prstGeom>
          <a:ln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73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4096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7.Кто автор картины …? 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67" y="1600200"/>
            <a:ext cx="3655866" cy="4525963"/>
          </a:xfrm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48200" y="2492897"/>
            <a:ext cx="4038600" cy="2304256"/>
          </a:xfrm>
          <a:noFill/>
        </p:spPr>
        <p:txBody>
          <a:bodyPr/>
          <a:lstStyle/>
          <a:p>
            <a:pPr marL="651510" indent="-514350">
              <a:buFont typeface="+mj-lt"/>
              <a:buAutoNum type="arabicPeriod"/>
            </a:pPr>
            <a:r>
              <a:rPr lang="ru-RU" dirty="0" smtClean="0"/>
              <a:t>И. Репин</a:t>
            </a:r>
          </a:p>
          <a:p>
            <a:pPr marL="651510" indent="-514350">
              <a:buFont typeface="+mj-lt"/>
              <a:buAutoNum type="arabicPeriod"/>
            </a:pPr>
            <a:r>
              <a:rPr lang="ru-RU" dirty="0" smtClean="0"/>
              <a:t>М. Нестеров</a:t>
            </a:r>
          </a:p>
          <a:p>
            <a:pPr marL="651510" indent="-514350">
              <a:buFont typeface="+mj-lt"/>
              <a:buAutoNum type="arabicPeriod"/>
            </a:pPr>
            <a:r>
              <a:rPr lang="ru-RU" dirty="0" smtClean="0"/>
              <a:t>А. Рублев</a:t>
            </a:r>
          </a:p>
          <a:p>
            <a:pPr marL="651510" indent="-514350">
              <a:buFont typeface="+mj-lt"/>
              <a:buAutoNum type="arabicPeriod"/>
            </a:pPr>
            <a:r>
              <a:rPr lang="ru-RU" dirty="0" smtClean="0"/>
              <a:t>Рафаэль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011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8.Кто </a:t>
            </a:r>
            <a:r>
              <a:rPr lang="ru-RU" dirty="0"/>
              <a:t>автор картины </a:t>
            </a:r>
            <a:r>
              <a:rPr lang="ru-RU" dirty="0" smtClean="0"/>
              <a:t>…?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0808"/>
            <a:ext cx="8229600" cy="2914650"/>
          </a:xfrm>
          <a:ln>
            <a:solidFill>
              <a:schemeClr val="bg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411760" y="4941169"/>
            <a:ext cx="37444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Рембрандт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Тициан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Леонардо да Винчи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3245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9.Какая картина не принадлежит Ван Гогу?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700808"/>
            <a:ext cx="2470110" cy="15438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05618"/>
            <a:ext cx="1852993" cy="20953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31" y="4150118"/>
            <a:ext cx="2409844" cy="18932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607" y="1690967"/>
            <a:ext cx="2889928" cy="180620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91" y="4218470"/>
            <a:ext cx="2284544" cy="17565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477" y="4088491"/>
            <a:ext cx="2596306" cy="19351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9904" y="1700808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1.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627784" y="1556792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2.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084168" y="1885474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3.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69904" y="4166261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4.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985574" y="4435907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5.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6263063" y="4727659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6.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3164468" y="6043398"/>
            <a:ext cx="291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К. Моне «Маки»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62546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  <p:bldP spid="1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349</TotalTime>
  <Words>655</Words>
  <Application>Microsoft Office PowerPoint</Application>
  <PresentationFormat>Экран (4:3)</PresentationFormat>
  <Paragraphs>148</Paragraphs>
  <Slides>13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 Тренинг «Проверь себя»  ( Мхк 8 класс)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5.Определи тему, сюжет и содержание картины Т.Н. Яблонской «Хлеб»</vt:lpstr>
      <vt:lpstr>6.Где находятся всемирно известные музеи? Установите соответствие</vt:lpstr>
      <vt:lpstr>6.Самопроверка</vt:lpstr>
      <vt:lpstr>7.Кто автор картины …? </vt:lpstr>
      <vt:lpstr>8.Кто автор картины …?</vt:lpstr>
      <vt:lpstr>9.Какая картина не принадлежит Ван Гогу?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38</cp:revision>
  <dcterms:created xsi:type="dcterms:W3CDTF">2018-04-22T03:59:39Z</dcterms:created>
  <dcterms:modified xsi:type="dcterms:W3CDTF">2018-05-10T16:42:05Z</dcterms:modified>
</cp:coreProperties>
</file>