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69" r:id="rId3"/>
    <p:sldId id="270" r:id="rId4"/>
    <p:sldId id="271" r:id="rId5"/>
    <p:sldId id="278" r:id="rId6"/>
    <p:sldId id="273" r:id="rId7"/>
    <p:sldId id="274" r:id="rId8"/>
    <p:sldId id="275" r:id="rId9"/>
    <p:sldId id="276" r:id="rId10"/>
    <p:sldId id="279" r:id="rId11"/>
    <p:sldId id="280" r:id="rId12"/>
    <p:sldId id="281" r:id="rId13"/>
    <p:sldId id="282" r:id="rId14"/>
    <p:sldId id="284" r:id="rId15"/>
    <p:sldId id="283" r:id="rId16"/>
    <p:sldId id="285" r:id="rId17"/>
    <p:sldId id="286" r:id="rId18"/>
    <p:sldId id="287" r:id="rId19"/>
    <p:sldId id="288" r:id="rId20"/>
    <p:sldId id="293" r:id="rId21"/>
    <p:sldId id="290" r:id="rId22"/>
    <p:sldId id="291" r:id="rId23"/>
    <p:sldId id="294" r:id="rId24"/>
    <p:sldId id="298" r:id="rId25"/>
    <p:sldId id="299" r:id="rId26"/>
    <p:sldId id="303" r:id="rId27"/>
    <p:sldId id="304" r:id="rId28"/>
    <p:sldId id="307" r:id="rId29"/>
    <p:sldId id="305" r:id="rId30"/>
    <p:sldId id="308" r:id="rId31"/>
    <p:sldId id="312" r:id="rId32"/>
    <p:sldId id="313" r:id="rId33"/>
    <p:sldId id="314" r:id="rId34"/>
    <p:sldId id="311" r:id="rId35"/>
    <p:sldId id="315" r:id="rId36"/>
    <p:sldId id="316" r:id="rId37"/>
    <p:sldId id="317" r:id="rId38"/>
    <p:sldId id="302" r:id="rId39"/>
    <p:sldId id="318" r:id="rId40"/>
    <p:sldId id="319" r:id="rId41"/>
    <p:sldId id="321" r:id="rId42"/>
    <p:sldId id="322" r:id="rId43"/>
    <p:sldId id="320" r:id="rId44"/>
    <p:sldId id="324" r:id="rId45"/>
    <p:sldId id="325" r:id="rId46"/>
    <p:sldId id="323" r:id="rId47"/>
    <p:sldId id="266" r:id="rId48"/>
    <p:sldId id="267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FC076F7-5100-4BB5-8B8F-6D6579381E44}">
          <p14:sldIdLst>
            <p14:sldId id="256"/>
            <p14:sldId id="269"/>
            <p14:sldId id="270"/>
            <p14:sldId id="271"/>
            <p14:sldId id="278"/>
            <p14:sldId id="273"/>
            <p14:sldId id="274"/>
            <p14:sldId id="275"/>
            <p14:sldId id="276"/>
            <p14:sldId id="279"/>
            <p14:sldId id="280"/>
            <p14:sldId id="281"/>
            <p14:sldId id="282"/>
            <p14:sldId id="284"/>
            <p14:sldId id="283"/>
            <p14:sldId id="285"/>
            <p14:sldId id="286"/>
            <p14:sldId id="287"/>
            <p14:sldId id="288"/>
            <p14:sldId id="293"/>
            <p14:sldId id="290"/>
            <p14:sldId id="291"/>
            <p14:sldId id="294"/>
            <p14:sldId id="298"/>
            <p14:sldId id="299"/>
            <p14:sldId id="303"/>
            <p14:sldId id="304"/>
            <p14:sldId id="307"/>
            <p14:sldId id="305"/>
            <p14:sldId id="308"/>
            <p14:sldId id="312"/>
            <p14:sldId id="313"/>
            <p14:sldId id="314"/>
            <p14:sldId id="311"/>
            <p14:sldId id="315"/>
            <p14:sldId id="316"/>
            <p14:sldId id="317"/>
            <p14:sldId id="302"/>
            <p14:sldId id="318"/>
            <p14:sldId id="319"/>
            <p14:sldId id="321"/>
            <p14:sldId id="322"/>
            <p14:sldId id="320"/>
            <p14:sldId id="324"/>
            <p14:sldId id="325"/>
            <p14:sldId id="323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llogg College" initials="O" lastIdx="0" clrIdx="0"/>
  <p:cmAuthor id="1" name="navar" initials="n" lastIdx="3" clrIdx="1"/>
  <p:cmAuthor id="2" name="Work" initials="W" lastIdx="1" clrIdx="2"/>
  <p:cmAuthor id="3" name="Alex" initials="A" lastIdx="4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10F77"/>
    <a:srgbClr val="FFFFFF"/>
    <a:srgbClr val="F222BC"/>
    <a:srgbClr val="F5F2AD"/>
    <a:srgbClr val="D0B700"/>
    <a:srgbClr val="D6BD00"/>
    <a:srgbClr val="EADF00"/>
    <a:srgbClr val="D2AA00"/>
    <a:srgbClr val="B8AF00"/>
    <a:srgbClr val="F2E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0" autoAdjust="0"/>
    <p:restoredTop sz="95337" autoAdjust="0"/>
  </p:normalViewPr>
  <p:slideViewPr>
    <p:cSldViewPr>
      <p:cViewPr varScale="1">
        <p:scale>
          <a:sx n="107" d="100"/>
          <a:sy n="107" d="100"/>
        </p:scale>
        <p:origin x="16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200" d="100"/>
        <a:sy n="200" d="100"/>
      </p:scale>
      <p:origin x="0" y="8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9B225-5EFA-48B1-8FB3-6D60A59A303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61E2C-2AD3-4BB1-988E-BEFFAD97DA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54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61E2C-2AD3-4BB1-988E-BEFFAD97DA8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338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61E2C-2AD3-4BB1-988E-BEFFAD97DA8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8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61E2C-2AD3-4BB1-988E-BEFFAD97DA82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338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FEC1E-233B-47AF-B297-C44C993EC026}" type="datetime1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02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1271-ECDF-4E0D-95AF-26F723CAA663}" type="datetime1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73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F90C-14BE-41C9-B29E-632C3B157209}" type="datetime1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4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A7F4-768C-4595-A5CA-58F49532CDEF}" type="datetime1">
              <a:rPr lang="ru-RU" smtClean="0"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85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DAC11-2776-4FC9-AA95-DA4718CBE983}" type="datetime1">
              <a:rPr lang="ru-RU" smtClean="0"/>
              <a:t>04.04.2016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65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79B46-D5E9-47EE-B0C0-0DAC3F8D8D5D}" type="datetime1">
              <a:rPr lang="ru-RU" smtClean="0"/>
              <a:t>04.04.2016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30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B1BB-70BE-4F78-ACC8-D4E5E9933E3A}" type="datetime1">
              <a:rPr lang="ru-RU" smtClean="0"/>
              <a:t>04.04.2016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8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4319D-59BD-4ECC-9689-71417CCB5EBC}" type="datetime1">
              <a:rPr lang="ru-RU" smtClean="0"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20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1365-2641-4DFE-BFEF-9F1183A6CFB3}" type="datetime1">
              <a:rPr lang="ru-RU" smtClean="0"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2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F2241-4D0A-4847-B416-0190A9836A3A}" type="datetime1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6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C5DEC-AC5D-4BD1-9A2F-E96CF10575BE}" type="datetime1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6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DA45B-9E6E-47DA-96E6-9BD72F886D5F}" type="datetime1">
              <a:rPr lang="ru-RU" smtClean="0"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8631F-C964-47B5-B9E2-AC2B6FDB9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92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4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73.jpeg"/><Relationship Id="rId4" Type="http://schemas.microsoft.com/office/2007/relationships/hdphoto" Target="../media/hdphoto4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-7767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Изменение имён существительных 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по падежам </a:t>
            </a:r>
            <a:r>
              <a:rPr lang="ru-RU" sz="3600" dirty="0" smtClean="0">
                <a:solidFill>
                  <a:schemeClr val="bg1"/>
                </a:solidFill>
              </a:rPr>
              <a:t>(</a:t>
            </a:r>
            <a:r>
              <a:rPr lang="ru-RU" sz="3600" dirty="0">
                <a:solidFill>
                  <a:schemeClr val="bg1"/>
                </a:solidFill>
              </a:rPr>
              <a:t>склонение</a:t>
            </a:r>
            <a:r>
              <a:rPr lang="ru-RU" sz="3600" dirty="0" smtClean="0">
                <a:solidFill>
                  <a:schemeClr val="bg1"/>
                </a:solidFill>
              </a:rPr>
              <a:t>)</a:t>
            </a:r>
            <a:endParaRPr lang="ru-RU" sz="36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5800" y="45811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PF Din Text Cond Pro" pitchFamily="2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© </a:t>
            </a:r>
            <a:r>
              <a:rPr lang="sk-SK" dirty="0" smtClean="0">
                <a:solidFill>
                  <a:schemeClr val="bg1"/>
                </a:solidFill>
              </a:rPr>
              <a:t>InfoUrok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r>
              <a:rPr lang="en-US" dirty="0" err="1" smtClean="0">
                <a:solidFill>
                  <a:schemeClr val="bg1"/>
                </a:solidFill>
              </a:rPr>
              <a:t>ru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7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27"/>
        <p14:stopEvt time="8379" objId="2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15963" y="1126818"/>
            <a:ext cx="5724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algn="ctr"/>
            <a:r>
              <a:rPr lang="ru-RU" sz="3200" b="1" i="1" dirty="0"/>
              <a:t>Мы начать урок готовы,</a:t>
            </a:r>
          </a:p>
          <a:p>
            <a:pPr marL="82296" algn="ctr"/>
            <a:r>
              <a:rPr lang="ru-RU" sz="3200" b="1" i="1" dirty="0"/>
              <a:t>Будем слушать, рассуждать</a:t>
            </a:r>
          </a:p>
          <a:p>
            <a:pPr marL="82296" algn="ctr"/>
            <a:r>
              <a:rPr lang="ru-RU" sz="3200" b="1" i="1" dirty="0"/>
              <a:t>И друг другу помогать</a:t>
            </a:r>
            <a:r>
              <a:rPr lang="ru-RU" b="1" i="1" dirty="0"/>
              <a:t>.</a:t>
            </a:r>
          </a:p>
        </p:txBody>
      </p:sp>
      <p:pic>
        <p:nvPicPr>
          <p:cNvPr id="4" name="Picture 2" descr="D:\СВЕТА\Света 2\Картинки\Дети\medium_0_86ab4_dbe8f8d5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476551" cy="255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71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4" y="1124744"/>
            <a:ext cx="8466137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latin typeface="Cambria" pitchFamily="18" charset="0"/>
              </a:rPr>
              <a:t>Аимяасуёщесатвиётеальноеё	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6591" y="3140968"/>
            <a:ext cx="844823" cy="8512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0032" y="3140968"/>
            <a:ext cx="844823" cy="8512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649202" y="2954548"/>
            <a:ext cx="1296144" cy="1224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628603" y="2985740"/>
            <a:ext cx="1296144" cy="1224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/>
          <p:cNvSpPr txBox="1">
            <a:spLocks/>
          </p:cNvSpPr>
          <p:nvPr/>
        </p:nvSpPr>
        <p:spPr>
          <a:xfrm>
            <a:off x="626963" y="1051372"/>
            <a:ext cx="8466137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i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имя существительное		</a:t>
            </a:r>
          </a:p>
        </p:txBody>
      </p:sp>
    </p:spTree>
    <p:extLst>
      <p:ext uri="{BB962C8B-B14F-4D97-AF65-F5344CB8AC3E}">
        <p14:creationId xmlns:p14="http://schemas.microsoft.com/office/powerpoint/2010/main" val="239213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6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1511660" y="274638"/>
            <a:ext cx="5904656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rgbClr val="00B050"/>
                </a:solidFill>
              </a:rPr>
              <a:t>Как изменяется слово </a:t>
            </a:r>
            <a:r>
              <a:rPr lang="ru-RU" sz="4000" b="1" dirty="0" smtClean="0">
                <a:solidFill>
                  <a:srgbClr val="0070C0"/>
                </a:solidFill>
              </a:rPr>
              <a:t>«КОШКА»?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628800"/>
            <a:ext cx="5022304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Кошк</a:t>
            </a:r>
            <a:r>
              <a:rPr lang="ru-RU" sz="2800" i="1" dirty="0">
                <a:solidFill>
                  <a:srgbClr val="FF0000"/>
                </a:solidFill>
              </a:rPr>
              <a:t>а</a:t>
            </a:r>
            <a:r>
              <a:rPr lang="ru-RU" sz="2800" i="1" dirty="0"/>
              <a:t> привыкла к Тиме.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Тима скучает без кошк</a:t>
            </a:r>
            <a:r>
              <a:rPr lang="ru-RU" sz="2800" i="1" dirty="0">
                <a:solidFill>
                  <a:srgbClr val="FF0000"/>
                </a:solidFill>
              </a:rPr>
              <a:t>и</a:t>
            </a:r>
            <a:r>
              <a:rPr lang="ru-RU" sz="2800" i="1" dirty="0"/>
              <a:t>.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Он налил кошк</a:t>
            </a:r>
            <a:r>
              <a:rPr lang="ru-RU" sz="2800" i="1" dirty="0">
                <a:solidFill>
                  <a:srgbClr val="FF0000"/>
                </a:solidFill>
              </a:rPr>
              <a:t>е </a:t>
            </a:r>
            <a:r>
              <a:rPr lang="ru-RU" sz="2800" i="1" dirty="0"/>
              <a:t>молока.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Мальчик напоил кошк</a:t>
            </a:r>
            <a:r>
              <a:rPr lang="ru-RU" sz="2800" i="1" dirty="0">
                <a:solidFill>
                  <a:srgbClr val="FF0000"/>
                </a:solidFill>
              </a:rPr>
              <a:t>у</a:t>
            </a:r>
            <a:r>
              <a:rPr lang="ru-RU" sz="2800" i="1" dirty="0"/>
              <a:t>.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Он подружился с кошк</a:t>
            </a:r>
            <a:r>
              <a:rPr lang="ru-RU" sz="2800" i="1" dirty="0">
                <a:solidFill>
                  <a:srgbClr val="FF0000"/>
                </a:solidFill>
              </a:rPr>
              <a:t>ой</a:t>
            </a:r>
            <a:r>
              <a:rPr lang="ru-RU" sz="2800" i="1" dirty="0"/>
              <a:t>.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Тима рассказал о кошк</a:t>
            </a:r>
            <a:r>
              <a:rPr lang="ru-RU" sz="2800" i="1" dirty="0">
                <a:solidFill>
                  <a:srgbClr val="FF0000"/>
                </a:solidFill>
              </a:rPr>
              <a:t>е </a:t>
            </a:r>
            <a:r>
              <a:rPr lang="ru-RU" sz="2800" i="1" dirty="0"/>
              <a:t>другу.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785" y="3009738"/>
            <a:ext cx="1944215" cy="18762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45"/>
          <a:stretch/>
        </p:blipFill>
        <p:spPr>
          <a:xfrm>
            <a:off x="4932040" y="1681819"/>
            <a:ext cx="2302319" cy="324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6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785" y="3009738"/>
            <a:ext cx="1944215" cy="18762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45"/>
          <a:stretch/>
        </p:blipFill>
        <p:spPr>
          <a:xfrm>
            <a:off x="4932040" y="1681819"/>
            <a:ext cx="2302319" cy="324456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1511660" y="274638"/>
            <a:ext cx="5904656" cy="85010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Проверьте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628800"/>
            <a:ext cx="5328592" cy="32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Скучает </a:t>
            </a:r>
            <a:r>
              <a:rPr lang="ru-RU" sz="2800" i="1" dirty="0">
                <a:solidFill>
                  <a:srgbClr val="0070C0"/>
                </a:solidFill>
              </a:rPr>
              <a:t>(без кого?) </a:t>
            </a:r>
            <a:r>
              <a:rPr lang="ru-RU" sz="2800" i="1" dirty="0"/>
              <a:t>без кошк</a:t>
            </a:r>
            <a:r>
              <a:rPr lang="ru-RU" sz="2800" i="1" dirty="0">
                <a:solidFill>
                  <a:srgbClr val="FF0000"/>
                </a:solidFill>
              </a:rPr>
              <a:t>и</a:t>
            </a:r>
            <a:r>
              <a:rPr lang="ru-RU" sz="2800" i="1" dirty="0"/>
              <a:t>,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налил </a:t>
            </a:r>
            <a:r>
              <a:rPr lang="ru-RU" sz="2800" i="1" dirty="0">
                <a:solidFill>
                  <a:srgbClr val="0070C0"/>
                </a:solidFill>
              </a:rPr>
              <a:t>(кому?) </a:t>
            </a:r>
            <a:r>
              <a:rPr lang="ru-RU" sz="2800" i="1" dirty="0"/>
              <a:t>кошк</a:t>
            </a:r>
            <a:r>
              <a:rPr lang="ru-RU" sz="2800" i="1" dirty="0">
                <a:solidFill>
                  <a:srgbClr val="FF0000"/>
                </a:solidFill>
              </a:rPr>
              <a:t>е </a:t>
            </a:r>
            <a:r>
              <a:rPr lang="ru-RU" sz="2800" i="1" dirty="0"/>
              <a:t>,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напоил </a:t>
            </a:r>
            <a:r>
              <a:rPr lang="ru-RU" sz="2800" i="1" dirty="0">
                <a:solidFill>
                  <a:srgbClr val="0070C0"/>
                </a:solidFill>
              </a:rPr>
              <a:t>(кого?) </a:t>
            </a:r>
            <a:r>
              <a:rPr lang="ru-RU" sz="2800" i="1" dirty="0"/>
              <a:t>кошк</a:t>
            </a:r>
            <a:r>
              <a:rPr lang="ru-RU" sz="2800" i="1" dirty="0">
                <a:solidFill>
                  <a:srgbClr val="FF0000"/>
                </a:solidFill>
              </a:rPr>
              <a:t>у</a:t>
            </a:r>
            <a:r>
              <a:rPr lang="ru-RU" sz="2800" i="1" dirty="0"/>
              <a:t>,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подружился </a:t>
            </a:r>
            <a:r>
              <a:rPr lang="ru-RU" sz="2800" i="1" dirty="0">
                <a:solidFill>
                  <a:srgbClr val="0070C0"/>
                </a:solidFill>
              </a:rPr>
              <a:t>(с кем?) </a:t>
            </a:r>
            <a:r>
              <a:rPr lang="ru-RU" sz="2800" i="1" dirty="0"/>
              <a:t>с кошк</a:t>
            </a:r>
            <a:r>
              <a:rPr lang="ru-RU" sz="2800" i="1" dirty="0">
                <a:solidFill>
                  <a:srgbClr val="FF0000"/>
                </a:solidFill>
              </a:rPr>
              <a:t>ой</a:t>
            </a:r>
            <a:r>
              <a:rPr lang="ru-RU" sz="2800" i="1" dirty="0"/>
              <a:t>,</a:t>
            </a:r>
          </a:p>
          <a:p>
            <a:pPr marL="118872" indent="0" algn="just">
              <a:lnSpc>
                <a:spcPct val="150000"/>
              </a:lnSpc>
              <a:buFont typeface="Arial" pitchFamily="34" charset="0"/>
              <a:buNone/>
            </a:pPr>
            <a:r>
              <a:rPr lang="ru-RU" sz="2800" i="1" dirty="0"/>
              <a:t>рассказал </a:t>
            </a:r>
            <a:r>
              <a:rPr lang="ru-RU" sz="2800" i="1" dirty="0">
                <a:solidFill>
                  <a:srgbClr val="0070C0"/>
                </a:solidFill>
              </a:rPr>
              <a:t>(о ком?) </a:t>
            </a:r>
            <a:r>
              <a:rPr lang="ru-RU" sz="2800" i="1" dirty="0"/>
              <a:t>о кошк</a:t>
            </a:r>
            <a:r>
              <a:rPr lang="ru-RU" sz="2800" i="1" dirty="0">
                <a:solidFill>
                  <a:srgbClr val="FF0000"/>
                </a:solidFill>
              </a:rPr>
              <a:t>е.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37544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4441600" y="2167054"/>
            <a:ext cx="504056" cy="720254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07628" y="620688"/>
            <a:ext cx="4572000" cy="11918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окончаний </a:t>
            </a:r>
          </a:p>
          <a:p>
            <a:pPr algn="ctr"/>
            <a:r>
              <a:rPr lang="ru-RU" sz="3200" b="1" i="1" dirty="0">
                <a:solidFill>
                  <a:srgbClr val="002060"/>
                </a:solidFill>
              </a:rPr>
              <a:t>по вопросам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40638" y="5085184"/>
            <a:ext cx="2505981" cy="11918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по падежам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49109" y="3140968"/>
            <a:ext cx="2149644" cy="64698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склонение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441599" y="4005064"/>
            <a:ext cx="504056" cy="720254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64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1691680" y="980728"/>
            <a:ext cx="5587113" cy="5554845"/>
            <a:chOff x="1691680" y="980728"/>
            <a:chExt cx="5587113" cy="555484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17" t="47566"/>
            <a:stretch/>
          </p:blipFill>
          <p:spPr>
            <a:xfrm>
              <a:off x="1691680" y="1206778"/>
              <a:ext cx="5400600" cy="5328795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2161" y="980728"/>
              <a:ext cx="1266632" cy="1351671"/>
            </a:xfrm>
            <a:prstGeom prst="rect">
              <a:avLst/>
            </a:prstGeom>
          </p:spPr>
        </p:pic>
      </p:grp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15630" y="2591033"/>
            <a:ext cx="21164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200" i="1" dirty="0" smtClean="0">
                <a:solidFill>
                  <a:srgbClr val="002060"/>
                </a:solidFill>
              </a:rPr>
              <a:t>соловей </a:t>
            </a:r>
            <a:endParaRPr lang="ru-RU" sz="3200" i="1" dirty="0">
              <a:solidFill>
                <a:srgbClr val="002060"/>
              </a:solidFill>
            </a:endParaRPr>
          </a:p>
          <a:p>
            <a:pPr marL="82296" indent="0">
              <a:buFont typeface="Arial" pitchFamily="34" charset="0"/>
              <a:buNone/>
            </a:pPr>
            <a:r>
              <a:rPr lang="ru-RU" sz="3200" i="1" dirty="0">
                <a:solidFill>
                  <a:srgbClr val="002060"/>
                </a:solidFill>
              </a:rPr>
              <a:t>молодежь</a:t>
            </a:r>
          </a:p>
          <a:p>
            <a:pPr marL="82296" indent="0">
              <a:buFont typeface="Arial" pitchFamily="34" charset="0"/>
              <a:buNone/>
            </a:pPr>
            <a:r>
              <a:rPr lang="ru-RU" sz="3200" i="1" dirty="0">
                <a:solidFill>
                  <a:srgbClr val="002060"/>
                </a:solidFill>
              </a:rPr>
              <a:t>болото</a:t>
            </a:r>
          </a:p>
          <a:p>
            <a:pPr marL="82296" indent="0">
              <a:buFont typeface="Arial" pitchFamily="34" charset="0"/>
              <a:buNone/>
            </a:pPr>
            <a:r>
              <a:rPr lang="ru-RU" sz="3200" i="1" dirty="0" smtClean="0">
                <a:solidFill>
                  <a:srgbClr val="002060"/>
                </a:solidFill>
              </a:rPr>
              <a:t>полоса</a:t>
            </a:r>
            <a:endParaRPr lang="ru-RU" sz="3200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7" y="2591033"/>
            <a:ext cx="18722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200" i="1" dirty="0">
                <a:solidFill>
                  <a:srgbClr val="002060"/>
                </a:solidFill>
              </a:rPr>
              <a:t>молоко</a:t>
            </a:r>
          </a:p>
          <a:p>
            <a:pPr marL="82296" indent="0">
              <a:buFont typeface="Arial" pitchFamily="34" charset="0"/>
              <a:buNone/>
            </a:pPr>
            <a:r>
              <a:rPr lang="ru-RU" sz="3200" i="1" dirty="0">
                <a:solidFill>
                  <a:srgbClr val="002060"/>
                </a:solidFill>
              </a:rPr>
              <a:t>колосок</a:t>
            </a:r>
          </a:p>
          <a:p>
            <a:pPr marL="82296" indent="0">
              <a:buFont typeface="Arial" pitchFamily="34" charset="0"/>
              <a:buNone/>
            </a:pPr>
            <a:r>
              <a:rPr lang="ru-RU" sz="3200" i="1" dirty="0">
                <a:solidFill>
                  <a:srgbClr val="002060"/>
                </a:solidFill>
              </a:rPr>
              <a:t>солома</a:t>
            </a:r>
          </a:p>
          <a:p>
            <a:pPr marL="82296" indent="0">
              <a:buFont typeface="Arial" pitchFamily="34" charset="0"/>
              <a:buNone/>
            </a:pPr>
            <a:r>
              <a:rPr lang="ru-RU" sz="3200" i="1" dirty="0">
                <a:solidFill>
                  <a:srgbClr val="002060"/>
                </a:solidFill>
              </a:rPr>
              <a:t>голоса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7824" y="404664"/>
            <a:ext cx="32385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Что общего?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203848" y="3068960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297771" y="3573016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203848" y="4077072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203848" y="4575016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588889" y="3068960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436097" y="3564632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36097" y="4077072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436097" y="4575016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67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48" y="3753036"/>
            <a:ext cx="4572123" cy="2561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033246" y="1412776"/>
            <a:ext cx="8003250" cy="46805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dirty="0" smtClean="0"/>
              <a:t>   </a:t>
            </a:r>
            <a:r>
              <a:rPr lang="ru-RU" sz="4800" b="1" i="1" dirty="0" err="1" smtClean="0"/>
              <a:t>оло</a:t>
            </a:r>
            <a:r>
              <a:rPr lang="ru-RU" sz="4800" b="1" i="1" dirty="0" smtClean="0"/>
              <a:t>  соловей  </a:t>
            </a:r>
            <a:r>
              <a:rPr lang="ru-RU" sz="4800" b="1" i="1" dirty="0" err="1" smtClean="0"/>
              <a:t>оло</a:t>
            </a:r>
            <a:r>
              <a:rPr lang="ru-RU" sz="4800" b="1" i="1" dirty="0" smtClean="0"/>
              <a:t>  болото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4800" b="1" i="1" dirty="0" smtClean="0"/>
              <a:t> </a:t>
            </a:r>
            <a:r>
              <a:rPr lang="ru-RU" sz="4800" b="1" i="1" dirty="0" err="1" smtClean="0"/>
              <a:t>оло</a:t>
            </a:r>
            <a:r>
              <a:rPr lang="ru-RU" sz="4800" b="1" i="1" dirty="0" smtClean="0"/>
              <a:t>  молоко  </a:t>
            </a:r>
            <a:r>
              <a:rPr lang="ru-RU" sz="4800" b="1" i="1" dirty="0" err="1" smtClean="0"/>
              <a:t>оло</a:t>
            </a:r>
            <a:r>
              <a:rPr lang="ru-RU" sz="4800" b="1" i="1" dirty="0" smtClean="0"/>
              <a:t>  солома     </a:t>
            </a:r>
            <a:r>
              <a:rPr lang="ru-RU" sz="4400" b="1" i="1" dirty="0" smtClean="0"/>
              <a:t>                     </a:t>
            </a:r>
          </a:p>
          <a:p>
            <a:pPr marL="0" indent="0">
              <a:buFont typeface="Arial" pitchFamily="34" charset="0"/>
              <a:buNone/>
            </a:pPr>
            <a:r>
              <a:rPr lang="ru-RU" sz="4400" b="1" i="1" dirty="0" smtClean="0"/>
              <a:t>    </a:t>
            </a:r>
            <a:r>
              <a:rPr lang="ru-RU" sz="4400" i="1" dirty="0" smtClean="0"/>
              <a:t> </a:t>
            </a:r>
          </a:p>
          <a:p>
            <a:pPr marL="0" indent="0">
              <a:buFont typeface="Arial" pitchFamily="34" charset="0"/>
              <a:buNone/>
            </a:pPr>
            <a:endParaRPr lang="ru-RU" sz="4400" i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971600" y="1975848"/>
            <a:ext cx="76328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Прямая соединительная линия 5"/>
          <p:cNvCxnSpPr/>
          <p:nvPr/>
        </p:nvCxnSpPr>
        <p:spPr bwMode="auto">
          <a:xfrm>
            <a:off x="971600" y="2276872"/>
            <a:ext cx="76328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>
            <a:off x="899592" y="3074086"/>
            <a:ext cx="76328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>
            <a:off x="899592" y="3368804"/>
            <a:ext cx="76328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Диагональная полоса 8"/>
          <p:cNvSpPr/>
          <p:nvPr/>
        </p:nvSpPr>
        <p:spPr bwMode="auto">
          <a:xfrm>
            <a:off x="4383210" y="1736302"/>
            <a:ext cx="116782" cy="189735"/>
          </a:xfrm>
          <a:prstGeom prst="diagStri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0" name="Диагональная полоса 9"/>
          <p:cNvSpPr/>
          <p:nvPr/>
        </p:nvSpPr>
        <p:spPr bwMode="auto">
          <a:xfrm>
            <a:off x="4445754" y="2840950"/>
            <a:ext cx="116782" cy="189735"/>
          </a:xfrm>
          <a:prstGeom prst="diagStri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1" name="Диагональная полоса 10"/>
          <p:cNvSpPr/>
          <p:nvPr/>
        </p:nvSpPr>
        <p:spPr bwMode="auto">
          <a:xfrm>
            <a:off x="7191522" y="2840949"/>
            <a:ext cx="116782" cy="189735"/>
          </a:xfrm>
          <a:prstGeom prst="diagStri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2" name="Диагональная полоса 11"/>
          <p:cNvSpPr/>
          <p:nvPr/>
        </p:nvSpPr>
        <p:spPr bwMode="auto">
          <a:xfrm>
            <a:off x="7524328" y="1736303"/>
            <a:ext cx="116782" cy="189735"/>
          </a:xfrm>
          <a:prstGeom prst="diagStrip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82959" y="272940"/>
            <a:ext cx="36088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Чистописание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62711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11" grpId="0" animBg="1"/>
      <p:bldP spid="12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671301" y="620688"/>
            <a:ext cx="20049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</a:rPr>
              <a:t>солома</a:t>
            </a:r>
            <a:endParaRPr lang="ru-RU" sz="4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64165" y="4558778"/>
            <a:ext cx="28866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>
                <a:solidFill>
                  <a:srgbClr val="0070C0"/>
                </a:solidFill>
              </a:rPr>
              <a:t>Солома в голове.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264165" y="5138028"/>
            <a:ext cx="4297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Хвататься за соломинку.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264165" y="5714092"/>
            <a:ext cx="7060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Семеро одну соломину </a:t>
            </a:r>
            <a:r>
              <a:rPr lang="ru-RU" sz="2800" i="1" dirty="0" smtClean="0">
                <a:solidFill>
                  <a:srgbClr val="0070C0"/>
                </a:solidFill>
              </a:rPr>
              <a:t>поднимают</a:t>
            </a:r>
            <a:r>
              <a:rPr lang="ru-RU" sz="2800" i="1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r="5808"/>
          <a:stretch/>
        </p:blipFill>
        <p:spPr>
          <a:xfrm>
            <a:off x="557582" y="1676784"/>
            <a:ext cx="3333064" cy="2511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876" y="1676784"/>
            <a:ext cx="3333064" cy="2496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8" y="4366174"/>
            <a:ext cx="22098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2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Лента лицом вниз 9"/>
          <p:cNvSpPr/>
          <p:nvPr/>
        </p:nvSpPr>
        <p:spPr>
          <a:xfrm>
            <a:off x="1476734" y="238291"/>
            <a:ext cx="6624736" cy="1800200"/>
          </a:xfrm>
          <a:prstGeom prst="ribbon">
            <a:avLst>
              <a:gd name="adj1" fmla="val 16667"/>
              <a:gd name="adj2" fmla="val 75000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90018" y="2204863"/>
            <a:ext cx="379816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3200" i="1" dirty="0" smtClean="0">
                <a:sym typeface="Symbol"/>
              </a:rPr>
              <a:t> </a:t>
            </a:r>
            <a:r>
              <a:rPr lang="ru-RU" sz="3200" i="1" dirty="0" smtClean="0"/>
              <a:t>Именительный </a:t>
            </a:r>
            <a:r>
              <a:rPr lang="ru-RU" sz="3200" i="1" dirty="0">
                <a:sym typeface="Symbol"/>
              </a:rPr>
              <a:t></a:t>
            </a:r>
            <a:endParaRPr lang="ru-RU" sz="3200" i="1" dirty="0"/>
          </a:p>
          <a:p>
            <a:pPr algn="ctr">
              <a:lnSpc>
                <a:spcPct val="120000"/>
              </a:lnSpc>
            </a:pPr>
            <a:r>
              <a:rPr lang="ru-RU" sz="3200" i="1" dirty="0">
                <a:sym typeface="Symbol"/>
              </a:rPr>
              <a:t> </a:t>
            </a:r>
            <a:r>
              <a:rPr lang="ru-RU" sz="3200" i="1" dirty="0" smtClean="0"/>
              <a:t>Родительный</a:t>
            </a:r>
            <a:r>
              <a:rPr lang="ru-RU" sz="3200" i="1" dirty="0"/>
              <a:t> </a:t>
            </a:r>
            <a:r>
              <a:rPr lang="ru-RU" sz="3200" i="1" dirty="0" smtClean="0">
                <a:sym typeface="Symbol"/>
              </a:rPr>
              <a:t></a:t>
            </a:r>
            <a:endParaRPr lang="ru-RU" sz="3200" i="1" dirty="0"/>
          </a:p>
          <a:p>
            <a:pPr algn="ctr">
              <a:lnSpc>
                <a:spcPct val="120000"/>
              </a:lnSpc>
            </a:pPr>
            <a:r>
              <a:rPr lang="ru-RU" sz="3200" i="1" dirty="0">
                <a:sym typeface="Symbol"/>
              </a:rPr>
              <a:t> </a:t>
            </a:r>
            <a:r>
              <a:rPr lang="ru-RU" sz="3200" i="1" dirty="0" smtClean="0"/>
              <a:t>Дательный</a:t>
            </a:r>
            <a:r>
              <a:rPr lang="ru-RU" sz="3200" i="1" dirty="0"/>
              <a:t> </a:t>
            </a:r>
            <a:r>
              <a:rPr lang="ru-RU" sz="3200" i="1" dirty="0" smtClean="0">
                <a:sym typeface="Symbol"/>
              </a:rPr>
              <a:t></a:t>
            </a:r>
            <a:endParaRPr lang="ru-RU" sz="3200" i="1" dirty="0"/>
          </a:p>
          <a:p>
            <a:pPr algn="ctr">
              <a:lnSpc>
                <a:spcPct val="120000"/>
              </a:lnSpc>
            </a:pPr>
            <a:r>
              <a:rPr lang="ru-RU" sz="3200" i="1" dirty="0">
                <a:sym typeface="Symbol"/>
              </a:rPr>
              <a:t> </a:t>
            </a:r>
            <a:r>
              <a:rPr lang="ru-RU" sz="3200" i="1" dirty="0" smtClean="0"/>
              <a:t>Винительный</a:t>
            </a:r>
            <a:r>
              <a:rPr lang="ru-RU" sz="3200" i="1" dirty="0"/>
              <a:t> </a:t>
            </a:r>
            <a:r>
              <a:rPr lang="ru-RU" sz="3200" i="1" dirty="0" smtClean="0">
                <a:sym typeface="Symbol"/>
              </a:rPr>
              <a:t></a:t>
            </a:r>
            <a:endParaRPr lang="ru-RU" sz="3200" i="1" dirty="0"/>
          </a:p>
          <a:p>
            <a:pPr algn="ctr">
              <a:lnSpc>
                <a:spcPct val="120000"/>
              </a:lnSpc>
            </a:pPr>
            <a:r>
              <a:rPr lang="ru-RU" sz="3200" i="1" dirty="0">
                <a:sym typeface="Symbol"/>
              </a:rPr>
              <a:t> </a:t>
            </a:r>
            <a:r>
              <a:rPr lang="ru-RU" sz="3200" i="1" dirty="0" smtClean="0"/>
              <a:t>Творительный</a:t>
            </a:r>
            <a:r>
              <a:rPr lang="ru-RU" sz="3200" i="1" dirty="0"/>
              <a:t> </a:t>
            </a:r>
            <a:r>
              <a:rPr lang="ru-RU" sz="3200" i="1" dirty="0" smtClean="0">
                <a:sym typeface="Symbol"/>
              </a:rPr>
              <a:t></a:t>
            </a:r>
            <a:endParaRPr lang="ru-RU" sz="3200" i="1" dirty="0"/>
          </a:p>
          <a:p>
            <a:pPr algn="ctr">
              <a:lnSpc>
                <a:spcPct val="120000"/>
              </a:lnSpc>
            </a:pPr>
            <a:r>
              <a:rPr lang="ru-RU" sz="3200" i="1" dirty="0">
                <a:sym typeface="Symbol"/>
              </a:rPr>
              <a:t> </a:t>
            </a:r>
            <a:r>
              <a:rPr lang="ru-RU" sz="3200" i="1" dirty="0" smtClean="0"/>
              <a:t>Предложный</a:t>
            </a:r>
            <a:r>
              <a:rPr lang="ru-RU" sz="3200" i="1" dirty="0"/>
              <a:t> </a:t>
            </a:r>
            <a:r>
              <a:rPr lang="ru-RU" sz="3200" i="1" dirty="0" smtClean="0">
                <a:sym typeface="Symbol"/>
              </a:rPr>
              <a:t></a:t>
            </a:r>
            <a:endParaRPr lang="ru-RU" sz="32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47472" y="548680"/>
            <a:ext cx="488326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Падежи</a:t>
            </a:r>
            <a:r>
              <a:rPr lang="ru-RU" sz="44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имён </a:t>
            </a:r>
            <a:r>
              <a:rPr lang="ru-RU" sz="3600" b="1" dirty="0">
                <a:solidFill>
                  <a:srgbClr val="0070C0"/>
                </a:solidFill>
              </a:rPr>
              <a:t>существительных</a:t>
            </a:r>
          </a:p>
        </p:txBody>
      </p:sp>
    </p:spTree>
    <p:extLst>
      <p:ext uri="{BB962C8B-B14F-4D97-AF65-F5344CB8AC3E}">
        <p14:creationId xmlns:p14="http://schemas.microsoft.com/office/powerpoint/2010/main" val="219291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build="p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283968" y="1628800"/>
            <a:ext cx="30241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4000" b="1" i="1" dirty="0" smtClean="0">
                <a:solidFill>
                  <a:srgbClr val="002060"/>
                </a:solidFill>
                <a:latin typeface="+mn-lt"/>
              </a:rPr>
              <a:t>– Иван</a:t>
            </a:r>
            <a:endParaRPr lang="ru-RU" sz="40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298020" y="2420888"/>
            <a:ext cx="28778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 b="1" i="1" dirty="0" smtClean="0">
                <a:solidFill>
                  <a:srgbClr val="002060"/>
                </a:solidFill>
                <a:latin typeface="+mn-lt"/>
              </a:rPr>
              <a:t>– Рубит</a:t>
            </a:r>
            <a:endParaRPr lang="ru-RU" sz="40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336669" y="3220525"/>
            <a:ext cx="27338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 b="1" i="1" dirty="0">
                <a:solidFill>
                  <a:srgbClr val="002060"/>
                </a:solidFill>
                <a:latin typeface="+mn-lt"/>
              </a:rPr>
              <a:t>– </a:t>
            </a:r>
            <a:r>
              <a:rPr lang="ru-RU" sz="4000" b="1" i="1" dirty="0" smtClean="0">
                <a:solidFill>
                  <a:srgbClr val="002060"/>
                </a:solidFill>
                <a:latin typeface="+mn-lt"/>
              </a:rPr>
              <a:t>Дрова</a:t>
            </a:r>
            <a:endParaRPr lang="ru-RU" sz="40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336669" y="4026822"/>
            <a:ext cx="27171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 b="1" i="1" dirty="0">
                <a:solidFill>
                  <a:srgbClr val="002060"/>
                </a:solidFill>
                <a:latin typeface="+mn-lt"/>
              </a:rPr>
              <a:t>– </a:t>
            </a:r>
            <a:r>
              <a:rPr lang="ru-RU" sz="4000" b="1" i="1" dirty="0" smtClean="0">
                <a:solidFill>
                  <a:srgbClr val="002060"/>
                </a:solidFill>
                <a:latin typeface="+mn-lt"/>
              </a:rPr>
              <a:t>Варвара</a:t>
            </a:r>
            <a:endParaRPr lang="ru-RU" sz="40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350758" y="4895953"/>
            <a:ext cx="24316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 b="1" i="1" dirty="0">
                <a:solidFill>
                  <a:srgbClr val="002060"/>
                </a:solidFill>
                <a:latin typeface="+mn-lt"/>
              </a:rPr>
              <a:t>– </a:t>
            </a:r>
            <a:r>
              <a:rPr lang="ru-RU" sz="4000" b="1" i="1" dirty="0" smtClean="0">
                <a:solidFill>
                  <a:srgbClr val="002060"/>
                </a:solidFill>
                <a:latin typeface="+mn-lt"/>
              </a:rPr>
              <a:t>Топит</a:t>
            </a:r>
            <a:endParaRPr lang="ru-RU" sz="40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394714" y="5717235"/>
            <a:ext cx="261772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 b="1" i="1" dirty="0">
                <a:solidFill>
                  <a:srgbClr val="002060"/>
                </a:solidFill>
                <a:latin typeface="+mn-lt"/>
              </a:rPr>
              <a:t>– </a:t>
            </a:r>
            <a:r>
              <a:rPr lang="ru-RU" sz="4000" b="1" i="1" dirty="0" smtClean="0">
                <a:solidFill>
                  <a:srgbClr val="002060"/>
                </a:solidFill>
                <a:latin typeface="+mn-lt"/>
              </a:rPr>
              <a:t>Печку</a:t>
            </a:r>
            <a:endParaRPr lang="ru-RU" sz="40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74504" y="420317"/>
            <a:ext cx="2648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/>
              <a:t>Запомните!</a:t>
            </a:r>
            <a:endParaRPr lang="ru-RU" sz="3600" i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1" r="7301"/>
          <a:stretch/>
        </p:blipFill>
        <p:spPr>
          <a:xfrm flipH="1">
            <a:off x="191910" y="424793"/>
            <a:ext cx="2235201" cy="3115900"/>
          </a:xfrm>
          <a:prstGeom prst="rect">
            <a:avLst/>
          </a:prstGeom>
        </p:spPr>
      </p:pic>
      <p:sp>
        <p:nvSpPr>
          <p:cNvPr id="14" name="Скругленная прямоугольная выноска 13"/>
          <p:cNvSpPr/>
          <p:nvPr/>
        </p:nvSpPr>
        <p:spPr>
          <a:xfrm>
            <a:off x="3498619" y="280616"/>
            <a:ext cx="3600252" cy="934363"/>
          </a:xfrm>
          <a:prstGeom prst="wedgeRoundRectCallout">
            <a:avLst>
              <a:gd name="adj1" fmla="val -75392"/>
              <a:gd name="adj2" fmla="val 81831"/>
              <a:gd name="adj3" fmla="val 1666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094745" y="1405225"/>
            <a:ext cx="8915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И.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5074" y="2204862"/>
            <a:ext cx="7298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Р.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00047" y="2977207"/>
            <a:ext cx="9076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Д.</a:t>
            </a:r>
            <a:endParaRPr lang="ru-RU" sz="6000" b="1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9375" y="4701572"/>
            <a:ext cx="7210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</a:rPr>
              <a:t>Т.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0010" y="5559575"/>
            <a:ext cx="8739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П.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0010" y="3872934"/>
            <a:ext cx="8210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F0"/>
                </a:solidFill>
              </a:rPr>
              <a:t>В.</a:t>
            </a:r>
            <a:endParaRPr lang="ru-RU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83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80726" y="196658"/>
            <a:ext cx="66968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Падежи имен существительных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38716" y="1289291"/>
            <a:ext cx="1656184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/>
              <a:t>Падеж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9832" y="1268760"/>
            <a:ext cx="3312368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Слово-помощник</a:t>
            </a:r>
            <a:endParaRPr lang="ru-RU" sz="2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4248" y="1268760"/>
            <a:ext cx="1656184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Вопросы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5457" y="2060848"/>
            <a:ext cx="2582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Именительный</a:t>
            </a:r>
            <a:endParaRPr lang="ru-RU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4740" y="2826514"/>
            <a:ext cx="2294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Родительный</a:t>
            </a:r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21166" y="3546594"/>
            <a:ext cx="1933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Дательный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33903" y="4266148"/>
            <a:ext cx="2313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Винительный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75457" y="4986754"/>
            <a:ext cx="243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Творительный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1120" y="5706834"/>
            <a:ext cx="2279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Предложный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417844" y="2060486"/>
            <a:ext cx="955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есть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417843" y="2826514"/>
            <a:ext cx="829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нет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27556" y="3546594"/>
            <a:ext cx="816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даю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356223" y="4266148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вижу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124975" y="4986754"/>
            <a:ext cx="1459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горжусь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28207" y="5706834"/>
            <a:ext cx="1214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думаю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678392" y="2060486"/>
            <a:ext cx="1610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кто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</a:t>
            </a: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678391" y="2826514"/>
            <a:ext cx="1951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кого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чего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636329" y="3546594"/>
            <a:ext cx="2158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кому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чему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780856" y="4266148"/>
            <a:ext cx="17834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кого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что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789383" y="4986754"/>
            <a:ext cx="17663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кем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чем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520316" y="5700674"/>
            <a:ext cx="2378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 ком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 чем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?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33903" y="2708920"/>
            <a:ext cx="80265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451120" y="3489196"/>
            <a:ext cx="80265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451120" y="4149080"/>
            <a:ext cx="80265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483201" y="4869160"/>
            <a:ext cx="80265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83201" y="5589240"/>
            <a:ext cx="80265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73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5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0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0" grpId="1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7" grpId="0"/>
      <p:bldP spid="28" grpId="0"/>
      <p:bldP spid="30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2228" y="2484185"/>
            <a:ext cx="65904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200" b="1" i="1" dirty="0">
                <a:latin typeface="+mn-lt"/>
              </a:rPr>
              <a:t>И. п.</a:t>
            </a:r>
            <a:r>
              <a:rPr lang="ru-RU" sz="3200" i="1" dirty="0">
                <a:latin typeface="+mn-lt"/>
              </a:rPr>
              <a:t>  </a:t>
            </a:r>
            <a:r>
              <a:rPr lang="ru-RU" sz="3200" i="1" dirty="0" smtClean="0">
                <a:latin typeface="+mn-lt"/>
              </a:rPr>
              <a:t>	сестр</a:t>
            </a:r>
            <a:r>
              <a:rPr lang="ru-RU" sz="3200" i="1" dirty="0" smtClean="0">
                <a:solidFill>
                  <a:srgbClr val="FF0000"/>
                </a:solidFill>
                <a:latin typeface="+mn-lt"/>
              </a:rPr>
              <a:t>а</a:t>
            </a:r>
            <a:r>
              <a:rPr lang="ru-RU" sz="3200" i="1" dirty="0">
                <a:solidFill>
                  <a:srgbClr val="FF0000"/>
                </a:solidFill>
                <a:latin typeface="+mn-lt"/>
              </a:rPr>
              <a:t>,</a:t>
            </a:r>
            <a:r>
              <a:rPr lang="ru-RU" sz="3200" i="1" dirty="0">
                <a:latin typeface="+mn-lt"/>
              </a:rPr>
              <a:t> </a:t>
            </a:r>
            <a:r>
              <a:rPr lang="ru-RU" sz="3200" i="1" dirty="0" smtClean="0">
                <a:latin typeface="+mn-lt"/>
              </a:rPr>
              <a:t>земл</a:t>
            </a:r>
            <a:r>
              <a:rPr lang="ru-RU" sz="3200" i="1" dirty="0" smtClean="0">
                <a:solidFill>
                  <a:srgbClr val="FF0000"/>
                </a:solidFill>
                <a:latin typeface="+mn-lt"/>
              </a:rPr>
              <a:t>я</a:t>
            </a:r>
            <a:endParaRPr lang="ru-RU" sz="3200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580063" y="2346389"/>
            <a:ext cx="3168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3945" y="33265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Просклоняйте </a:t>
            </a:r>
            <a:r>
              <a:rPr lang="ru-RU" sz="3200" b="1" dirty="0">
                <a:solidFill>
                  <a:srgbClr val="00B050"/>
                </a:solidFill>
              </a:rPr>
              <a:t>существительные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10064" y="1697990"/>
            <a:ext cx="1373970" cy="57888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сестра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0479" y="3060249"/>
            <a:ext cx="5549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Р.  п. </a:t>
            </a:r>
            <a:r>
              <a:rPr lang="ru-RU" sz="3200" b="1" i="1" dirty="0" smtClean="0"/>
              <a:t>		</a:t>
            </a:r>
            <a:r>
              <a:rPr lang="ru-RU" sz="3200" i="1" dirty="0" smtClean="0"/>
              <a:t>сестр</a:t>
            </a:r>
            <a:r>
              <a:rPr lang="ru-RU" sz="3200" i="1" dirty="0" smtClean="0">
                <a:solidFill>
                  <a:srgbClr val="FF0000"/>
                </a:solidFill>
              </a:rPr>
              <a:t>ы</a:t>
            </a:r>
            <a:r>
              <a:rPr lang="ru-RU" sz="3200" i="1" dirty="0">
                <a:solidFill>
                  <a:srgbClr val="FF0000"/>
                </a:solidFill>
              </a:rPr>
              <a:t>,</a:t>
            </a:r>
            <a:r>
              <a:rPr lang="ru-RU" sz="3200" i="1" dirty="0"/>
              <a:t> </a:t>
            </a:r>
            <a:r>
              <a:rPr lang="ru-RU" sz="3200" i="1" dirty="0" smtClean="0"/>
              <a:t>земл</a:t>
            </a:r>
            <a:r>
              <a:rPr lang="ru-RU" sz="3200" i="1" dirty="0" smtClean="0">
                <a:solidFill>
                  <a:srgbClr val="FF0000"/>
                </a:solidFill>
              </a:rPr>
              <a:t>и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2228" y="4221088"/>
            <a:ext cx="6134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В. п.  </a:t>
            </a:r>
            <a:r>
              <a:rPr lang="ru-RU" sz="3200" b="1" i="1" dirty="0" smtClean="0"/>
              <a:t>	</a:t>
            </a:r>
            <a:r>
              <a:rPr lang="ru-RU" sz="3200" i="1" dirty="0" smtClean="0"/>
              <a:t>сестр</a:t>
            </a:r>
            <a:r>
              <a:rPr lang="ru-RU" sz="3200" i="1" dirty="0" smtClean="0">
                <a:solidFill>
                  <a:srgbClr val="FF0000"/>
                </a:solidFill>
              </a:rPr>
              <a:t>у</a:t>
            </a:r>
            <a:r>
              <a:rPr lang="ru-RU" sz="3200" i="1" dirty="0">
                <a:solidFill>
                  <a:srgbClr val="FF0000"/>
                </a:solidFill>
              </a:rPr>
              <a:t>,</a:t>
            </a:r>
            <a:r>
              <a:rPr lang="ru-RU" sz="3200" i="1" dirty="0"/>
              <a:t> </a:t>
            </a:r>
            <a:r>
              <a:rPr lang="ru-RU" sz="3200" i="1" dirty="0" smtClean="0"/>
              <a:t>земл</a:t>
            </a:r>
            <a:r>
              <a:rPr lang="ru-RU" sz="3200" i="1" dirty="0" smtClean="0">
                <a:solidFill>
                  <a:srgbClr val="FF0000"/>
                </a:solidFill>
              </a:rPr>
              <a:t>ю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0479" y="4797152"/>
            <a:ext cx="61189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Т. п.   </a:t>
            </a:r>
            <a:r>
              <a:rPr lang="ru-RU" sz="3200" b="1" i="1" dirty="0" smtClean="0"/>
              <a:t>	</a:t>
            </a:r>
            <a:r>
              <a:rPr lang="ru-RU" sz="3200" i="1" dirty="0" smtClean="0"/>
              <a:t>сестр</a:t>
            </a:r>
            <a:r>
              <a:rPr lang="ru-RU" sz="3200" i="1" dirty="0" smtClean="0">
                <a:solidFill>
                  <a:srgbClr val="FF0000"/>
                </a:solidFill>
              </a:rPr>
              <a:t>ой</a:t>
            </a:r>
            <a:r>
              <a:rPr lang="ru-RU" sz="3200" i="1" dirty="0">
                <a:solidFill>
                  <a:srgbClr val="FF0000"/>
                </a:solidFill>
              </a:rPr>
              <a:t>,</a:t>
            </a:r>
            <a:r>
              <a:rPr lang="ru-RU" sz="3200" i="1" dirty="0"/>
              <a:t> </a:t>
            </a:r>
            <a:r>
              <a:rPr lang="ru-RU" sz="3200" i="1" dirty="0" smtClean="0"/>
              <a:t>земл</a:t>
            </a:r>
            <a:r>
              <a:rPr lang="ru-RU" sz="3200" i="1" dirty="0" smtClean="0">
                <a:solidFill>
                  <a:srgbClr val="FF0000"/>
                </a:solidFill>
              </a:rPr>
              <a:t>ёй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0480" y="5373216"/>
            <a:ext cx="51555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/>
              <a:t>П. п. </a:t>
            </a:r>
            <a:r>
              <a:rPr lang="ru-RU" sz="3200" b="1" i="1" dirty="0" smtClean="0"/>
              <a:t>		</a:t>
            </a:r>
            <a:r>
              <a:rPr lang="ru-RU" sz="3200" i="1" dirty="0" smtClean="0"/>
              <a:t>о </a:t>
            </a:r>
            <a:r>
              <a:rPr lang="ru-RU" sz="3200" i="1" dirty="0"/>
              <a:t>сестр</a:t>
            </a:r>
            <a:r>
              <a:rPr lang="ru-RU" sz="3200" i="1" dirty="0">
                <a:solidFill>
                  <a:srgbClr val="FF0000"/>
                </a:solidFill>
              </a:rPr>
              <a:t>е,</a:t>
            </a:r>
            <a:r>
              <a:rPr lang="ru-RU" sz="3200" i="1" dirty="0"/>
              <a:t> о земл</a:t>
            </a:r>
            <a:r>
              <a:rPr lang="ru-RU" sz="3200" i="1" dirty="0">
                <a:solidFill>
                  <a:srgbClr val="FF0000"/>
                </a:solidFill>
              </a:rPr>
              <a:t>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22228" y="3636313"/>
            <a:ext cx="45496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/>
              <a:t>Д. п. 	</a:t>
            </a:r>
            <a:r>
              <a:rPr lang="ru-RU" sz="3200" b="1" i="1" dirty="0" smtClean="0"/>
              <a:t>	</a:t>
            </a:r>
            <a:r>
              <a:rPr lang="ru-RU" sz="3200" i="1" dirty="0" smtClean="0"/>
              <a:t>сестр</a:t>
            </a:r>
            <a:r>
              <a:rPr lang="ru-RU" sz="3200" i="1" dirty="0" smtClean="0">
                <a:solidFill>
                  <a:srgbClr val="FF0000"/>
                </a:solidFill>
              </a:rPr>
              <a:t>е, </a:t>
            </a:r>
            <a:r>
              <a:rPr lang="ru-RU" sz="3200" i="1" dirty="0" smtClean="0"/>
              <a:t>земл</a:t>
            </a:r>
            <a:r>
              <a:rPr lang="ru-RU" sz="3200" i="1" dirty="0" smtClean="0">
                <a:solidFill>
                  <a:srgbClr val="FF0000"/>
                </a:solidFill>
              </a:rPr>
              <a:t>е</a:t>
            </a:r>
            <a:endParaRPr lang="ru-RU" sz="3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17469" y="1685626"/>
            <a:ext cx="1195184" cy="57888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земля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780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8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580063" y="2346389"/>
            <a:ext cx="3168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3945" y="33265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Просклоняйте </a:t>
            </a:r>
            <a:r>
              <a:rPr lang="ru-RU" sz="3200" b="1" dirty="0">
                <a:solidFill>
                  <a:srgbClr val="00B050"/>
                </a:solidFill>
              </a:rPr>
              <a:t>существительные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27082" y="1697990"/>
            <a:ext cx="939935" cy="5788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63684" y="1685626"/>
            <a:ext cx="1102756" cy="5788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сосна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2431" r="3502" b="2236"/>
          <a:stretch/>
        </p:blipFill>
        <p:spPr>
          <a:xfrm rot="21300735">
            <a:off x="1124938" y="2665636"/>
            <a:ext cx="2874048" cy="3652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553">
            <a:off x="5070555" y="2704095"/>
            <a:ext cx="2638574" cy="3619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492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7744" y="4941168"/>
            <a:ext cx="3988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В </a:t>
            </a:r>
            <a:r>
              <a:rPr lang="ru-RU" sz="2400" i="1" dirty="0"/>
              <a:t>тёплых странах живёт </a:t>
            </a:r>
            <a:r>
              <a:rPr lang="ru-RU" sz="2400" i="1" dirty="0" smtClean="0"/>
              <a:t>…</a:t>
            </a:r>
            <a:endParaRPr lang="ru-RU" sz="2400" b="1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267744" y="4416781"/>
            <a:ext cx="2756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i="1" dirty="0"/>
              <a:t>Ночью охотится …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06236" y="3831431"/>
            <a:ext cx="4010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i="1" dirty="0"/>
              <a:t>Кормится корой деревьев …</a:t>
            </a:r>
            <a:r>
              <a:rPr lang="ru-RU" sz="2400" dirty="0"/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39752" y="2924944"/>
            <a:ext cx="38405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/>
              <a:t>В берлоге всю долгую зиму </a:t>
            </a:r>
            <a:endParaRPr lang="ru-RU" sz="2400" i="1" dirty="0" smtClean="0"/>
          </a:p>
          <a:p>
            <a:r>
              <a:rPr lang="ru-RU" sz="2400" i="1" dirty="0" smtClean="0"/>
              <a:t>пролежит </a:t>
            </a:r>
            <a:r>
              <a:rPr lang="ru-RU" sz="2400" i="1" dirty="0"/>
              <a:t>…</a:t>
            </a:r>
            <a:r>
              <a:rPr lang="ru-RU" sz="2400" dirty="0"/>
              <a:t> </a:t>
            </a:r>
            <a:endParaRPr lang="en-US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1988840"/>
            <a:ext cx="40242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/>
              <a:t>Целый день хлопочет в лесу </a:t>
            </a:r>
            <a:endParaRPr lang="ru-RU" sz="2400" i="1" dirty="0" smtClean="0"/>
          </a:p>
          <a:p>
            <a:r>
              <a:rPr lang="ru-RU" sz="2400" i="1" dirty="0" smtClean="0"/>
              <a:t>проворная </a:t>
            </a:r>
            <a:r>
              <a:rPr lang="ru-RU" sz="2400" i="1" dirty="0"/>
              <a:t>…</a:t>
            </a:r>
            <a:endParaRPr lang="en-US" sz="2400" i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34238" y="2358166"/>
            <a:ext cx="102579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i="1" dirty="0">
                <a:solidFill>
                  <a:srgbClr val="0070C0"/>
                </a:solidFill>
              </a:rPr>
              <a:t>белка</a:t>
            </a:r>
            <a:r>
              <a:rPr lang="ru-RU" b="1" i="1" dirty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3294270"/>
            <a:ext cx="1401346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i="1" dirty="0" smtClean="0">
                <a:solidFill>
                  <a:srgbClr val="0070C0"/>
                </a:solidFill>
              </a:rPr>
              <a:t>медведь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67901" y="3840717"/>
            <a:ext cx="864339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i="1" dirty="0" smtClean="0">
                <a:solidFill>
                  <a:srgbClr val="0070C0"/>
                </a:solidFill>
              </a:rPr>
              <a:t>заяц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9795" y="4416781"/>
            <a:ext cx="848309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i="1" dirty="0" smtClean="0">
                <a:solidFill>
                  <a:srgbClr val="0070C0"/>
                </a:solidFill>
              </a:rPr>
              <a:t>сова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66824" y="4950454"/>
            <a:ext cx="862737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ru-RU" sz="2400" b="1" i="1" dirty="0" smtClean="0">
                <a:solidFill>
                  <a:srgbClr val="0070C0"/>
                </a:solidFill>
              </a:rPr>
              <a:t>слон</a:t>
            </a:r>
            <a:r>
              <a:rPr lang="ru-RU" b="1" i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386" y="1338759"/>
            <a:ext cx="1684638" cy="15941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11292" y="1352293"/>
            <a:ext cx="2083671" cy="18965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41" y="3874303"/>
            <a:ext cx="1471183" cy="23065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672" y="331540"/>
            <a:ext cx="3852711" cy="15326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678988"/>
            <a:ext cx="1124491" cy="23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5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6" grpId="0"/>
      <p:bldP spid="15" grpId="0"/>
      <p:bldP spid="14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pic>
        <p:nvPicPr>
          <p:cNvPr id="6" name="Picture 3" descr="D:\школа\Картинки\Мультики\1657619-7dd5af031e628b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219" y="3726908"/>
            <a:ext cx="288131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95736" y="260648"/>
            <a:ext cx="5341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</a:rPr>
              <a:t>Именительный падеж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826006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кто? что?</a:t>
            </a:r>
            <a:endParaRPr lang="ru-RU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727273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Существительное </a:t>
            </a: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именительном 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падеже </a:t>
            </a:r>
            <a:r>
              <a:rPr lang="ru-RU" sz="2800" dirty="0" smtClean="0"/>
              <a:t>в </a:t>
            </a:r>
            <a:r>
              <a:rPr lang="ru-RU" sz="2800" dirty="0"/>
              <a:t>предложении </a:t>
            </a:r>
            <a:r>
              <a:rPr lang="ru-RU" sz="2800" dirty="0" smtClean="0"/>
              <a:t>всегда является</a:t>
            </a:r>
            <a:endParaRPr lang="ru-RU" sz="2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86916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Львёнок </a:t>
            </a:r>
            <a:r>
              <a:rPr lang="ru-RU" sz="3200" b="1" i="1" dirty="0">
                <a:solidFill>
                  <a:srgbClr val="0070C0"/>
                </a:solidFill>
              </a:rPr>
              <a:t>поёт песенку.</a:t>
            </a:r>
          </a:p>
          <a:p>
            <a:r>
              <a:rPr lang="ru-RU" sz="2400" i="1" dirty="0"/>
              <a:t>Поёт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(кто?) </a:t>
            </a:r>
            <a:r>
              <a:rPr lang="ru-RU" sz="2400" i="1" dirty="0"/>
              <a:t>львёнок.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2589048"/>
            <a:ext cx="2439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chemeClr val="accent3">
                    <a:lumMod val="75000"/>
                  </a:schemeClr>
                </a:solidFill>
              </a:rPr>
              <a:t>подлежащим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8548" y="3766939"/>
            <a:ext cx="2281599" cy="51077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Предлогов нет!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239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 build="p"/>
      <p:bldP spid="19" grpId="0"/>
      <p:bldP spid="19" grpId="1"/>
      <p:bldP spid="24" grpId="0" animBg="1"/>
      <p:bldP spid="2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" y="980728"/>
            <a:ext cx="1712913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86578"/>
            <a:ext cx="1588228" cy="1828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21" y="4994605"/>
            <a:ext cx="1015611" cy="107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281" y="1201399"/>
            <a:ext cx="1437699" cy="1452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590" y="3282458"/>
            <a:ext cx="1285999" cy="113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092" y="4964529"/>
            <a:ext cx="1493837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0743">
            <a:off x="6255290" y="3591408"/>
            <a:ext cx="1037835" cy="129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0696">
            <a:off x="6299812" y="4057549"/>
            <a:ext cx="1214612" cy="141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62735">
            <a:off x="6204659" y="2321227"/>
            <a:ext cx="1404915" cy="223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7681">
            <a:off x="1319619" y="2487265"/>
            <a:ext cx="1884229" cy="2096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91289">
            <a:off x="2072302" y="3629290"/>
            <a:ext cx="887762" cy="121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11710">
            <a:off x="1864673" y="3832056"/>
            <a:ext cx="1165366" cy="1812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832338" y="481247"/>
            <a:ext cx="5882957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3200" i="1" dirty="0"/>
              <a:t>– Я </a:t>
            </a:r>
            <a:r>
              <a:rPr lang="ru-RU" sz="3200" i="1" dirty="0" smtClean="0"/>
              <a:t>– </a:t>
            </a:r>
            <a:r>
              <a:rPr lang="ru-RU" sz="3200" b="1" i="1" dirty="0" smtClean="0">
                <a:solidFill>
                  <a:srgbClr val="00B050"/>
                </a:solidFill>
              </a:rPr>
              <a:t>именительный  </a:t>
            </a:r>
            <a:r>
              <a:rPr lang="ru-RU" sz="3200" b="1" i="1" dirty="0">
                <a:solidFill>
                  <a:srgbClr val="00B050"/>
                </a:solidFill>
              </a:rPr>
              <a:t>падеж</a:t>
            </a:r>
            <a:r>
              <a:rPr lang="ru-RU" sz="3200" i="1" dirty="0">
                <a:solidFill>
                  <a:srgbClr val="00B050"/>
                </a:solidFill>
              </a:rPr>
              <a:t>,</a:t>
            </a:r>
          </a:p>
          <a:p>
            <a:pPr algn="ctr"/>
            <a:r>
              <a:rPr lang="ru-RU" sz="3200" i="1" dirty="0"/>
              <a:t>И нет на мне чужих одежд.</a:t>
            </a:r>
          </a:p>
          <a:p>
            <a:pPr algn="ctr"/>
            <a:r>
              <a:rPr lang="ru-RU" sz="3200" i="1" dirty="0"/>
              <a:t>Меня легко все узнают</a:t>
            </a:r>
          </a:p>
          <a:p>
            <a:pPr algn="ctr"/>
            <a:r>
              <a:rPr lang="ru-RU" sz="3200" i="1" dirty="0"/>
              <a:t>И в подлежащие зовут.</a:t>
            </a:r>
          </a:p>
          <a:p>
            <a:pPr algn="ctr"/>
            <a:r>
              <a:rPr lang="ru-RU" sz="3200" i="1" dirty="0"/>
              <a:t>Предлогов с детства не люблю</a:t>
            </a:r>
          </a:p>
          <a:p>
            <a:pPr algn="ctr"/>
            <a:r>
              <a:rPr lang="ru-RU" sz="3200" i="1" dirty="0"/>
              <a:t>С собою рядом не терплю.</a:t>
            </a:r>
          </a:p>
          <a:p>
            <a:pPr algn="ctr"/>
            <a:r>
              <a:rPr lang="ru-RU" sz="3200" i="1" dirty="0"/>
              <a:t>Мои </a:t>
            </a:r>
            <a:r>
              <a:rPr lang="ru-RU" sz="3200" i="1" dirty="0" smtClean="0"/>
              <a:t>вопросы:  </a:t>
            </a:r>
          </a:p>
          <a:p>
            <a:pPr algn="ctr"/>
            <a:r>
              <a:rPr lang="ru-RU" sz="4000" b="1" i="1" dirty="0" smtClean="0">
                <a:solidFill>
                  <a:srgbClr val="002060"/>
                </a:solidFill>
              </a:rPr>
              <a:t>Кто</a:t>
            </a:r>
            <a:r>
              <a:rPr lang="ru-RU" sz="4000" b="1" i="1" dirty="0">
                <a:solidFill>
                  <a:srgbClr val="002060"/>
                </a:solidFill>
              </a:rPr>
              <a:t>?</a:t>
            </a:r>
            <a:r>
              <a:rPr lang="ru-RU" sz="4000" i="1" dirty="0">
                <a:solidFill>
                  <a:srgbClr val="002060"/>
                </a:solidFill>
              </a:rPr>
              <a:t> </a:t>
            </a:r>
            <a:r>
              <a:rPr lang="ru-RU" sz="4000" i="1" dirty="0"/>
              <a:t>и </a:t>
            </a:r>
            <a:r>
              <a:rPr lang="ru-RU" sz="4000" b="1" i="1" dirty="0" smtClean="0">
                <a:solidFill>
                  <a:srgbClr val="002060"/>
                </a:solidFill>
              </a:rPr>
              <a:t>Что</a:t>
            </a:r>
            <a:r>
              <a:rPr lang="ru-RU" sz="4000" b="1" i="1" dirty="0">
                <a:solidFill>
                  <a:srgbClr val="002060"/>
                </a:solidFill>
              </a:rPr>
              <a:t>?</a:t>
            </a:r>
          </a:p>
          <a:p>
            <a:pPr algn="ctr"/>
            <a:r>
              <a:rPr lang="ru-RU" sz="3200" i="1" dirty="0"/>
              <a:t>Ни с чем не спутает никто.</a:t>
            </a:r>
          </a:p>
        </p:txBody>
      </p:sp>
    </p:spTree>
    <p:extLst>
      <p:ext uri="{BB962C8B-B14F-4D97-AF65-F5344CB8AC3E}">
        <p14:creationId xmlns:p14="http://schemas.microsoft.com/office/powerpoint/2010/main" val="197223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4607" y="946755"/>
            <a:ext cx="62106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Font typeface="Arial" pitchFamily="34" charset="0"/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Молч</a:t>
            </a:r>
            <a:r>
              <a:rPr lang="ru-RU" sz="2800" i="1" dirty="0">
                <a:solidFill>
                  <a:srgbClr val="0070C0"/>
                </a:solidFill>
              </a:rPr>
              <a:t>..т леса. </a:t>
            </a:r>
          </a:p>
          <a:p>
            <a:pPr marL="82296" indent="0" algn="ctr">
              <a:buFont typeface="Arial" pitchFamily="34" charset="0"/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Не </a:t>
            </a:r>
            <a:r>
              <a:rPr lang="ru-RU" sz="2800" i="1" dirty="0">
                <a:solidFill>
                  <a:srgbClr val="0070C0"/>
                </a:solidFill>
              </a:rPr>
              <a:t>вскрикнет </a:t>
            </a:r>
            <a:r>
              <a:rPr lang="ru-RU" sz="2800" i="1" dirty="0" smtClean="0">
                <a:solidFill>
                  <a:srgbClr val="0070C0"/>
                </a:solidFill>
              </a:rPr>
              <a:t>птица.</a:t>
            </a:r>
            <a:endParaRPr lang="ru-RU" sz="2800" dirty="0" smtClean="0">
              <a:solidFill>
                <a:srgbClr val="0070C0"/>
              </a:solidFill>
            </a:endParaRPr>
          </a:p>
          <a:p>
            <a:pPr marL="82296" indent="0" algn="ctr">
              <a:buFont typeface="Arial" pitchFamily="34" charset="0"/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В </a:t>
            </a:r>
            <a:r>
              <a:rPr lang="ru-RU" sz="2800" i="1" dirty="0">
                <a:solidFill>
                  <a:srgbClr val="0070C0"/>
                </a:solidFill>
              </a:rPr>
              <a:t>тр..ве, у края </a:t>
            </a:r>
            <a:r>
              <a:rPr lang="ru-RU" sz="2800" i="1" dirty="0" smtClean="0">
                <a:solidFill>
                  <a:srgbClr val="0070C0"/>
                </a:solidFill>
              </a:rPr>
              <a:t>борозды,</a:t>
            </a:r>
            <a:endParaRPr lang="ru-RU" sz="2800" dirty="0" smtClean="0">
              <a:solidFill>
                <a:srgbClr val="0070C0"/>
              </a:solidFill>
            </a:endParaRPr>
          </a:p>
          <a:p>
            <a:pPr marL="82296" indent="0" algn="ctr">
              <a:buFont typeface="Arial" pitchFamily="34" charset="0"/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Таится </a:t>
            </a:r>
            <a:r>
              <a:rPr lang="ru-RU" sz="2800" i="1" dirty="0">
                <a:solidFill>
                  <a:srgbClr val="0070C0"/>
                </a:solidFill>
              </a:rPr>
              <a:t>рыжая л..</a:t>
            </a:r>
            <a:r>
              <a:rPr lang="ru-RU" sz="2800" i="1" dirty="0" smtClean="0">
                <a:solidFill>
                  <a:srgbClr val="0070C0"/>
                </a:solidFill>
              </a:rPr>
              <a:t>сица.</a:t>
            </a:r>
            <a:endParaRPr lang="ru-RU" sz="2800" dirty="0" smtClean="0">
              <a:solidFill>
                <a:srgbClr val="0070C0"/>
              </a:solidFill>
            </a:endParaRPr>
          </a:p>
          <a:p>
            <a:pPr marL="82296" indent="0" algn="ctr">
              <a:buFont typeface="Arial" pitchFamily="34" charset="0"/>
              <a:buNone/>
            </a:pPr>
            <a:r>
              <a:rPr lang="ru-RU" sz="2800" i="1" dirty="0" smtClean="0">
                <a:solidFill>
                  <a:srgbClr val="0070C0"/>
                </a:solidFill>
              </a:rPr>
              <a:t>Т</a:t>
            </a:r>
            <a:r>
              <a:rPr lang="ru-RU" sz="2800" i="1" dirty="0">
                <a:solidFill>
                  <a:srgbClr val="0070C0"/>
                </a:solidFill>
              </a:rPr>
              <a:t>..мнеют за..чьи сл..ды</a:t>
            </a:r>
            <a:r>
              <a:rPr lang="ru-RU" sz="2800" i="1" dirty="0" smtClean="0">
                <a:solidFill>
                  <a:srgbClr val="0070C0"/>
                </a:solidFill>
              </a:rPr>
              <a:t>.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65976" y="3193524"/>
            <a:ext cx="2340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i="1" dirty="0"/>
              <a:t>	Т. Белозёров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21203" y="346820"/>
            <a:ext cx="11464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 algn="ctr">
              <a:buFont typeface="Arial" pitchFamily="34" charset="0"/>
              <a:buNone/>
            </a:pP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</a:rPr>
              <a:t>Ночь</a:t>
            </a: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6" t="19663" r="4773" b="4307"/>
          <a:stretch/>
        </p:blipFill>
        <p:spPr>
          <a:xfrm>
            <a:off x="2688284" y="3681036"/>
            <a:ext cx="3683334" cy="2634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641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807095"/>
            <a:ext cx="54726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Начальная </a:t>
            </a:r>
            <a:r>
              <a:rPr lang="ru-RU" sz="2800" b="1" i="1" dirty="0">
                <a:solidFill>
                  <a:srgbClr val="C00000"/>
                </a:solidFill>
              </a:rPr>
              <a:t>форма существительного </a:t>
            </a:r>
            <a:r>
              <a:rPr lang="ru-RU" sz="2800" dirty="0" smtClean="0"/>
              <a:t>– это форма именительного падежа в единственном числе.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15816" y="3433762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Все падежи, кроме именительного, называются </a:t>
            </a:r>
            <a:r>
              <a:rPr lang="ru-RU" sz="2800" dirty="0">
                <a:solidFill>
                  <a:srgbClr val="0070C0"/>
                </a:solidFill>
              </a:rPr>
              <a:t>косвенными </a:t>
            </a:r>
            <a:r>
              <a:rPr lang="ru-RU" sz="2800" dirty="0" smtClean="0">
                <a:solidFill>
                  <a:srgbClr val="0070C0"/>
                </a:solidFill>
              </a:rPr>
              <a:t>падежами.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1" y="1194227"/>
            <a:ext cx="2381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6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40982" y="260646"/>
            <a:ext cx="5341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Родительный падеж</a:t>
            </a:r>
            <a:endParaRPr lang="ru-RU" sz="3600" dirty="0">
              <a:solidFill>
                <a:srgbClr val="7A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826006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кого? чего?</a:t>
            </a:r>
            <a:endParaRPr lang="ru-RU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15719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Нет </a:t>
            </a:r>
            <a:r>
              <a:rPr lang="ru-RU" sz="2800" i="1" dirty="0">
                <a:solidFill>
                  <a:schemeClr val="accent6">
                    <a:lumMod val="75000"/>
                  </a:schemeClr>
                </a:solidFill>
              </a:rPr>
              <a:t>(чего?) </a:t>
            </a:r>
            <a:r>
              <a:rPr lang="ru-RU" sz="2800" i="1" dirty="0">
                <a:solidFill>
                  <a:srgbClr val="0070C0"/>
                </a:solidFill>
              </a:rPr>
              <a:t>солнышка</a:t>
            </a:r>
            <a:r>
              <a:rPr lang="ru-RU" sz="2800" i="1" dirty="0" smtClean="0">
                <a:solidFill>
                  <a:srgbClr val="0070C0"/>
                </a:solidFill>
              </a:rPr>
              <a:t>.</a:t>
            </a:r>
            <a:endParaRPr lang="ru-RU" sz="2800" i="1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235" y="1484784"/>
            <a:ext cx="2189250" cy="35518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906977"/>
            <a:ext cx="1584176" cy="15626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877" y="2564904"/>
            <a:ext cx="1456299" cy="25508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39552" y="5661248"/>
            <a:ext cx="3839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Нет </a:t>
            </a:r>
            <a:r>
              <a:rPr lang="ru-RU" sz="2800" i="1" dirty="0">
                <a:solidFill>
                  <a:schemeClr val="accent6">
                    <a:lumMod val="75000"/>
                  </a:schemeClr>
                </a:solidFill>
              </a:rPr>
              <a:t>(кого?) </a:t>
            </a:r>
            <a:r>
              <a:rPr lang="ru-RU" sz="2800" i="1" dirty="0">
                <a:solidFill>
                  <a:srgbClr val="0070C0"/>
                </a:solidFill>
              </a:rPr>
              <a:t>братишки.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66215" y="2218768"/>
            <a:ext cx="515692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18456" y="2200909"/>
            <a:ext cx="515692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77072" y="2214284"/>
            <a:ext cx="705050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15342" y="3005335"/>
            <a:ext cx="705050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72200" y="3005335"/>
            <a:ext cx="515692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123882" y="2991942"/>
            <a:ext cx="705050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366215" y="3865094"/>
            <a:ext cx="1134270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около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694662" y="3859134"/>
            <a:ext cx="1134270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вокруг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030740" y="3865094"/>
            <a:ext cx="844600" cy="5107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211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08646 -0.07963 C 0.10469 -0.09768 0.13177 -0.10694 0.16007 -0.10694 C 0.19236 -0.10694 0.21806 -0.09768 0.23628 -0.07963 L 0.32292 -1.85185E-6 " pathEditMode="relative" rAng="0" ptsTypes="FffFF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9" grpId="0"/>
      <p:bldP spid="14" grpId="0" animBg="1"/>
      <p:bldP spid="18" grpId="0" animBg="1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14177" y="505247"/>
            <a:ext cx="62421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– </a:t>
            </a:r>
            <a:r>
              <a:rPr lang="ru-RU" sz="3200" i="1" dirty="0" smtClean="0">
                <a:cs typeface="Tahoma" pitchFamily="34" charset="0"/>
              </a:rPr>
              <a:t>А </a:t>
            </a:r>
            <a:r>
              <a:rPr lang="ru-RU" sz="3200" i="1" dirty="0">
                <a:cs typeface="Tahoma" pitchFamily="34" charset="0"/>
              </a:rPr>
              <a:t>я – падеж </a:t>
            </a:r>
            <a:r>
              <a:rPr lang="ru-RU" sz="3200" b="1" i="1" dirty="0">
                <a:solidFill>
                  <a:srgbClr val="0070C0"/>
                </a:solidFill>
                <a:cs typeface="Tahoma" pitchFamily="34" charset="0"/>
              </a:rPr>
              <a:t>родительный.</a:t>
            </a:r>
          </a:p>
          <a:p>
            <a:pPr>
              <a:lnSpc>
                <a:spcPct val="90000"/>
              </a:lnSpc>
            </a:pPr>
            <a:r>
              <a:rPr lang="ru-RU" sz="3200" i="1" dirty="0" smtClean="0">
                <a:cs typeface="Tahoma" pitchFamily="34" charset="0"/>
              </a:rPr>
              <a:t>Характер </a:t>
            </a:r>
            <a:r>
              <a:rPr lang="ru-RU" sz="3200" i="1" dirty="0">
                <a:cs typeface="Tahoma" pitchFamily="34" charset="0"/>
              </a:rPr>
              <a:t>мой – общительный. </a:t>
            </a:r>
          </a:p>
          <a:p>
            <a:pPr>
              <a:lnSpc>
                <a:spcPct val="90000"/>
              </a:lnSpc>
            </a:pPr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Кого? Чего?</a:t>
            </a:r>
            <a:r>
              <a:rPr lang="ru-RU" sz="3200" b="1" i="1" dirty="0">
                <a:solidFill>
                  <a:srgbClr val="FF0000"/>
                </a:solidFill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– и вот он я!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Предлоги часто мне друзья</a:t>
            </a:r>
            <a:r>
              <a:rPr lang="ru-RU" sz="3200" i="1" dirty="0" smtClean="0">
                <a:cs typeface="Tahoma" pitchFamily="34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И 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с</a:t>
            </a:r>
            <a:r>
              <a:rPr lang="ru-RU" sz="3200" i="1" dirty="0">
                <a:solidFill>
                  <a:srgbClr val="0070C0"/>
                </a:solidFill>
                <a:cs typeface="Tahoma" pitchFamily="34" charset="0"/>
              </a:rPr>
              <a:t>, </a:t>
            </a:r>
            <a:r>
              <a:rPr lang="ru-RU" sz="3200" i="1" dirty="0">
                <a:cs typeface="Tahoma" pitchFamily="34" charset="0"/>
              </a:rPr>
              <a:t>и</a:t>
            </a:r>
            <a:r>
              <a:rPr lang="ru-RU" sz="3200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до</a:t>
            </a:r>
            <a:r>
              <a:rPr lang="ru-RU" sz="3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,</a:t>
            </a:r>
            <a:r>
              <a:rPr lang="ru-RU" sz="32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и</a:t>
            </a:r>
            <a:r>
              <a:rPr lang="ru-RU" sz="3200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у</a:t>
            </a:r>
            <a:r>
              <a:rPr lang="ru-RU" sz="3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, </a:t>
            </a:r>
            <a:r>
              <a:rPr lang="ru-RU" sz="3200" i="1" dirty="0">
                <a:cs typeface="Tahoma" pitchFamily="34" charset="0"/>
              </a:rPr>
              <a:t>и </a:t>
            </a:r>
            <a:r>
              <a:rPr lang="ru-RU" sz="3200" b="1" i="1" dirty="0" smtClean="0">
                <a:solidFill>
                  <a:srgbClr val="0070C0"/>
                </a:solidFill>
                <a:cs typeface="Tahoma" pitchFamily="34" charset="0"/>
              </a:rPr>
              <a:t>из</a:t>
            </a:r>
            <a:r>
              <a:rPr lang="ru-RU" sz="3200" i="1" dirty="0" smtClean="0">
                <a:solidFill>
                  <a:srgbClr val="0070C0"/>
                </a:solidFill>
                <a:cs typeface="Tahoma" pitchFamily="34" charset="0"/>
              </a:rPr>
              <a:t>.</a:t>
            </a:r>
            <a:r>
              <a:rPr lang="ru-RU" sz="3200" i="1" dirty="0"/>
              <a:t>			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62836" y="3958449"/>
            <a:ext cx="1348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3200" b="1" i="1" dirty="0" smtClean="0">
                <a:solidFill>
                  <a:srgbClr val="0070C0"/>
                </a:solidFill>
              </a:rPr>
              <a:t> неба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09349" y="3958450"/>
            <a:ext cx="16247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sz="3200" b="1" i="1" dirty="0" smtClean="0">
                <a:solidFill>
                  <a:srgbClr val="0070C0"/>
                </a:solidFill>
              </a:rPr>
              <a:t> неба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5508" y="2670117"/>
            <a:ext cx="3628700" cy="257666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48" y="4516184"/>
            <a:ext cx="2830535" cy="155219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0162" y="4347909"/>
            <a:ext cx="2304256" cy="17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6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260648"/>
            <a:ext cx="66023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Составьте словосочетания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31638" y="1483668"/>
            <a:ext cx="4572000" cy="6718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Варенье (из чего?) </a:t>
            </a:r>
            <a:r>
              <a:rPr lang="ru-RU" sz="2800" dirty="0" smtClean="0"/>
              <a:t>…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31639" y="2492896"/>
            <a:ext cx="4572000" cy="6718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Письмо (от кого?) </a:t>
            </a:r>
            <a:r>
              <a:rPr lang="ru-RU" sz="2800" dirty="0" smtClean="0"/>
              <a:t>…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331639" y="3422032"/>
            <a:ext cx="4572000" cy="6718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Сшила (для кого?) </a:t>
            </a:r>
            <a:r>
              <a:rPr lang="ru-RU" sz="2800" dirty="0" smtClean="0"/>
              <a:t>…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331639" y="4388418"/>
            <a:ext cx="4572000" cy="6718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Жил (у кого?) …  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31638" y="5301207"/>
            <a:ext cx="3829125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Стояла (около чего?) …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370" y="874425"/>
            <a:ext cx="1019269" cy="1124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63" y="2764784"/>
            <a:ext cx="1211438" cy="16152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686" y="1272552"/>
            <a:ext cx="997763" cy="176593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588" y="3754013"/>
            <a:ext cx="1454540" cy="176065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89" y="4421230"/>
            <a:ext cx="1383955" cy="160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3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6" r="7179"/>
          <a:stretch/>
        </p:blipFill>
        <p:spPr>
          <a:xfrm>
            <a:off x="0" y="-12576"/>
            <a:ext cx="9144000" cy="6870576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3256" y="2133600"/>
            <a:ext cx="1665288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7475" y="480060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275" y="60960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875" y="274320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1675" y="274320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2875" y="106680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5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3 Song for Ann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65 -4.81481E-6 " pathEditMode="relative" ptsTypes="AA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 -5.92593E-6 L -3.33333E-6 -5.92593E-6 " pathEditMode="relative" ptsTypes="AA">
                                      <p:cBhvr>
                                        <p:cTn id="1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00105 -0.64814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3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0.64814 L 0.00105 -0.0037 " pathEditMode="relative" ptsTypes="AA">
                                      <p:cBhvr>
                                        <p:cTn id="2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0"/>
                            </p:stCondLst>
                            <p:childTnLst>
                              <p:par>
                                <p:cTn id="3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C 0.20469 -3.7037E-6 0.37136 0.14537 0.37136 0.32593 C 0.37136 0.50533 0.20469 0.65186 -1.66667E-6 0.65186 C -0.20486 0.65186 -0.37135 0.50533 -0.37135 0.32593 C -0.37135 0.14537 -0.20486 -3.7037E-6 -1.66667E-6 -3.7037E-6 Z " pathEditMode="relative" rAng="0" ptsTypes="fffff">
                                      <p:cBhvr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C -0.01077 3.33333E-6 -0.01788 -0.00162 -0.03143 3.33333E-6 C -0.04497 0.00162 -0.06823 0.00694 -0.08143 0.00926 C -0.09462 0.01157 -0.09809 0.01088 -0.11042 0.01389 C -0.12275 0.0169 -0.1415 0.02153 -0.15591 0.02778 C -0.17031 0.03403 -0.18316 0.04352 -0.19653 0.05116 C -0.2099 0.0588 -0.22466 0.0662 -0.23611 0.07431 C -0.24757 0.08241 -0.25434 0.08912 -0.26511 0.09907 C -0.27587 0.10903 -0.28889 0.11736 -0.30122 0.13333 C -0.31354 0.14931 -0.32917 0.17315 -0.33959 0.19537 C -0.35 0.21759 -0.35938 0.24375 -0.36406 0.26667 C -0.36875 0.28958 -0.36771 0.31482 -0.36754 0.33333 C -0.36736 0.35185 -0.36511 0.36366 -0.36285 0.37824 C -0.36059 0.39282 -0.35729 0.40949 -0.35347 0.42153 C -0.34966 0.43357 -0.34375 0.44144 -0.33959 0.45116 C -0.33542 0.46088 -0.33577 0.46875 -0.32795 0.48056 C -0.32014 0.49236 -0.30608 0.5081 -0.29306 0.52245 C -0.28004 0.53681 -0.26632 0.5537 -0.25 0.56736 C -0.23368 0.58102 -0.21528 0.59375 -0.19531 0.60463 C -0.17535 0.61551 -0.14913 0.62569 -0.13021 0.63241 C -0.11129 0.63912 -0.09948 0.64097 -0.08143 0.64491 C -0.06337 0.64884 -0.04497 0.65486 -0.02205 0.65579 C 0.00087 0.65671 0.03177 0.6544 0.05573 0.65116 C 0.07969 0.64792 0.09982 0.64259 0.12205 0.63565 C 0.14427 0.6287 0.16805 0.62037 0.18958 0.60926 C 0.21111 0.59815 0.23107 0.58519 0.25104 0.56898 C 0.271 0.55278 0.29305 0.53125 0.3092 0.51157 C 0.32534 0.4919 0.33784 0.47083 0.34757 0.45116 C 0.35729 0.43148 0.36267 0.41296 0.36736 0.39375 C 0.37205 0.37454 0.375 0.35694 0.37552 0.33634 C 0.37604 0.31574 0.37621 0.29421 0.37083 0.26968 C 0.36545 0.24514 0.35434 0.21227 0.34305 0.18912 C 0.33177 0.16597 0.31805 0.14653 0.30347 0.13009 C 0.28889 0.11366 0.27534 0.1044 0.25573 0.08982 C 0.23611 0.07523 0.21284 0.05556 0.18594 0.0419 C 0.15903 0.02824 0.11944 0.01458 0.09409 0.00764 C 0.06875 0.00069 0.04913 0.00162 0.03368 3.33333E-6 C 0.01823 -0.00162 0.01076 3.33333E-6 4.16667E-6 3.33333E-6 Z " pathEditMode="relative" ptsTypes="aaaaaaaaaaaaaaaaaaaaaaaaaaaaaaaaaaaaaa">
                                      <p:cBhvr>
                                        <p:cTn id="4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0"/>
                            </p:stCondLst>
                            <p:childTnLst>
                              <p:par>
                                <p:cTn id="51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C -1.66667E-6 0.16737 0.08021 0.30556 0.17813 0.30556 C 0.29375 0.30556 0.33559 0.15255 0.35313 0.06042 L 0.37136 -0.06111 C 0.38906 -0.153 0.43351 -0.30555 0.56406 -0.30555 C 0.64757 -0.30555 0.74271 -0.16805 0.74271 -4.81481E-6 C 0.74271 0.16737 0.64757 0.30556 0.56406 0.30556 C 0.43351 0.30556 0.38906 0.15255 0.37136 0.06042 L 0.35313 -0.06111 C 0.33559 -0.153 0.29375 -0.30555 0.17813 -0.30555 C 0.08021 -0.30555 -1.66667E-6 -0.16805 -1.66667E-6 -4.81481E-6 Z " pathEditMode="relative" rAng="0" ptsTypes="ffFffffFfff">
                                      <p:cBhvr>
                                        <p:cTn id="5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0"/>
                            </p:stCondLst>
                            <p:childTnLst>
                              <p:par>
                                <p:cTn id="61" presetID="2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04 -0.00069 C 0.02604 0.17014 -0.05642 0.31088 -0.1566 0.31088 C -0.27465 0.31088 -0.31736 0.15487 -0.33541 0.06135 L -0.35364 -0.06273 C -0.37222 -0.15625 -0.41788 -0.31134 -0.55156 -0.31134 C -0.63646 -0.31134 -0.73333 -0.17152 -0.73333 -0.00069 C -0.73333 0.17014 -0.63646 0.31088 -0.55156 0.31088 C -0.41788 0.31088 -0.37222 0.15487 -0.35364 0.06135 L -0.33541 -0.06273 C -0.31736 -0.15625 -0.27465 -0.31134 -0.1566 -0.31134 C -0.05642 -0.31134 0.02604 -0.17152 0.02604 -0.00069 Z " pathEditMode="relative" rAng="5400000" ptsTypes="ffFffffFfff">
                                      <p:cBhvr>
                                        <p:cTn id="6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7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0.56667 4.81481E-6 " pathEditMode="relative" ptsTypes="AA">
                                      <p:cBhvr>
                                        <p:cTn id="7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000"/>
                            </p:stCondLst>
                            <p:childTnLst>
                              <p:par>
                                <p:cTn id="7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7 3.7037E-6 L 0.02501 0.31111 " pathEditMode="relative" ptsTypes="AA">
                                      <p:cBhvr>
                                        <p:cTn id="7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01 0.31111 L 0.56667 0.44444 " pathEditMode="relative" ptsTypes="AA">
                                      <p:cBhvr>
                                        <p:cTn id="8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2000"/>
                            </p:stCondLst>
                            <p:childTnLst>
                              <p:par>
                                <p:cTn id="8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7 0.44444 L 0.03334 0.31111 " pathEditMode="relative" ptsTypes="AA">
                                      <p:cBhvr>
                                        <p:cTn id="8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0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01 0.31111 L 0.55834 3.7037E-6 " pathEditMode="relative" ptsTypes="AA">
                                      <p:cBhvr>
                                        <p:cTn id="9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2000"/>
                            </p:stCondLst>
                            <p:childTnLst>
                              <p:par>
                                <p:cTn id="9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7 3.7037E-6 L 0.00833 3.7037E-6 " pathEditMode="relative" ptsTypes="AA">
                                      <p:cBhvr>
                                        <p:cTn id="9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70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50" y="2537828"/>
            <a:ext cx="2392764" cy="3066013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65748" y="260644"/>
            <a:ext cx="5341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Дательный падеж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826006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кому? чему?</a:t>
            </a:r>
            <a:endParaRPr lang="ru-RU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661248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</a:rPr>
              <a:t>Дарю </a:t>
            </a:r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</a:rPr>
              <a:t>(кому?) </a:t>
            </a:r>
            <a:r>
              <a:rPr lang="ru-RU" sz="2800" i="1" dirty="0" smtClean="0">
                <a:solidFill>
                  <a:srgbClr val="0070C0"/>
                </a:solidFill>
              </a:rPr>
              <a:t>маме.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90354" y="5661248"/>
            <a:ext cx="3952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</a:rPr>
              <a:t>Дарю </a:t>
            </a:r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</a:rPr>
              <a:t>(чему?) </a:t>
            </a:r>
            <a:r>
              <a:rPr lang="ru-RU" sz="2800" i="1" dirty="0" smtClean="0">
                <a:solidFill>
                  <a:srgbClr val="0070C0"/>
                </a:solidFill>
              </a:rPr>
              <a:t>солнышку.</a:t>
            </a:r>
            <a:endParaRPr lang="ru-RU" sz="2800" i="1" dirty="0">
              <a:solidFill>
                <a:srgbClr val="0070C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677190" y="1694985"/>
            <a:ext cx="515692" cy="51077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676736" y="1694985"/>
            <a:ext cx="642639" cy="51077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580" y="2422682"/>
            <a:ext cx="2088232" cy="307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7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9" grpId="0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14177" y="505247"/>
            <a:ext cx="624219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3200" i="1" dirty="0">
                <a:cs typeface="Tahoma" pitchFamily="34" charset="0"/>
              </a:rPr>
              <a:t>– Я называюсь</a:t>
            </a:r>
            <a:r>
              <a:rPr lang="ru-RU" sz="3200" i="1" dirty="0">
                <a:solidFill>
                  <a:srgbClr val="FF0000"/>
                </a:solidFill>
                <a:cs typeface="Tahoma" pitchFamily="34" charset="0"/>
              </a:rPr>
              <a:t> </a:t>
            </a: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дательным,</a:t>
            </a:r>
          </a:p>
          <a:p>
            <a:r>
              <a:rPr lang="ru-RU" sz="3200" i="1" dirty="0">
                <a:cs typeface="Tahoma" pitchFamily="34" charset="0"/>
              </a:rPr>
              <a:t>Работаю старательно.</a:t>
            </a:r>
          </a:p>
          <a:p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Кому </a:t>
            </a:r>
            <a:r>
              <a:rPr lang="ru-RU" sz="3200" i="1" dirty="0">
                <a:cs typeface="Tahoma" pitchFamily="34" charset="0"/>
              </a:rPr>
              <a:t>отдать?</a:t>
            </a:r>
            <a:r>
              <a:rPr lang="ru-RU" sz="3200" i="1" dirty="0">
                <a:solidFill>
                  <a:srgbClr val="0000FF"/>
                </a:solidFill>
                <a:cs typeface="Tahoma" pitchFamily="34" charset="0"/>
              </a:rPr>
              <a:t> </a:t>
            </a:r>
          </a:p>
          <a:p>
            <a:r>
              <a:rPr lang="ru-RU" sz="3200" i="1" dirty="0">
                <a:cs typeface="Tahoma" pitchFamily="34" charset="0"/>
              </a:rPr>
              <a:t>К</a:t>
            </a:r>
            <a:r>
              <a:rPr lang="ru-RU" sz="3200" b="1" i="1" dirty="0">
                <a:cs typeface="Tahoma" pitchFamily="34" charset="0"/>
              </a:rPr>
              <a:t> </a:t>
            </a:r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чему</a:t>
            </a:r>
            <a:r>
              <a:rPr lang="ru-RU" sz="3200" b="1" i="1" dirty="0"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призвать?</a:t>
            </a:r>
          </a:p>
          <a:p>
            <a:r>
              <a:rPr lang="ru-RU" sz="3200" i="1" dirty="0">
                <a:cs typeface="Tahoma" pitchFamily="34" charset="0"/>
              </a:rPr>
              <a:t>Лишь только я могу сказать.</a:t>
            </a:r>
          </a:p>
          <a:p>
            <a:r>
              <a:rPr lang="ru-RU" sz="3200" i="1" dirty="0">
                <a:cs typeface="Tahoma" pitchFamily="34" charset="0"/>
              </a:rPr>
              <a:t>С предлогом</a:t>
            </a:r>
            <a:r>
              <a:rPr lang="ru-RU" sz="3200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к</a:t>
            </a:r>
            <a:r>
              <a:rPr lang="ru-RU" sz="3200" b="1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и</a:t>
            </a:r>
            <a:r>
              <a:rPr lang="ru-RU" sz="3200" b="1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по</a:t>
            </a:r>
            <a:r>
              <a:rPr lang="ru-RU" sz="3200" b="1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дружу,</a:t>
            </a:r>
          </a:p>
          <a:p>
            <a:r>
              <a:rPr lang="ru-RU" sz="3200" i="1" dirty="0">
                <a:cs typeface="Tahoma" pitchFamily="34" charset="0"/>
              </a:rPr>
              <a:t>Но и один гулять хожу</a:t>
            </a:r>
            <a:r>
              <a:rPr lang="ru-RU" sz="3200" i="1" dirty="0" smtClean="0">
                <a:cs typeface="Tahoma" pitchFamily="34" charset="0"/>
              </a:rPr>
              <a:t>.</a:t>
            </a:r>
            <a:r>
              <a:rPr lang="ru-RU" sz="3200" i="1" dirty="0"/>
              <a:t>	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5936" y="4044677"/>
            <a:ext cx="1224136" cy="225025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9472" y="4060819"/>
            <a:ext cx="1597063" cy="22113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1800" y="4676335"/>
            <a:ext cx="7425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</a:t>
            </a:r>
            <a:endParaRPr lang="ru-RU" sz="8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72" y="4676335"/>
            <a:ext cx="13933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</a:t>
            </a:r>
            <a:endParaRPr lang="ru-RU" sz="8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897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4" presetClass="emph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9" grpId="1"/>
      <p:bldP spid="9" grpId="2"/>
      <p:bldP spid="15" grpId="0"/>
      <p:bldP spid="15" grpId="1"/>
      <p:bldP spid="15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260648"/>
            <a:ext cx="66023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Составьте словосочетания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35695" y="1268760"/>
            <a:ext cx="4572000" cy="6718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Приехал (к кому?) … </a:t>
            </a:r>
            <a:r>
              <a:rPr lang="ru-RU" sz="2800" dirty="0">
                <a:solidFill>
                  <a:srgbClr val="0070C0"/>
                </a:solidFill>
              </a:rPr>
              <a:t>(брат).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35695" y="1988840"/>
            <a:ext cx="6264697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Ходил (по чему?) … </a:t>
            </a:r>
            <a:r>
              <a:rPr lang="ru-RU" sz="2800" dirty="0">
                <a:solidFill>
                  <a:srgbClr val="0070C0"/>
                </a:solidFill>
              </a:rPr>
              <a:t>(тропинка).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35696" y="2636912"/>
            <a:ext cx="4572000" cy="6718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Написал  (кому?) … </a:t>
            </a:r>
            <a:r>
              <a:rPr lang="ru-RU" sz="2800" dirty="0">
                <a:solidFill>
                  <a:srgbClr val="0070C0"/>
                </a:solidFill>
              </a:rPr>
              <a:t>(друг).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835695" y="3356992"/>
            <a:ext cx="5616625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dirty="0"/>
              <a:t>Радовался (чему?) … </a:t>
            </a:r>
            <a:r>
              <a:rPr lang="ru-RU" sz="2800" dirty="0">
                <a:solidFill>
                  <a:srgbClr val="0070C0"/>
                </a:solidFill>
              </a:rPr>
              <a:t>(победа).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258715"/>
            <a:ext cx="2788576" cy="212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1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50" y="3052687"/>
            <a:ext cx="2392764" cy="2036295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03748" y="250354"/>
            <a:ext cx="5341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Винительный падеж</a:t>
            </a: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6582" y="826006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кого? что?</a:t>
            </a:r>
            <a:endParaRPr lang="ru-RU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661248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Вижу </a:t>
            </a:r>
            <a:r>
              <a:rPr lang="ru-RU" sz="2800" i="1" dirty="0">
                <a:solidFill>
                  <a:schemeClr val="accent6">
                    <a:lumMod val="75000"/>
                  </a:schemeClr>
                </a:solidFill>
              </a:rPr>
              <a:t>(что?) </a:t>
            </a:r>
            <a:r>
              <a:rPr lang="ru-RU" sz="2800" i="1" dirty="0">
                <a:solidFill>
                  <a:srgbClr val="0070C0"/>
                </a:solidFill>
              </a:rPr>
              <a:t>глобус.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90354" y="5661248"/>
            <a:ext cx="37337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0070C0"/>
                </a:solidFill>
              </a:rPr>
              <a:t>Вижу </a:t>
            </a:r>
            <a:r>
              <a:rPr lang="ru-RU" sz="2800" i="1" dirty="0">
                <a:solidFill>
                  <a:schemeClr val="accent6">
                    <a:lumMod val="75000"/>
                  </a:schemeClr>
                </a:solidFill>
              </a:rPr>
              <a:t>(кого?) </a:t>
            </a:r>
            <a:r>
              <a:rPr lang="ru-RU" sz="2800" i="1" dirty="0">
                <a:solidFill>
                  <a:srgbClr val="0070C0"/>
                </a:solidFill>
              </a:rPr>
              <a:t>зайчонка.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32072" y="1684157"/>
            <a:ext cx="515692" cy="51077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325" y="3167595"/>
            <a:ext cx="2088232" cy="1806477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2748528" y="1694086"/>
            <a:ext cx="623704" cy="51077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37482" y="1694985"/>
            <a:ext cx="623704" cy="51077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04712" y="1695738"/>
            <a:ext cx="767720" cy="51077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50826" y="1684157"/>
            <a:ext cx="1117750" cy="51077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84600" y="1707487"/>
            <a:ext cx="767720" cy="51077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961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9" grpId="0"/>
      <p:bldP spid="18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14177" y="505247"/>
            <a:ext cx="6242199" cy="363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– А я – </a:t>
            </a:r>
            <a:r>
              <a:rPr lang="ru-RU" sz="3200" b="1" i="1" dirty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винительный падеж</a:t>
            </a:r>
            <a:r>
              <a:rPr lang="ru-RU" sz="3200" i="1" dirty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,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И я во всем виню невежд.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Зато отличников – люблю,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Для них «пятерки» я ловлю.</a:t>
            </a:r>
          </a:p>
          <a:p>
            <a:pPr>
              <a:lnSpc>
                <a:spcPct val="90000"/>
              </a:lnSpc>
            </a:pPr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Кого</a:t>
            </a:r>
            <a:r>
              <a:rPr lang="ru-RU" sz="3200" i="1" dirty="0">
                <a:solidFill>
                  <a:srgbClr val="B90D21"/>
                </a:solidFill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назвать, во </a:t>
            </a:r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что</a:t>
            </a:r>
            <a:r>
              <a:rPr lang="ru-RU" sz="3200" i="1" dirty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играть,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Готов ребятам подсказать.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Не прочь с предлогами дружить,</a:t>
            </a:r>
          </a:p>
          <a:p>
            <a:pPr>
              <a:lnSpc>
                <a:spcPct val="90000"/>
              </a:lnSpc>
            </a:pPr>
            <a:r>
              <a:rPr lang="ru-RU" sz="3200" i="1" dirty="0">
                <a:cs typeface="Tahoma" pitchFamily="34" charset="0"/>
              </a:rPr>
              <a:t>Но и без них могу прожить</a:t>
            </a:r>
            <a:r>
              <a:rPr lang="ru-RU" sz="3200" i="1" dirty="0" smtClean="0">
                <a:cs typeface="Tahoma" pitchFamily="34" charset="0"/>
              </a:rPr>
              <a:t>.</a:t>
            </a:r>
            <a:r>
              <a:rPr lang="ru-RU" sz="3200" i="1" dirty="0"/>
              <a:t>	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5311189"/>
            <a:ext cx="1725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 smtClean="0">
                <a:solidFill>
                  <a:srgbClr val="0070C0"/>
                </a:solidFill>
              </a:rPr>
              <a:t>Через что?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7704" y="4546475"/>
            <a:ext cx="1928871" cy="19910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4088" y="4519531"/>
            <a:ext cx="2016224" cy="20449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380312" y="5311188"/>
            <a:ext cx="1311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 smtClean="0">
                <a:solidFill>
                  <a:srgbClr val="0070C0"/>
                </a:solidFill>
              </a:rPr>
              <a:t>На что?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3" name="Object 27"/>
          <p:cNvSpPr>
            <a:spLocks noChangeAspect="1" noChangeArrowheads="1"/>
          </p:cNvSpPr>
          <p:nvPr/>
        </p:nvSpPr>
        <p:spPr bwMode="auto">
          <a:xfrm>
            <a:off x="0" y="4495800"/>
            <a:ext cx="16573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" name="Object 28"/>
          <p:cNvSpPr>
            <a:spLocks noChangeAspect="1" noChangeArrowheads="1"/>
          </p:cNvSpPr>
          <p:nvPr/>
        </p:nvSpPr>
        <p:spPr bwMode="auto">
          <a:xfrm>
            <a:off x="1905000" y="4495800"/>
            <a:ext cx="514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" name="Object 29"/>
          <p:cNvSpPr>
            <a:spLocks noChangeAspect="1" noChangeArrowheads="1"/>
          </p:cNvSpPr>
          <p:nvPr/>
        </p:nvSpPr>
        <p:spPr bwMode="auto">
          <a:xfrm>
            <a:off x="381000" y="4343400"/>
            <a:ext cx="514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" name="Object 31"/>
          <p:cNvSpPr>
            <a:spLocks noChangeAspect="1" noChangeArrowheads="1"/>
          </p:cNvSpPr>
          <p:nvPr/>
        </p:nvSpPr>
        <p:spPr bwMode="auto">
          <a:xfrm>
            <a:off x="533400" y="5181600"/>
            <a:ext cx="33147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8" name="Object 32"/>
          <p:cNvSpPr>
            <a:spLocks noChangeAspect="1" noChangeArrowheads="1"/>
          </p:cNvSpPr>
          <p:nvPr/>
        </p:nvSpPr>
        <p:spPr bwMode="auto">
          <a:xfrm>
            <a:off x="1219200" y="4953000"/>
            <a:ext cx="19145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9" name="Object 33"/>
          <p:cNvSpPr>
            <a:spLocks noChangeAspect="1" noChangeArrowheads="1"/>
          </p:cNvSpPr>
          <p:nvPr/>
        </p:nvSpPr>
        <p:spPr bwMode="auto">
          <a:xfrm>
            <a:off x="5181600" y="2509838"/>
            <a:ext cx="4214813" cy="297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0" name="Object 34"/>
          <p:cNvSpPr>
            <a:spLocks noChangeAspect="1" noChangeArrowheads="1"/>
          </p:cNvSpPr>
          <p:nvPr/>
        </p:nvSpPr>
        <p:spPr bwMode="auto">
          <a:xfrm>
            <a:off x="5943600" y="1676400"/>
            <a:ext cx="3703638" cy="443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Object 35"/>
          <p:cNvSpPr>
            <a:spLocks noChangeAspect="1" noChangeArrowheads="1"/>
          </p:cNvSpPr>
          <p:nvPr/>
        </p:nvSpPr>
        <p:spPr bwMode="auto">
          <a:xfrm>
            <a:off x="5895975" y="1295400"/>
            <a:ext cx="3248025" cy="496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434252" y="1516886"/>
            <a:ext cx="4148059" cy="471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800" i="1" dirty="0"/>
              <a:t>Как взлечу </a:t>
            </a:r>
            <a:r>
              <a:rPr lang="ru-RU" sz="2800" i="1" dirty="0">
                <a:solidFill>
                  <a:srgbClr val="A50021"/>
                </a:solidFill>
              </a:rPr>
              <a:t>под потолок</a:t>
            </a:r>
          </a:p>
          <a:p>
            <a:pPr>
              <a:lnSpc>
                <a:spcPct val="120000"/>
              </a:lnSpc>
            </a:pPr>
            <a:r>
              <a:rPr lang="ru-RU" sz="2800" i="1" dirty="0"/>
              <a:t>Да махну </a:t>
            </a:r>
            <a:r>
              <a:rPr lang="ru-RU" sz="2800" i="1" dirty="0">
                <a:solidFill>
                  <a:srgbClr val="A50021"/>
                </a:solidFill>
              </a:rPr>
              <a:t>через порог</a:t>
            </a:r>
            <a:r>
              <a:rPr lang="ru-RU" sz="2800" i="1" dirty="0"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ru-RU" sz="2800" i="1" dirty="0"/>
              <a:t>Вылетаю </a:t>
            </a:r>
            <a:r>
              <a:rPr lang="ru-RU" sz="2800" i="1" dirty="0">
                <a:solidFill>
                  <a:srgbClr val="A50021"/>
                </a:solidFill>
              </a:rPr>
              <a:t>за окошко</a:t>
            </a:r>
            <a:r>
              <a:rPr lang="ru-RU" sz="2800" i="1" dirty="0"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ru-RU" sz="2800" i="1" dirty="0"/>
              <a:t>Курс держу я </a:t>
            </a:r>
            <a:r>
              <a:rPr lang="ru-RU" sz="2800" i="1" dirty="0">
                <a:solidFill>
                  <a:srgbClr val="A50021"/>
                </a:solidFill>
              </a:rPr>
              <a:t>на лужок</a:t>
            </a:r>
            <a:r>
              <a:rPr lang="ru-RU" sz="2800" i="1" dirty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2800" i="1" dirty="0"/>
              <a:t>Вижу реку, вижу </a:t>
            </a:r>
            <a:r>
              <a:rPr lang="ru-RU" sz="2800" i="1" dirty="0" smtClean="0">
                <a:solidFill>
                  <a:srgbClr val="A50021"/>
                </a:solidFill>
              </a:rPr>
              <a:t>сад</a:t>
            </a:r>
            <a:r>
              <a:rPr lang="ru-RU" sz="2800" i="1" dirty="0" smtClean="0"/>
              <a:t> </a:t>
            </a:r>
            <a:r>
              <a:rPr lang="ru-RU" sz="2800" i="1" dirty="0" smtClean="0">
                <a:solidFill>
                  <a:srgbClr val="C00000"/>
                </a:solidFill>
              </a:rPr>
              <a:t>–</a:t>
            </a:r>
            <a:r>
              <a:rPr lang="ru-RU" sz="2800" i="1" dirty="0" smtClean="0"/>
              <a:t> </a:t>
            </a:r>
            <a:endParaRPr lang="ru-RU" sz="2800" i="1" dirty="0"/>
          </a:p>
          <a:p>
            <a:pPr>
              <a:lnSpc>
                <a:spcPct val="120000"/>
              </a:lnSpc>
            </a:pPr>
            <a:r>
              <a:rPr lang="ru-RU" sz="2800" i="1" dirty="0"/>
              <a:t>Называю все подряд!</a:t>
            </a:r>
          </a:p>
          <a:p>
            <a:pPr>
              <a:lnSpc>
                <a:spcPct val="120000"/>
              </a:lnSpc>
            </a:pPr>
            <a:r>
              <a:rPr lang="ru-RU" sz="2800" i="1" dirty="0"/>
              <a:t>Вижу </a:t>
            </a:r>
            <a:r>
              <a:rPr lang="ru-RU" sz="2800" i="1" dirty="0">
                <a:solidFill>
                  <a:srgbClr val="A50021"/>
                </a:solidFill>
              </a:rPr>
              <a:t>вишню</a:t>
            </a:r>
            <a:r>
              <a:rPr lang="ru-RU" sz="2800" i="1" dirty="0">
                <a:solidFill>
                  <a:srgbClr val="C00000"/>
                </a:solidFill>
              </a:rPr>
              <a:t>,</a:t>
            </a:r>
            <a:r>
              <a:rPr lang="ru-RU" sz="2800" i="1" dirty="0"/>
              <a:t> вижу </a:t>
            </a:r>
            <a:r>
              <a:rPr lang="ru-RU" sz="2800" i="1" dirty="0">
                <a:solidFill>
                  <a:srgbClr val="A50021"/>
                </a:solidFill>
              </a:rPr>
              <a:t>сливу</a:t>
            </a:r>
            <a:r>
              <a:rPr lang="ru-RU" sz="2800" i="1" dirty="0">
                <a:solidFill>
                  <a:srgbClr val="C00000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sz="2800" i="1" dirty="0"/>
              <a:t>До чего вокруг красиво!</a:t>
            </a:r>
          </a:p>
          <a:p>
            <a:pPr>
              <a:lnSpc>
                <a:spcPct val="120000"/>
              </a:lnSpc>
            </a:pPr>
            <a:endParaRPr lang="ru-RU" sz="2800" i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810647" y="188639"/>
            <a:ext cx="53480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Определите </a:t>
            </a:r>
            <a:r>
              <a:rPr lang="ru-RU" sz="4400" b="1" dirty="0" smtClean="0">
                <a:solidFill>
                  <a:srgbClr val="00B050"/>
                </a:solidFill>
              </a:rPr>
              <a:t>падежи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16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63" y="3429000"/>
            <a:ext cx="2151882" cy="1819999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03748" y="250354"/>
            <a:ext cx="5341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Творительный падеж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6582" y="826006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кого? что?</a:t>
            </a:r>
            <a:endParaRPr lang="ru-RU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517232"/>
            <a:ext cx="4434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Творю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(чем</a:t>
            </a:r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</a:rPr>
              <a:t>?) </a:t>
            </a:r>
            <a:r>
              <a:rPr lang="ru-RU" sz="2400" i="1" dirty="0" smtClean="0">
                <a:solidFill>
                  <a:srgbClr val="0070C0"/>
                </a:solidFill>
              </a:rPr>
              <a:t>карандашом</a:t>
            </a:r>
            <a:r>
              <a:rPr lang="ru-RU" sz="2400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07408" y="5517232"/>
            <a:ext cx="32435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Горжусь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(кем?) </a:t>
            </a:r>
            <a:r>
              <a:rPr lang="ru-RU" sz="2400" i="1" dirty="0">
                <a:solidFill>
                  <a:srgbClr val="0070C0"/>
                </a:solidFill>
              </a:rPr>
              <a:t>другом.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20104" y="1695738"/>
            <a:ext cx="515692" cy="5107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84" y="2800727"/>
            <a:ext cx="2448272" cy="2448272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2916912" y="1694086"/>
            <a:ext cx="815360" cy="5107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48296" y="1695738"/>
            <a:ext cx="767720" cy="5107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84400" y="1684157"/>
            <a:ext cx="1117750" cy="5107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80544" y="1707487"/>
            <a:ext cx="767720" cy="51077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728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9" grpId="0"/>
      <p:bldP spid="18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14177" y="505247"/>
            <a:ext cx="624219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3200" i="1" dirty="0">
                <a:cs typeface="Tahoma" pitchFamily="34" charset="0"/>
              </a:rPr>
              <a:t>– А я – </a:t>
            </a:r>
            <a:r>
              <a:rPr lang="ru-RU" sz="3200" b="1" i="1" dirty="0">
                <a:solidFill>
                  <a:srgbClr val="C00000"/>
                </a:solidFill>
                <a:cs typeface="Tahoma" pitchFamily="34" charset="0"/>
              </a:rPr>
              <a:t>творительный падеж</a:t>
            </a:r>
            <a:r>
              <a:rPr lang="ru-RU" sz="3200" i="1" dirty="0">
                <a:solidFill>
                  <a:srgbClr val="C00000"/>
                </a:solidFill>
                <a:cs typeface="Tahoma" pitchFamily="34" charset="0"/>
              </a:rPr>
              <a:t>,</a:t>
            </a:r>
          </a:p>
          <a:p>
            <a:r>
              <a:rPr lang="ru-RU" sz="3200" i="1" dirty="0">
                <a:cs typeface="Tahoma" pitchFamily="34" charset="0"/>
              </a:rPr>
              <a:t>Исполнен всяческих надежд.</a:t>
            </a:r>
          </a:p>
          <a:p>
            <a:r>
              <a:rPr lang="ru-RU" sz="3200" i="1" dirty="0">
                <a:cs typeface="Tahoma" pitchFamily="34" charset="0"/>
              </a:rPr>
              <a:t>Творите! – </a:t>
            </a:r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Чем?</a:t>
            </a:r>
          </a:p>
          <a:p>
            <a:r>
              <a:rPr lang="ru-RU" sz="3200" i="1" dirty="0">
                <a:cs typeface="Tahoma" pitchFamily="34" charset="0"/>
              </a:rPr>
              <a:t> Творите! – </a:t>
            </a:r>
            <a:r>
              <a:rPr lang="ru-RU" sz="3200" b="1" i="1" dirty="0">
                <a:solidFill>
                  <a:srgbClr val="002060"/>
                </a:solidFill>
                <a:cs typeface="Tahoma" pitchFamily="34" charset="0"/>
              </a:rPr>
              <a:t>С кем?</a:t>
            </a:r>
          </a:p>
          <a:p>
            <a:r>
              <a:rPr lang="ru-RU" sz="3200" i="1" dirty="0">
                <a:cs typeface="Tahoma" pitchFamily="34" charset="0"/>
              </a:rPr>
              <a:t>Я подскажу вам - нет проблем!</a:t>
            </a:r>
          </a:p>
          <a:p>
            <a:r>
              <a:rPr lang="ru-RU" sz="3200" i="1" dirty="0">
                <a:cs typeface="Tahoma" pitchFamily="34" charset="0"/>
              </a:rPr>
              <a:t>Предлогам 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перед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, 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под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 </a:t>
            </a:r>
            <a:r>
              <a:rPr lang="ru-RU" sz="3200" i="1" dirty="0">
                <a:cs typeface="Tahoma" pitchFamily="34" charset="0"/>
              </a:rPr>
              <a:t>и 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над</a:t>
            </a:r>
          </a:p>
          <a:p>
            <a:r>
              <a:rPr lang="ru-RU" sz="3200" i="1" dirty="0">
                <a:cs typeface="Tahoma" pitchFamily="34" charset="0"/>
              </a:rPr>
              <a:t>В любой момент я очень рад</a:t>
            </a:r>
            <a:r>
              <a:rPr lang="ru-RU" sz="3200" i="1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2538" y="4687904"/>
            <a:ext cx="1228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>
                <a:solidFill>
                  <a:srgbClr val="0070C0"/>
                </a:solidFill>
              </a:rPr>
              <a:t>За чем?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586" y="4490782"/>
            <a:ext cx="2641801" cy="19756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48064" y="4293360"/>
            <a:ext cx="1821050" cy="21572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086586" y="4699192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i="1" dirty="0">
                <a:solidFill>
                  <a:srgbClr val="0070C0"/>
                </a:solidFill>
              </a:rPr>
              <a:t>Перед чем?</a:t>
            </a:r>
          </a:p>
        </p:txBody>
      </p:sp>
    </p:spTree>
    <p:extLst>
      <p:ext uri="{BB962C8B-B14F-4D97-AF65-F5344CB8AC3E}">
        <p14:creationId xmlns:p14="http://schemas.microsoft.com/office/powerpoint/2010/main" val="315236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Лента лицом вниз 4"/>
          <p:cNvSpPr/>
          <p:nvPr/>
        </p:nvSpPr>
        <p:spPr>
          <a:xfrm>
            <a:off x="2699792" y="2276872"/>
            <a:ext cx="4152644" cy="739475"/>
          </a:xfrm>
          <a:prstGeom prst="ribbon">
            <a:avLst>
              <a:gd name="adj1" fmla="val 28880"/>
              <a:gd name="adj2" fmla="val 70660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429000"/>
            <a:ext cx="2032885" cy="2090462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47181" y="250354"/>
            <a:ext cx="4428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Предложный падеж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58232" y="816634"/>
            <a:ext cx="2315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 ком? о чем?</a:t>
            </a:r>
            <a:endParaRPr lang="ru-RU" sz="28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517232"/>
            <a:ext cx="3660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Думаю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(о чём?) </a:t>
            </a:r>
            <a:r>
              <a:rPr lang="ru-RU" sz="2400" i="1" dirty="0">
                <a:solidFill>
                  <a:srgbClr val="0070C0"/>
                </a:solidFill>
              </a:rPr>
              <a:t>о задаче</a:t>
            </a:r>
            <a:r>
              <a:rPr lang="ru-RU" sz="2400" i="1" dirty="0" smtClean="0">
                <a:solidFill>
                  <a:srgbClr val="0070C0"/>
                </a:solidFill>
              </a:rPr>
              <a:t>.</a:t>
            </a:r>
            <a:endParaRPr lang="ru-RU" sz="2400" i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07408" y="5517232"/>
            <a:ext cx="3763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Мечтаю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(о ком?) </a:t>
            </a:r>
            <a:r>
              <a:rPr lang="ru-RU" sz="2400" i="1" dirty="0">
                <a:solidFill>
                  <a:srgbClr val="0070C0"/>
                </a:solidFill>
              </a:rPr>
              <a:t>о собаке.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292112" y="1630452"/>
            <a:ext cx="515692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7"/>
          <a:stretch/>
        </p:blipFill>
        <p:spPr>
          <a:xfrm>
            <a:off x="5170502" y="3194755"/>
            <a:ext cx="2448272" cy="2269863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3047393" y="1628800"/>
            <a:ext cx="641320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23928" y="1630452"/>
            <a:ext cx="551696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61427" y="1630452"/>
            <a:ext cx="558875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0112" y="1630452"/>
            <a:ext cx="677456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68576" y="1628800"/>
            <a:ext cx="767720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87835" y="2564904"/>
            <a:ext cx="2656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Font typeface="Arial" pitchFamily="34" charset="0"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Всегда с предлогом!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7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12" grpId="0"/>
      <p:bldP spid="9" grpId="0"/>
      <p:bldP spid="18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714177" y="260648"/>
            <a:ext cx="6530231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– А я – </a:t>
            </a:r>
            <a:r>
              <a:rPr lang="ru-RU" sz="3000" b="1" i="1" dirty="0">
                <a:solidFill>
                  <a:srgbClr val="7030A0"/>
                </a:solidFill>
                <a:cs typeface="Tahoma" pitchFamily="34" charset="0"/>
              </a:rPr>
              <a:t>падеж предложный.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Со мною случай сложный.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Мне без предлогов свет не мил.</a:t>
            </a:r>
          </a:p>
          <a:p>
            <a:pPr>
              <a:lnSpc>
                <a:spcPct val="90000"/>
              </a:lnSpc>
            </a:pPr>
            <a:r>
              <a:rPr lang="ru-RU" sz="3000" b="1" i="1" dirty="0">
                <a:solidFill>
                  <a:srgbClr val="002060"/>
                </a:solidFill>
                <a:cs typeface="Tahoma" pitchFamily="34" charset="0"/>
              </a:rPr>
              <a:t>О ком, о чём </a:t>
            </a:r>
            <a:r>
              <a:rPr lang="ru-RU" sz="3000" i="1" dirty="0">
                <a:cs typeface="Tahoma" pitchFamily="34" charset="0"/>
              </a:rPr>
              <a:t>я говорил?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Ах да, нужны предлоги!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Без них мне нет дороги.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Пусть будет</a:t>
            </a:r>
            <a:r>
              <a:rPr lang="ru-RU" sz="3000" i="1" dirty="0">
                <a:solidFill>
                  <a:srgbClr val="0000FF"/>
                </a:solidFill>
                <a:cs typeface="Tahoma" pitchFamily="34" charset="0"/>
              </a:rPr>
              <a:t> </a:t>
            </a:r>
            <a:r>
              <a:rPr lang="ru-RU" sz="3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о</a:t>
            </a:r>
            <a:r>
              <a:rPr lang="ru-RU" sz="3000" i="1" dirty="0">
                <a:solidFill>
                  <a:srgbClr val="7030A0"/>
                </a:solidFill>
                <a:cs typeface="Tahoma" pitchFamily="34" charset="0"/>
              </a:rPr>
              <a:t>,</a:t>
            </a:r>
            <a:r>
              <a:rPr lang="ru-RU" sz="3000" i="1" dirty="0">
                <a:cs typeface="Tahoma" pitchFamily="34" charset="0"/>
              </a:rPr>
              <a:t> и </a:t>
            </a:r>
            <a:r>
              <a:rPr lang="ru-RU" sz="3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в</a:t>
            </a:r>
            <a:r>
              <a:rPr lang="ru-RU" sz="3000" i="1" dirty="0">
                <a:solidFill>
                  <a:srgbClr val="7030A0"/>
                </a:solidFill>
                <a:cs typeface="Tahoma" pitchFamily="34" charset="0"/>
              </a:rPr>
              <a:t>,</a:t>
            </a:r>
            <a:r>
              <a:rPr lang="ru-RU" sz="3000" i="1" dirty="0">
                <a:cs typeface="Tahoma" pitchFamily="34" charset="0"/>
              </a:rPr>
              <a:t> и </a:t>
            </a:r>
            <a:r>
              <a:rPr lang="ru-RU" sz="3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при</a:t>
            </a:r>
            <a:r>
              <a:rPr lang="ru-RU" sz="30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 pitchFamily="34" charset="0"/>
              </a:rPr>
              <a:t> </a:t>
            </a:r>
            <a:r>
              <a:rPr lang="ru-RU" sz="3000" i="1" dirty="0">
                <a:solidFill>
                  <a:srgbClr val="7030A0"/>
                </a:solidFill>
                <a:cs typeface="Tahoma" pitchFamily="34" charset="0"/>
              </a:rPr>
              <a:t>–</a:t>
            </a:r>
            <a:r>
              <a:rPr lang="ru-RU" sz="3000" i="1" dirty="0">
                <a:cs typeface="Tahoma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Ты их случайно не сотри;</a:t>
            </a:r>
          </a:p>
          <a:p>
            <a:pPr>
              <a:lnSpc>
                <a:spcPct val="90000"/>
              </a:lnSpc>
            </a:pPr>
            <a:r>
              <a:rPr lang="ru-RU" sz="3000" i="1" dirty="0">
                <a:cs typeface="Tahoma" pitchFamily="34" charset="0"/>
              </a:rPr>
              <a:t>Тогда могу я рассказать,</a:t>
            </a:r>
          </a:p>
          <a:p>
            <a:pPr>
              <a:lnSpc>
                <a:spcPct val="90000"/>
              </a:lnSpc>
            </a:pPr>
            <a:r>
              <a:rPr lang="ru-RU" sz="3000" b="1" i="1" dirty="0">
                <a:solidFill>
                  <a:srgbClr val="002060"/>
                </a:solidFill>
                <a:cs typeface="Tahoma" pitchFamily="34" charset="0"/>
              </a:rPr>
              <a:t>О чём </a:t>
            </a:r>
            <a:r>
              <a:rPr lang="ru-RU" sz="3000" i="1" dirty="0">
                <a:cs typeface="Tahoma" pitchFamily="34" charset="0"/>
              </a:rPr>
              <a:t>мечтать и </a:t>
            </a:r>
            <a:r>
              <a:rPr lang="ru-RU" sz="3000" b="1" i="1" dirty="0">
                <a:solidFill>
                  <a:srgbClr val="002060"/>
                </a:solidFill>
                <a:cs typeface="Tahoma" pitchFamily="34" charset="0"/>
              </a:rPr>
              <a:t>в чём </a:t>
            </a:r>
            <a:r>
              <a:rPr lang="ru-RU" sz="3000" i="1" dirty="0">
                <a:cs typeface="Tahoma" pitchFamily="34" charset="0"/>
              </a:rPr>
              <a:t>гулять.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3814" y="4765270"/>
            <a:ext cx="10903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В чем?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Где?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638584"/>
            <a:ext cx="1915366" cy="191536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31" y="4454924"/>
            <a:ext cx="1656184" cy="222649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24328" y="4765270"/>
            <a:ext cx="11304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На чем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Где?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34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260647"/>
            <a:ext cx="24653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B050"/>
                </a:solidFill>
              </a:rPr>
              <a:t>Сравните</a:t>
            </a:r>
            <a:endParaRPr lang="ru-RU" sz="4400" b="1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19888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2296" indent="0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3200" i="1" dirty="0"/>
              <a:t>Письмо сестр</a:t>
            </a:r>
            <a:r>
              <a:rPr lang="ru-RU" sz="3200" b="1" i="1" dirty="0">
                <a:solidFill>
                  <a:srgbClr val="C00000"/>
                </a:solidFill>
              </a:rPr>
              <a:t>е – Д. п. </a:t>
            </a:r>
            <a:endParaRPr lang="ru-RU" sz="3200" b="1" dirty="0">
              <a:solidFill>
                <a:srgbClr val="C00000"/>
              </a:solidFill>
            </a:endParaRPr>
          </a:p>
          <a:p>
            <a:pPr marL="82296" indent="0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3200" i="1" dirty="0"/>
              <a:t>Письмо сестр</a:t>
            </a:r>
            <a:r>
              <a:rPr lang="ru-RU" sz="3200" b="1" i="1" dirty="0">
                <a:solidFill>
                  <a:srgbClr val="C00000"/>
                </a:solidFill>
              </a:rPr>
              <a:t>ы – Р. п.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54182" l="996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26" b="50000"/>
          <a:stretch/>
        </p:blipFill>
        <p:spPr>
          <a:xfrm>
            <a:off x="899592" y="836712"/>
            <a:ext cx="1649602" cy="13663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01" y="3811675"/>
            <a:ext cx="2498494" cy="253016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0" r="899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154" r="26029"/>
          <a:stretch/>
        </p:blipFill>
        <p:spPr>
          <a:xfrm>
            <a:off x="6300192" y="492513"/>
            <a:ext cx="1904421" cy="177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6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546" y="4632398"/>
            <a:ext cx="1924132" cy="1924132"/>
          </a:xfrm>
          <a:prstGeom prst="rect">
            <a:avLst/>
          </a:prstGeom>
        </p:spPr>
      </p:pic>
      <p:sp>
        <p:nvSpPr>
          <p:cNvPr id="17" name="Горизонтальный свиток 16"/>
          <p:cNvSpPr/>
          <p:nvPr/>
        </p:nvSpPr>
        <p:spPr>
          <a:xfrm>
            <a:off x="1752587" y="116632"/>
            <a:ext cx="5699733" cy="1124744"/>
          </a:xfrm>
          <a:prstGeom prst="horizontalScroll">
            <a:avLst>
              <a:gd name="adj" fmla="val 17096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023343" y="1828800"/>
            <a:ext cx="59411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3600" i="1" dirty="0" smtClean="0">
                <a:solidFill>
                  <a:srgbClr val="002060"/>
                </a:solidFill>
              </a:rPr>
              <a:t>Дело  шуток не </a:t>
            </a:r>
            <a:r>
              <a:rPr lang="ru-RU" sz="3600" i="1" dirty="0">
                <a:solidFill>
                  <a:srgbClr val="002060"/>
                </a:solidFill>
              </a:rPr>
              <a:t>любит.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990207" y="2764295"/>
            <a:ext cx="664188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3600" i="1" dirty="0">
                <a:solidFill>
                  <a:srgbClr val="002060"/>
                </a:solidFill>
              </a:rPr>
              <a:t>От слов до дела целая верста.</a:t>
            </a:r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938041" y="3789040"/>
            <a:ext cx="74822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99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3600" i="1" dirty="0">
                <a:solidFill>
                  <a:srgbClr val="002060"/>
                </a:solidFill>
              </a:rPr>
              <a:t>Не по сути дело, а по делу суть.</a:t>
            </a: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265508" y="1484784"/>
            <a:ext cx="667836" cy="442674"/>
          </a:xfrm>
          <a:prstGeom prst="round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43665" y="466488"/>
            <a:ext cx="4905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Segoe Print" pitchFamily="2" charset="0"/>
              </a:rPr>
              <a:t>Игра «Займемся делом»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3576801" y="2475131"/>
            <a:ext cx="610876" cy="442674"/>
          </a:xfrm>
          <a:prstGeom prst="round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5511987" y="3486589"/>
            <a:ext cx="674683" cy="442674"/>
          </a:xfrm>
          <a:prstGeom prst="round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7848" y="4421378"/>
            <a:ext cx="1883193" cy="20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5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/>
      <p:bldP spid="6" grpId="0"/>
      <p:bldP spid="7" grpId="0"/>
      <p:bldP spid="8" grpId="0" animBg="1"/>
      <p:bldP spid="15" grpId="0"/>
      <p:bldP spid="19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63634" y="2284965"/>
            <a:ext cx="588077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lnSpc>
                <a:spcPct val="90000"/>
              </a:lnSpc>
              <a:buFont typeface="Arial" pitchFamily="34" charset="0"/>
              <a:buNone/>
            </a:pPr>
            <a:r>
              <a:rPr lang="ru-RU" sz="2800" b="1" i="1" dirty="0">
                <a:solidFill>
                  <a:srgbClr val="C00000"/>
                </a:solidFill>
              </a:rPr>
              <a:t>1. </a:t>
            </a:r>
            <a:r>
              <a:rPr lang="ru-RU" sz="2800" i="1" dirty="0">
                <a:solidFill>
                  <a:srgbClr val="C00000"/>
                </a:solidFill>
              </a:rPr>
              <a:t>Найдите слово, к которому относится имя существительное</a:t>
            </a:r>
            <a:r>
              <a:rPr lang="ru-RU" sz="2800" i="1" dirty="0" smtClean="0">
                <a:solidFill>
                  <a:srgbClr val="C00000"/>
                </a:solidFill>
              </a:rPr>
              <a:t>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46288" y="3540693"/>
            <a:ext cx="523832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002060"/>
                </a:solidFill>
              </a:rPr>
              <a:t>2. </a:t>
            </a:r>
            <a:r>
              <a:rPr lang="ru-RU" sz="2800" i="1" dirty="0">
                <a:solidFill>
                  <a:srgbClr val="002060"/>
                </a:solidFill>
              </a:rPr>
              <a:t>Поставьте от него нужный вопрос</a:t>
            </a:r>
            <a:r>
              <a:rPr lang="ru-RU" sz="2800" i="1" dirty="0" smtClean="0">
                <a:solidFill>
                  <a:srgbClr val="002060"/>
                </a:solidFill>
              </a:rPr>
              <a:t>.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39604" y="4725144"/>
            <a:ext cx="523832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ru-RU" sz="2800" b="1" i="1" dirty="0">
                <a:solidFill>
                  <a:srgbClr val="7030A0"/>
                </a:solidFill>
              </a:rPr>
              <a:t>3.</a:t>
            </a:r>
            <a:r>
              <a:rPr lang="ru-RU" sz="2800" dirty="0">
                <a:solidFill>
                  <a:srgbClr val="7030A0"/>
                </a:solidFill>
              </a:rPr>
              <a:t> </a:t>
            </a:r>
            <a:r>
              <a:rPr lang="ru-RU" sz="2800" i="1" dirty="0">
                <a:solidFill>
                  <a:srgbClr val="7030A0"/>
                </a:solidFill>
              </a:rPr>
              <a:t>По вопросу  и предлогу определите падеж.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74504" y="420317"/>
            <a:ext cx="2648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/>
              <a:t>Запомните!</a:t>
            </a:r>
            <a:endParaRPr lang="ru-RU" sz="3600" i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1" r="7301"/>
          <a:stretch/>
        </p:blipFill>
        <p:spPr>
          <a:xfrm flipH="1">
            <a:off x="191910" y="424793"/>
            <a:ext cx="2235201" cy="3115900"/>
          </a:xfrm>
          <a:prstGeom prst="rect">
            <a:avLst/>
          </a:prstGeom>
        </p:spPr>
      </p:pic>
      <p:sp>
        <p:nvSpPr>
          <p:cNvPr id="13" name="Скругленная прямоугольная выноска 12"/>
          <p:cNvSpPr/>
          <p:nvPr/>
        </p:nvSpPr>
        <p:spPr>
          <a:xfrm>
            <a:off x="3498619" y="280616"/>
            <a:ext cx="3600252" cy="934363"/>
          </a:xfrm>
          <a:prstGeom prst="wedgeRoundRectCallout">
            <a:avLst>
              <a:gd name="adj1" fmla="val -75392"/>
              <a:gd name="adj2" fmla="val 81831"/>
              <a:gd name="adj3" fmla="val 1666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35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07413"/>
            <a:ext cx="3498874" cy="34400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00713" y="3742374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На высокой горе стоит дом</a:t>
            </a:r>
            <a:r>
              <a:rPr lang="ru-RU" sz="2800" b="1" i="1" dirty="0" smtClean="0">
                <a:solidFill>
                  <a:srgbClr val="0070C0"/>
                </a:solidFill>
              </a:rPr>
              <a:t>.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24993" y="4804356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Стоит 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(на чём?) </a:t>
            </a:r>
            <a:r>
              <a:rPr lang="ru-RU" sz="2800" b="1" i="1" dirty="0">
                <a:solidFill>
                  <a:srgbClr val="0070C0"/>
                </a:solidFill>
              </a:rPr>
              <a:t>на </a:t>
            </a:r>
            <a:r>
              <a:rPr lang="ru-RU" sz="2800" b="1" i="1" dirty="0" smtClean="0">
                <a:solidFill>
                  <a:srgbClr val="0070C0"/>
                </a:solidFill>
              </a:rPr>
              <a:t>горе.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6156176" y="3299700"/>
            <a:ext cx="667836" cy="442674"/>
          </a:xfrm>
          <a:prstGeom prst="round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5652120" y="4471298"/>
            <a:ext cx="667836" cy="442674"/>
          </a:xfrm>
          <a:prstGeom prst="round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097910" y="4241410"/>
            <a:ext cx="66783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5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1584379"/>
            <a:ext cx="6974160" cy="4419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Жил старичок-</a:t>
            </a:r>
            <a:r>
              <a:rPr lang="ru-RU" sz="2800" i="1" dirty="0" err="1" smtClean="0"/>
              <a:t>моховичок</a:t>
            </a:r>
            <a:r>
              <a:rPr lang="ru-RU" sz="2800" i="1" dirty="0" smtClean="0"/>
              <a:t>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Из мха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i="1" dirty="0" smtClean="0"/>
              <a:t>он сделал пиджачок,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Он валенки </a:t>
            </a: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из мха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i="1" dirty="0" smtClean="0"/>
              <a:t>скатал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И сплел он </a:t>
            </a:r>
            <a:r>
              <a:rPr lang="ru-RU" sz="2800" i="1" dirty="0" err="1" smtClean="0"/>
              <a:t>гамачок</a:t>
            </a:r>
            <a:r>
              <a:rPr lang="ru-RU" sz="2800" i="1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Он</a:t>
            </a:r>
            <a:r>
              <a:rPr lang="ru-RU" sz="2800" i="1" dirty="0" smtClean="0">
                <a:solidFill>
                  <a:srgbClr val="C21604"/>
                </a:solidFill>
              </a:rPr>
              <a:t> </a:t>
            </a: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мхом</a:t>
            </a:r>
            <a:r>
              <a:rPr lang="ru-RU" sz="2800" i="1" dirty="0" smtClean="0">
                <a:solidFill>
                  <a:srgbClr val="C21604"/>
                </a:solidFill>
              </a:rPr>
              <a:t> </a:t>
            </a:r>
            <a:r>
              <a:rPr lang="ru-RU" sz="2800" i="1" dirty="0" smtClean="0"/>
              <a:t>зеленым укрывался.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Он сочным, нежным</a:t>
            </a:r>
            <a:r>
              <a:rPr lang="ru-RU" sz="2800" i="1" dirty="0" smtClean="0">
                <a:solidFill>
                  <a:srgbClr val="C21604"/>
                </a:solidFill>
              </a:rPr>
              <a:t> </a:t>
            </a: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мхом</a:t>
            </a:r>
            <a:r>
              <a:rPr lang="ru-RU" sz="2800" i="1" dirty="0" smtClean="0"/>
              <a:t> питался,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Во мхах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i="1" dirty="0" smtClean="0"/>
              <a:t>он жил и не тужил,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Он </a:t>
            </a:r>
            <a:r>
              <a:rPr lang="ru-RU" sz="2800" b="1" i="1" u="sng" dirty="0" smtClean="0">
                <a:solidFill>
                  <a:schemeClr val="accent3">
                    <a:lumMod val="50000"/>
                  </a:schemeClr>
                </a:solidFill>
              </a:rPr>
              <a:t>мхам</a:t>
            </a:r>
            <a:r>
              <a:rPr lang="ru-RU" sz="2800" i="1" dirty="0" smtClean="0"/>
              <a:t> «спасибо» говорил…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Но был он очень одинок,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i="1" dirty="0" smtClean="0"/>
              <a:t>Тот старичок-</a:t>
            </a:r>
            <a:r>
              <a:rPr lang="ru-RU" sz="2800" i="1" dirty="0" err="1" smtClean="0"/>
              <a:t>моховичок</a:t>
            </a:r>
            <a:r>
              <a:rPr lang="ru-RU" sz="2800" i="1" dirty="0" smtClean="0"/>
              <a:t>…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8836" y="127861"/>
            <a:ext cx="44378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</a:rPr>
              <a:t>Определи падеж </a:t>
            </a:r>
            <a:r>
              <a:rPr lang="ru-RU" sz="3200" b="1" dirty="0" smtClean="0">
                <a:solidFill>
                  <a:srgbClr val="00B050"/>
                </a:solidFill>
              </a:rPr>
              <a:t>слова </a:t>
            </a:r>
          </a:p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Segoe Print" pitchFamily="2" charset="0"/>
              </a:rPr>
              <a:t>мох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Segoe Print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6" b="21811"/>
          <a:stretch/>
        </p:blipFill>
        <p:spPr>
          <a:xfrm>
            <a:off x="5358227" y="1343671"/>
            <a:ext cx="3463874" cy="2448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373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913855" y="2025713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691680" y="191542"/>
            <a:ext cx="57404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</a:rPr>
              <a:t>Поставьте существительные</a:t>
            </a:r>
            <a:br>
              <a:rPr lang="ru-RU" sz="3200" b="1" dirty="0">
                <a:solidFill>
                  <a:srgbClr val="00B050"/>
                </a:solidFill>
              </a:rPr>
            </a:br>
            <a:r>
              <a:rPr lang="ru-RU" sz="3200" b="1" dirty="0">
                <a:solidFill>
                  <a:srgbClr val="00B050"/>
                </a:solidFill>
              </a:rPr>
              <a:t>в нужный падеж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331639" y="1702548"/>
            <a:ext cx="1572804" cy="3254697"/>
            <a:chOff x="1331639" y="1702548"/>
            <a:chExt cx="1572804" cy="3254697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331640" y="1702548"/>
              <a:ext cx="93326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600" i="1" dirty="0"/>
                <a:t>мяч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331640" y="2348879"/>
              <a:ext cx="9013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600" i="1" dirty="0" smtClean="0"/>
                <a:t>лёд</a:t>
              </a:r>
              <a:endParaRPr lang="ru-RU" sz="3600" i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31640" y="3007289"/>
              <a:ext cx="12875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600" i="1" dirty="0" smtClean="0"/>
                <a:t>сосна</a:t>
              </a:r>
              <a:endParaRPr lang="ru-RU" sz="3600" i="1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331640" y="3668563"/>
              <a:ext cx="157280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600" i="1" dirty="0" smtClean="0"/>
                <a:t>солнце</a:t>
              </a:r>
              <a:endParaRPr lang="ru-RU" sz="3600" i="1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331639" y="4310914"/>
              <a:ext cx="84510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600" i="1" dirty="0" smtClean="0"/>
                <a:t>лес</a:t>
              </a:r>
              <a:endParaRPr lang="ru-RU" sz="3600" i="1" dirty="0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688008" y="1702547"/>
            <a:ext cx="32944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600" i="1" dirty="0">
                <a:solidFill>
                  <a:schemeClr val="bg1">
                    <a:lumMod val="50000"/>
                  </a:schemeClr>
                </a:solidFill>
              </a:rPr>
              <a:t>(думаю) </a:t>
            </a:r>
            <a:r>
              <a:rPr lang="ru-RU" sz="3600" i="1" dirty="0"/>
              <a:t>о мяче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95636" y="2346804"/>
            <a:ext cx="24112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600" i="1" dirty="0">
                <a:solidFill>
                  <a:schemeClr val="bg1">
                    <a:lumMod val="50000"/>
                  </a:schemeClr>
                </a:solidFill>
              </a:rPr>
              <a:t>(нет) </a:t>
            </a:r>
            <a:r>
              <a:rPr lang="ru-RU" sz="3600" i="1" dirty="0"/>
              <a:t>льда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85294" y="2993135"/>
            <a:ext cx="36311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600" i="1" dirty="0">
                <a:solidFill>
                  <a:schemeClr val="bg1">
                    <a:lumMod val="50000"/>
                  </a:schemeClr>
                </a:solidFill>
              </a:rPr>
              <a:t>(горжусь) </a:t>
            </a:r>
            <a:r>
              <a:rPr lang="ru-RU" sz="3600" i="1" dirty="0"/>
              <a:t>сосной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685294" y="3639466"/>
            <a:ext cx="28171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600" i="1" dirty="0">
                <a:solidFill>
                  <a:schemeClr val="bg1">
                    <a:lumMod val="50000"/>
                  </a:schemeClr>
                </a:solidFill>
              </a:rPr>
              <a:t>(даю) </a:t>
            </a:r>
            <a:r>
              <a:rPr lang="ru-RU" sz="3600" i="1" dirty="0"/>
              <a:t>солнцу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675871" y="4285797"/>
            <a:ext cx="2432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>
              <a:buFont typeface="Arial" pitchFamily="34" charset="0"/>
              <a:buNone/>
            </a:pPr>
            <a:r>
              <a:rPr lang="ru-RU" sz="3600" i="1" dirty="0">
                <a:solidFill>
                  <a:schemeClr val="bg1">
                    <a:lumMod val="50000"/>
                  </a:schemeClr>
                </a:solidFill>
              </a:rPr>
              <a:t> (вижу) </a:t>
            </a:r>
            <a:r>
              <a:rPr lang="ru-RU" sz="3600" i="1" dirty="0"/>
              <a:t>лес</a:t>
            </a: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907010" y="1804375"/>
            <a:ext cx="662702" cy="442674"/>
          </a:xfrm>
          <a:prstGeom prst="round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2939275" y="2448632"/>
            <a:ext cx="610877" cy="442674"/>
          </a:xfrm>
          <a:prstGeom prst="round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2941158" y="3094963"/>
            <a:ext cx="607112" cy="442674"/>
          </a:xfrm>
          <a:prstGeom prst="round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2907373" y="3770391"/>
            <a:ext cx="674683" cy="442674"/>
          </a:xfrm>
          <a:prstGeom prst="round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2913363" y="4412742"/>
            <a:ext cx="662702" cy="442674"/>
          </a:xfrm>
          <a:prstGeom prst="round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В.п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3913855" y="2677046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913855" y="331630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3913855" y="399172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913855" y="4634079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8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3" name="Object 13"/>
          <p:cNvSpPr>
            <a:spLocks noChangeAspect="1" noChangeArrowheads="1"/>
          </p:cNvSpPr>
          <p:nvPr/>
        </p:nvSpPr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Object 14"/>
          <p:cNvSpPr>
            <a:spLocks noChangeAspect="1" noChangeArrowheads="1"/>
          </p:cNvSpPr>
          <p:nvPr/>
        </p:nvSpPr>
        <p:spPr bwMode="auto">
          <a:xfrm>
            <a:off x="6019800" y="1143000"/>
            <a:ext cx="3703638" cy="496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Object 15"/>
          <p:cNvSpPr>
            <a:spLocks noChangeAspect="1" noChangeArrowheads="1"/>
          </p:cNvSpPr>
          <p:nvPr/>
        </p:nvSpPr>
        <p:spPr bwMode="auto">
          <a:xfrm>
            <a:off x="5895975" y="1905000"/>
            <a:ext cx="3248025" cy="435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Object 16"/>
          <p:cNvSpPr>
            <a:spLocks noChangeAspect="1" noChangeArrowheads="1"/>
          </p:cNvSpPr>
          <p:nvPr/>
        </p:nvSpPr>
        <p:spPr bwMode="auto">
          <a:xfrm>
            <a:off x="6172200" y="4879975"/>
            <a:ext cx="2633663" cy="197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" name="Object 17"/>
          <p:cNvSpPr>
            <a:spLocks noChangeAspect="1" noChangeArrowheads="1"/>
          </p:cNvSpPr>
          <p:nvPr/>
        </p:nvSpPr>
        <p:spPr bwMode="auto">
          <a:xfrm>
            <a:off x="8262938" y="6196013"/>
            <a:ext cx="881062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835671" y="1457284"/>
            <a:ext cx="6248400" cy="270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600" i="1" dirty="0"/>
              <a:t>Кенгуру в кафу зашел,</a:t>
            </a:r>
          </a:p>
          <a:p>
            <a:pPr>
              <a:lnSpc>
                <a:spcPct val="120000"/>
              </a:lnSpc>
            </a:pPr>
            <a:r>
              <a:rPr lang="ru-RU" sz="3600" i="1" dirty="0"/>
              <a:t>Занял там свободный стол,</a:t>
            </a:r>
          </a:p>
          <a:p>
            <a:pPr>
              <a:lnSpc>
                <a:spcPct val="120000"/>
              </a:lnSpc>
            </a:pPr>
            <a:r>
              <a:rPr lang="ru-RU" sz="3600" i="1" dirty="0"/>
              <a:t>И сидит за доминой</a:t>
            </a:r>
          </a:p>
          <a:p>
            <a:pPr>
              <a:lnSpc>
                <a:spcPct val="120000"/>
              </a:lnSpc>
            </a:pPr>
            <a:r>
              <a:rPr lang="ru-RU" sz="3600" i="1" dirty="0"/>
              <a:t>С </a:t>
            </a:r>
            <a:r>
              <a:rPr lang="ru-RU" sz="3600" i="1" dirty="0" err="1"/>
              <a:t>шимпанзой</a:t>
            </a:r>
            <a:r>
              <a:rPr lang="ru-RU" sz="3600" i="1" dirty="0"/>
              <a:t> и </a:t>
            </a:r>
            <a:r>
              <a:rPr lang="ru-RU" sz="3600" i="1" dirty="0" err="1"/>
              <a:t>какадой</a:t>
            </a:r>
            <a:r>
              <a:rPr lang="ru-RU" sz="3600" i="1" dirty="0"/>
              <a:t>.</a:t>
            </a:r>
          </a:p>
        </p:txBody>
      </p:sp>
      <p:sp>
        <p:nvSpPr>
          <p:cNvPr id="15" name="Object 29"/>
          <p:cNvSpPr>
            <a:spLocks noChangeAspect="1" noChangeArrowheads="1"/>
          </p:cNvSpPr>
          <p:nvPr/>
        </p:nvSpPr>
        <p:spPr bwMode="auto">
          <a:xfrm>
            <a:off x="5943600" y="1447800"/>
            <a:ext cx="21621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399161" y="188640"/>
            <a:ext cx="43456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Найдите ошибки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85413" y="4182035"/>
            <a:ext cx="2127448" cy="210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5580112" y="3048000"/>
            <a:ext cx="363488" cy="3089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4159652" y="3677988"/>
            <a:ext cx="363488" cy="3089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172200" y="3677988"/>
            <a:ext cx="363488" cy="3089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572000" y="1712404"/>
            <a:ext cx="292478" cy="3089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511291" y="115220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50901" y="2498952"/>
            <a:ext cx="4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endParaRPr lang="ru-RU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09614" y="3186153"/>
            <a:ext cx="421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73166" y="3176756"/>
            <a:ext cx="391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endParaRPr lang="ru-RU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20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0" grpId="0"/>
      <p:bldP spid="36" grpId="0"/>
      <p:bldP spid="38" grpId="0"/>
      <p:bldP spid="39" grpId="0"/>
      <p:bldP spid="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011713" y="1120599"/>
            <a:ext cx="5472608" cy="424847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ru-RU" sz="3200" i="1" dirty="0"/>
              <a:t>Колибри, кенгуру, шоссе,</a:t>
            </a:r>
            <a:endParaRPr lang="ru-RU" sz="3200" dirty="0"/>
          </a:p>
          <a:p>
            <a:r>
              <a:rPr lang="ru-RU" sz="3200" i="1" dirty="0"/>
              <a:t>Фламинго, пони, шимпанзе,</a:t>
            </a:r>
            <a:endParaRPr lang="ru-RU" sz="3200" dirty="0"/>
          </a:p>
          <a:p>
            <a:r>
              <a:rPr lang="ru-RU" sz="3200" i="1" dirty="0"/>
              <a:t>Какао, кофе, домино,</a:t>
            </a:r>
            <a:endParaRPr lang="ru-RU" sz="3200" dirty="0"/>
          </a:p>
          <a:p>
            <a:r>
              <a:rPr lang="ru-RU" sz="3200" i="1" dirty="0"/>
              <a:t>Алоэ, радио, кино,</a:t>
            </a:r>
            <a:endParaRPr lang="ru-RU" sz="3200" dirty="0"/>
          </a:p>
          <a:p>
            <a:r>
              <a:rPr lang="ru-RU" sz="3200" i="1" dirty="0"/>
              <a:t>Такси, метро, купе, пальто,</a:t>
            </a:r>
            <a:endParaRPr lang="ru-RU" sz="3200" dirty="0"/>
          </a:p>
          <a:p>
            <a:r>
              <a:rPr lang="ru-RU" sz="3200" i="1" dirty="0"/>
              <a:t>Кашне, кафе, трюмо, манто</a:t>
            </a:r>
            <a:r>
              <a:rPr lang="ru-RU" sz="3200" i="1" dirty="0" smtClean="0"/>
              <a:t>,</a:t>
            </a:r>
          </a:p>
          <a:p>
            <a:endParaRPr lang="ru-RU" sz="3200" dirty="0"/>
          </a:p>
          <a:p>
            <a:r>
              <a:rPr lang="ru-RU" sz="3200" i="1" dirty="0">
                <a:solidFill>
                  <a:srgbClr val="C00000"/>
                </a:solidFill>
              </a:rPr>
              <a:t>Ты все слова запоминай,</a:t>
            </a:r>
            <a:endParaRPr lang="ru-RU" sz="3200" dirty="0">
              <a:solidFill>
                <a:srgbClr val="C00000"/>
              </a:solidFill>
            </a:endParaRPr>
          </a:p>
          <a:p>
            <a:r>
              <a:rPr lang="ru-RU" sz="3200" i="1" dirty="0">
                <a:solidFill>
                  <a:srgbClr val="C00000"/>
                </a:solidFill>
              </a:rPr>
              <a:t>Но никогда их не склоняй</a:t>
            </a:r>
            <a:r>
              <a:rPr lang="ru-RU" sz="3200" i="1" dirty="0" smtClean="0">
                <a:solidFill>
                  <a:srgbClr val="C00000"/>
                </a:solidFill>
              </a:rPr>
              <a:t>!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809" y="4326759"/>
            <a:ext cx="1411113" cy="22048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835" y="396940"/>
            <a:ext cx="1436597" cy="2003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5" y="476672"/>
            <a:ext cx="1242286" cy="17076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9871"/>
            <a:ext cx="1325808" cy="21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6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7544" y="1420635"/>
            <a:ext cx="8229600" cy="388057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i="1" dirty="0" smtClean="0">
                <a:solidFill>
                  <a:srgbClr val="002060"/>
                </a:solidFill>
              </a:rPr>
              <a:t>	Гуляли в роще, шли к ч…</a:t>
            </a:r>
            <a:r>
              <a:rPr lang="ru-RU" i="1" dirty="0" err="1" smtClean="0">
                <a:solidFill>
                  <a:srgbClr val="002060"/>
                </a:solidFill>
              </a:rPr>
              <a:t>рёмухе</a:t>
            </a:r>
            <a:r>
              <a:rPr lang="ru-RU" i="1" dirty="0" smtClean="0">
                <a:solidFill>
                  <a:srgbClr val="002060"/>
                </a:solidFill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</a:rPr>
              <a:t>взм</a:t>
            </a:r>
            <a:r>
              <a:rPr lang="ru-RU" i="1" dirty="0" smtClean="0">
                <a:solidFill>
                  <a:srgbClr val="002060"/>
                </a:solidFill>
              </a:rPr>
              <a:t>…</a:t>
            </a:r>
            <a:r>
              <a:rPr lang="ru-RU" i="1" dirty="0" err="1" smtClean="0">
                <a:solidFill>
                  <a:srgbClr val="002060"/>
                </a:solidFill>
              </a:rPr>
              <a:t>хнул</a:t>
            </a:r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</a:rPr>
              <a:t>пл</a:t>
            </a:r>
            <a:r>
              <a:rPr lang="ru-RU" i="1" dirty="0" smtClean="0">
                <a:solidFill>
                  <a:srgbClr val="002060"/>
                </a:solidFill>
              </a:rPr>
              <a:t>…</a:t>
            </a:r>
            <a:r>
              <a:rPr lang="ru-RU" i="1" dirty="0" err="1" smtClean="0">
                <a:solidFill>
                  <a:srgbClr val="002060"/>
                </a:solidFill>
              </a:rPr>
              <a:t>тком</a:t>
            </a:r>
            <a:r>
              <a:rPr lang="ru-RU" i="1" dirty="0" smtClean="0">
                <a:solidFill>
                  <a:srgbClr val="002060"/>
                </a:solidFill>
              </a:rPr>
              <a:t>, нах…</a:t>
            </a:r>
            <a:r>
              <a:rPr lang="ru-RU" i="1" dirty="0" err="1" smtClean="0">
                <a:solidFill>
                  <a:srgbClr val="002060"/>
                </a:solidFill>
              </a:rPr>
              <a:t>дился</a:t>
            </a:r>
            <a:r>
              <a:rPr lang="ru-RU" i="1" dirty="0" smtClean="0">
                <a:solidFill>
                  <a:srgbClr val="002060"/>
                </a:solidFill>
              </a:rPr>
              <a:t> в </a:t>
            </a:r>
            <a:r>
              <a:rPr lang="ru-RU" i="1" dirty="0" err="1" smtClean="0">
                <a:solidFill>
                  <a:srgbClr val="002060"/>
                </a:solidFill>
              </a:rPr>
              <a:t>ло</a:t>
            </a:r>
            <a:r>
              <a:rPr lang="ru-RU" i="1" dirty="0" smtClean="0">
                <a:solidFill>
                  <a:srgbClr val="002060"/>
                </a:solidFill>
              </a:rPr>
              <a:t>…</a:t>
            </a:r>
            <a:r>
              <a:rPr lang="ru-RU" i="1" dirty="0" err="1" smtClean="0">
                <a:solidFill>
                  <a:srgbClr val="002060"/>
                </a:solidFill>
              </a:rPr>
              <a:t>ке</a:t>
            </a:r>
            <a:r>
              <a:rPr lang="ru-RU" i="1" dirty="0" smtClean="0">
                <a:solidFill>
                  <a:srgbClr val="002060"/>
                </a:solidFill>
              </a:rPr>
              <a:t>, т…</a:t>
            </a:r>
            <a:r>
              <a:rPr lang="ru-RU" i="1" dirty="0" err="1" smtClean="0">
                <a:solidFill>
                  <a:srgbClr val="002060"/>
                </a:solidFill>
              </a:rPr>
              <a:t>тра</a:t>
            </a:r>
            <a:r>
              <a:rPr lang="ru-RU" i="1" dirty="0" smtClean="0">
                <a:solidFill>
                  <a:srgbClr val="002060"/>
                </a:solidFill>
              </a:rPr>
              <a:t>…ь без </a:t>
            </a:r>
            <a:r>
              <a:rPr lang="ru-RU" i="1" dirty="0" err="1" smtClean="0">
                <a:solidFill>
                  <a:srgbClr val="002060"/>
                </a:solidFill>
              </a:rPr>
              <a:t>обло</a:t>
            </a:r>
            <a:r>
              <a:rPr lang="ru-RU" i="1" dirty="0" smtClean="0">
                <a:solidFill>
                  <a:srgbClr val="002060"/>
                </a:solidFill>
              </a:rPr>
              <a:t>…</a:t>
            </a:r>
            <a:r>
              <a:rPr lang="ru-RU" i="1" dirty="0" err="1" smtClean="0">
                <a:solidFill>
                  <a:srgbClr val="002060"/>
                </a:solidFill>
              </a:rPr>
              <a:t>ки</a:t>
            </a:r>
            <a:r>
              <a:rPr lang="ru-RU" i="1" dirty="0" smtClean="0">
                <a:solidFill>
                  <a:srgbClr val="002060"/>
                </a:solidFill>
              </a:rPr>
              <a:t>, гнездо без </a:t>
            </a:r>
            <a:r>
              <a:rPr lang="ru-RU" i="1" dirty="0" err="1" smtClean="0">
                <a:solidFill>
                  <a:srgbClr val="002060"/>
                </a:solidFill>
              </a:rPr>
              <a:t>насе</a:t>
            </a:r>
            <a:r>
              <a:rPr lang="ru-RU" i="1" dirty="0" smtClean="0">
                <a:solidFill>
                  <a:srgbClr val="002060"/>
                </a:solidFill>
              </a:rPr>
              <a:t>…</a:t>
            </a:r>
            <a:r>
              <a:rPr lang="ru-RU" i="1" dirty="0" err="1" smtClean="0">
                <a:solidFill>
                  <a:srgbClr val="002060"/>
                </a:solidFill>
              </a:rPr>
              <a:t>ки</a:t>
            </a:r>
            <a:r>
              <a:rPr lang="ru-RU" i="1" dirty="0" smtClean="0">
                <a:solidFill>
                  <a:srgbClr val="002060"/>
                </a:solidFill>
              </a:rPr>
              <a:t>, всадник на к…не, ж…л в гор…де, полз за ужом, л…жал на п…</a:t>
            </a:r>
            <a:r>
              <a:rPr lang="ru-RU" i="1" dirty="0" err="1" smtClean="0">
                <a:solidFill>
                  <a:srgbClr val="002060"/>
                </a:solidFill>
              </a:rPr>
              <a:t>чи</a:t>
            </a:r>
            <a:r>
              <a:rPr lang="ru-RU" i="1" dirty="0" smtClean="0">
                <a:solidFill>
                  <a:srgbClr val="002060"/>
                </a:solidFill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</a:rPr>
              <a:t>подош</a:t>
            </a:r>
            <a:r>
              <a:rPr lang="ru-RU" i="1" dirty="0" smtClean="0">
                <a:solidFill>
                  <a:srgbClr val="002060"/>
                </a:solidFill>
              </a:rPr>
              <a:t>...л к ферме, срубил б...</a:t>
            </a:r>
            <a:r>
              <a:rPr lang="ru-RU" i="1" dirty="0" err="1" smtClean="0">
                <a:solidFill>
                  <a:srgbClr val="002060"/>
                </a:solidFill>
              </a:rPr>
              <a:t>рёзу</a:t>
            </a:r>
            <a:r>
              <a:rPr lang="ru-RU" i="1" dirty="0" smtClean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76056" y="1548656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е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965004" y="1286719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>
                <a:solidFill>
                  <a:srgbClr val="0070C0"/>
                </a:solidFill>
              </a:rPr>
              <a:t>П.п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026478" y="239072"/>
            <a:ext cx="6102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Самостоятельная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работа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076056" y="1286719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Д.п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311156" y="1556792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а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331640" y="1988840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70C0"/>
                </a:solidFill>
              </a:rPr>
              <a:t>Т.п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899592" y="2233016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а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2786410" y="2233016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о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718868" y="2250777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д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397400" y="2001737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П.п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866656" y="2250777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е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804248" y="2233016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д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1256780" y="2924944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ж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99592" y="2683347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Р.п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4031580" y="2712949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Р.п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4647431" y="2916808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д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7527180" y="2916808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о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543080" y="2683347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П.п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812380" y="3587998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и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2149476" y="3598664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о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756842" y="3398409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П.п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361805" y="3392472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70C0"/>
                </a:solidFill>
              </a:rPr>
              <a:t>Т.п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5549155" y="3587998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е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7266755" y="3598664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е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7277149" y="3398409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П.п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1613968" y="4293096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е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5088083" y="4282033"/>
            <a:ext cx="357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 dirty="0" smtClean="0">
                <a:solidFill>
                  <a:srgbClr val="FF0000"/>
                </a:solidFill>
              </a:rPr>
              <a:t>е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2614092" y="4031159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Д.п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5366594" y="4052293"/>
            <a:ext cx="857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err="1" smtClean="0">
                <a:solidFill>
                  <a:srgbClr val="0070C0"/>
                </a:solidFill>
              </a:rPr>
              <a:t>В.п</a:t>
            </a:r>
            <a:r>
              <a:rPr lang="ru-RU" sz="3000" b="1" i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2869097" y="255994"/>
            <a:ext cx="34264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Проверьте себя!</a:t>
            </a:r>
            <a:endParaRPr lang="ru-RU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24" grpId="0"/>
      <p:bldP spid="34" grpId="0"/>
      <p:bldP spid="34" grpId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48987" y="188317"/>
            <a:ext cx="4878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00B050"/>
                </a:solidFill>
              </a:rPr>
              <a:t>Определите падеж</a:t>
            </a:r>
            <a:endParaRPr lang="ru-RU" sz="4400" b="1" dirty="0">
              <a:solidFill>
                <a:srgbClr val="00B05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77044" y="155679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i="1" dirty="0"/>
              <a:t>надел пальто</a:t>
            </a:r>
          </a:p>
          <a:p>
            <a:pPr algn="ctr"/>
            <a:r>
              <a:rPr lang="ru-RU" sz="3600" i="1" dirty="0"/>
              <a:t>зашел в кафе</a:t>
            </a:r>
          </a:p>
          <a:p>
            <a:pPr algn="ctr"/>
            <a:r>
              <a:rPr lang="ru-RU" sz="3600" i="1" dirty="0"/>
              <a:t>шел по шоссе </a:t>
            </a:r>
          </a:p>
          <a:p>
            <a:pPr algn="ctr"/>
            <a:r>
              <a:rPr lang="ru-RU" sz="3600" i="1" dirty="0"/>
              <a:t>съел эскимо</a:t>
            </a:r>
          </a:p>
          <a:p>
            <a:pPr algn="ctr"/>
            <a:r>
              <a:rPr lang="ru-RU" sz="3600" i="1" dirty="0"/>
              <a:t>вышел без пальто</a:t>
            </a:r>
          </a:p>
          <a:p>
            <a:pPr algn="ctr"/>
            <a:r>
              <a:rPr lang="ru-RU" sz="3600" i="1" dirty="0"/>
              <a:t>жил рядом с метро </a:t>
            </a:r>
          </a:p>
        </p:txBody>
      </p:sp>
      <p:sp>
        <p:nvSpPr>
          <p:cNvPr id="13" name="Лента лицом вниз 12"/>
          <p:cNvSpPr/>
          <p:nvPr/>
        </p:nvSpPr>
        <p:spPr>
          <a:xfrm>
            <a:off x="2462238" y="5301208"/>
            <a:ext cx="4152644" cy="739475"/>
          </a:xfrm>
          <a:prstGeom prst="ribbon">
            <a:avLst>
              <a:gd name="adj1" fmla="val 28880"/>
              <a:gd name="adj2" fmla="val 70660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150281" y="5589240"/>
            <a:ext cx="2656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ctr">
              <a:buFont typeface="Arial" pitchFamily="34" charset="0"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Не склоняются!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596257"/>
            <a:ext cx="1539295" cy="25421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64" y="1556792"/>
            <a:ext cx="1691680" cy="245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0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 animBg="1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837252" y="230994"/>
            <a:ext cx="39751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Помогите </a:t>
            </a:r>
            <a:r>
              <a:rPr lang="ru-RU" sz="2400" i="1" dirty="0" smtClean="0"/>
              <a:t>собрать падежи</a:t>
            </a:r>
          </a:p>
          <a:p>
            <a:r>
              <a:rPr lang="ru-RU" sz="2400" i="1" dirty="0" smtClean="0"/>
              <a:t>и вопросы </a:t>
            </a:r>
            <a:r>
              <a:rPr lang="ru-RU" sz="2400" i="1" dirty="0"/>
              <a:t>к ним.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2881710" cy="2492896"/>
          </a:xfrm>
          <a:prstGeom prst="rect">
            <a:avLst/>
          </a:prstGeom>
        </p:spPr>
      </p:pic>
      <p:sp>
        <p:nvSpPr>
          <p:cNvPr id="21" name="Скругленная прямоугольная выноска 20"/>
          <p:cNvSpPr/>
          <p:nvPr/>
        </p:nvSpPr>
        <p:spPr>
          <a:xfrm>
            <a:off x="3707904" y="188640"/>
            <a:ext cx="4176464" cy="936104"/>
          </a:xfrm>
          <a:prstGeom prst="wedgeRoundRectCallout">
            <a:avLst>
              <a:gd name="adj1" fmla="val -72930"/>
              <a:gd name="adj2" fmla="val -10691"/>
              <a:gd name="adj3" fmla="val 16667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 rot="1783462">
            <a:off x="7148117" y="4625484"/>
            <a:ext cx="1328485" cy="91940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 rot="20220797">
            <a:off x="3481390" y="1651112"/>
            <a:ext cx="1201804" cy="9194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Р.п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 rot="1822294">
            <a:off x="6751570" y="1651866"/>
            <a:ext cx="1342177" cy="91940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Д.п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 rot="1237193">
            <a:off x="4936258" y="3356993"/>
            <a:ext cx="1268581" cy="91940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В.п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 rot="20084465">
            <a:off x="2375289" y="5350861"/>
            <a:ext cx="1193513" cy="91940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Т.п.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 rot="19603613">
            <a:off x="611560" y="3717032"/>
            <a:ext cx="1314793" cy="91940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П.п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46575" y="3231918"/>
            <a:ext cx="1872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Кто? Что?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343559">
            <a:off x="6589766" y="3357018"/>
            <a:ext cx="2081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Кого? </a:t>
            </a:r>
            <a:r>
              <a:rPr lang="ru-RU" sz="3200" b="1" smtClean="0">
                <a:solidFill>
                  <a:srgbClr val="0070C0"/>
                </a:solidFill>
              </a:rPr>
              <a:t>Что</a:t>
            </a:r>
            <a:r>
              <a:rPr lang="ru-RU" sz="3200" b="1" dirty="0" smtClean="0">
                <a:solidFill>
                  <a:srgbClr val="0070C0"/>
                </a:solidFill>
              </a:rPr>
              <a:t>?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539604">
            <a:off x="5403086" y="5703450"/>
            <a:ext cx="2511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Кому? Чему?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20689137">
            <a:off x="207078" y="4871458"/>
            <a:ext cx="280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О ком? О чем?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20244728">
            <a:off x="4578305" y="2024166"/>
            <a:ext cx="2112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Кем? Чем?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44087" y="4629352"/>
            <a:ext cx="2273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Кого? Чего?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06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1"/>
          <a:stretch/>
        </p:blipFill>
        <p:spPr>
          <a:xfrm>
            <a:off x="2239995" y="836712"/>
            <a:ext cx="5495261" cy="5259677"/>
          </a:xfrm>
          <a:prstGeom prst="rect">
            <a:avLst/>
          </a:prstGeo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1412776"/>
            <a:ext cx="43641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Вот такие падежи.</a:t>
            </a:r>
            <a:br>
              <a:rPr lang="ru-RU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 ты с ними подружись,</a:t>
            </a:r>
            <a:br>
              <a:rPr lang="ru-RU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Будешь </a:t>
            </a: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грамотно писать</a:t>
            </a:r>
          </a:p>
          <a:p>
            <a:pPr>
              <a:lnSpc>
                <a:spcPct val="150000"/>
              </a:lnSpc>
            </a:pPr>
            <a:r>
              <a:rPr lang="ru-RU" sz="2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 </a:t>
            </a:r>
            <a:r>
              <a:rPr lang="ru-RU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пятерки получать</a:t>
            </a:r>
            <a:r>
              <a:rPr lang="ru-R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61048"/>
            <a:ext cx="1808685" cy="25455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55" y="3933056"/>
            <a:ext cx="1636716" cy="256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7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InfoUrok.ru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363568" y="723531"/>
            <a:ext cx="4326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</a:rPr>
              <a:t>Спасибо за урок!</a:t>
            </a:r>
            <a:endParaRPr lang="ru-RU" sz="4400" b="1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8706" y="4797152"/>
            <a:ext cx="47051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Молодцы!</a:t>
            </a:r>
            <a:endParaRPr lang="ru-RU" sz="7200" b="1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11" name="Picture 2" descr="D:\СВЕТА\Света 2\Картинки\Дети\medium_0_86ab4_dbe8f8d5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05" y="1844824"/>
            <a:ext cx="4476551" cy="255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00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0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5800" y="0"/>
            <a:ext cx="77724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www.</a:t>
            </a:r>
            <a:r>
              <a:rPr lang="sk-SK" sz="3600" dirty="0" smtClean="0">
                <a:solidFill>
                  <a:schemeClr val="bg1"/>
                </a:solidFill>
                <a:latin typeface="+mn-lt"/>
              </a:rPr>
              <a:t>InfoUrok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.</a:t>
            </a:r>
            <a:r>
              <a:rPr lang="en-US" sz="2800" dirty="0" err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ru</a:t>
            </a:r>
            <a:endParaRPr lang="ru-RU" sz="28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85800" y="45811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>
              <a:latin typeface="PF Din Text Cond Pro" pitchFamily="2" charset="0"/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© </a:t>
            </a:r>
            <a:r>
              <a:rPr lang="sk-SK" dirty="0" smtClean="0">
                <a:solidFill>
                  <a:schemeClr val="bg1"/>
                </a:solidFill>
              </a:rPr>
              <a:t>InfoUrok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r>
              <a:rPr lang="en-US" dirty="0" err="1" smtClean="0">
                <a:solidFill>
                  <a:schemeClr val="bg1"/>
                </a:solidFill>
              </a:rPr>
              <a:t>ru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0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InfoUrok.ru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>
          <a:solidFill>
            <a:schemeClr val="tx1">
              <a:lumMod val="50000"/>
              <a:lumOff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10774</TotalTime>
  <Words>1431</Words>
  <Application>Microsoft Office PowerPoint</Application>
  <PresentationFormat>Экран (4:3)</PresentationFormat>
  <Paragraphs>427</Paragraphs>
  <Slides>48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7" baseType="lpstr">
      <vt:lpstr>Arial</vt:lpstr>
      <vt:lpstr>Calibri</vt:lpstr>
      <vt:lpstr>Cambria</vt:lpstr>
      <vt:lpstr>PF Din Text Cond Pro</vt:lpstr>
      <vt:lpstr>Segoe Print</vt:lpstr>
      <vt:lpstr>Symbol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Раздва Тричетыре Пякть</dc:title>
  <dc:creator>Katlianik</dc:creator>
  <cp:lastModifiedBy>Натали</cp:lastModifiedBy>
  <cp:revision>931</cp:revision>
  <dcterms:created xsi:type="dcterms:W3CDTF">2011-12-08T07:08:27Z</dcterms:created>
  <dcterms:modified xsi:type="dcterms:W3CDTF">2016-04-04T07:11:40Z</dcterms:modified>
</cp:coreProperties>
</file>