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8" r:id="rId12"/>
    <p:sldId id="266" r:id="rId13"/>
    <p:sldId id="271" r:id="rId14"/>
    <p:sldId id="270" r:id="rId15"/>
    <p:sldId id="27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228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2558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8503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071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3921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4787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6486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4665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3235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7233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8458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111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25855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7528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97615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76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894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922E11E-033F-4173-9526-4C35E79B7AB8}" type="datetimeFigureOut">
              <a:rPr lang="ru-RU" smtClean="0"/>
              <a:pPr/>
              <a:t>15.05.2018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5F95533-7FA5-4FAE-B4FF-523384BD8B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217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819957">
            <a:off x="1403421" y="1922473"/>
            <a:ext cx="8712119" cy="1346887"/>
          </a:xfrm>
        </p:spPr>
        <p:txBody>
          <a:bodyPr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00CC"/>
                </a:solidFill>
              </a:rPr>
              <a:t>QR – </a:t>
            </a:r>
            <a:r>
              <a:rPr lang="ru-RU" sz="4800" b="1" i="1" dirty="0" smtClean="0">
                <a:solidFill>
                  <a:srgbClr val="0000CC"/>
                </a:solidFill>
              </a:rPr>
              <a:t>коды и экономика?</a:t>
            </a:r>
            <a:endParaRPr lang="ru-RU" sz="4800" b="1" i="1" dirty="0">
              <a:solidFill>
                <a:srgbClr val="0000CC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17673" y="3408218"/>
            <a:ext cx="5181600" cy="1440873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solidFill>
                  <a:srgbClr val="0000CC"/>
                </a:solidFill>
              </a:rPr>
              <a:t>     Фраза дня: 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«Простота – наивысшая изысканность</a:t>
            </a:r>
            <a:r>
              <a:rPr lang="ru-RU" sz="2400" b="1" dirty="0" smtClean="0">
                <a:solidFill>
                  <a:srgbClr val="0000CC"/>
                </a:solidFill>
              </a:rPr>
              <a:t>» </a:t>
            </a:r>
          </a:p>
          <a:p>
            <a:r>
              <a:rPr lang="ru-RU" sz="2400" b="1" dirty="0" smtClean="0">
                <a:solidFill>
                  <a:srgbClr val="0000CC"/>
                </a:solidFill>
              </a:rPr>
              <a:t>Леонардо Да Винчи</a:t>
            </a:r>
          </a:p>
          <a:p>
            <a:pPr algn="ctr"/>
            <a:endParaRPr lang="ru-RU" sz="2400" b="1" dirty="0" smtClean="0">
              <a:solidFill>
                <a:srgbClr val="0000CC"/>
              </a:solidFill>
            </a:endParaRPr>
          </a:p>
        </p:txBody>
      </p:sp>
      <p:pic>
        <p:nvPicPr>
          <p:cNvPr id="4" name="Рисунок 3" descr="http://qrim.org/wp-content/uploads/2013/09/jess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8278" y="380579"/>
            <a:ext cx="2286001" cy="216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www.freevector.com/uploads/vector/preview/8930/FreeVector-QR-Code-Vector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8" y="4187097"/>
            <a:ext cx="2791257" cy="23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user\Рабочий стол\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4508" y="43637"/>
            <a:ext cx="2171414" cy="2033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user\Рабочий стол\Мастер класс 28 февраля 2\qr-code.gif Воронина.gif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81194" y="5555904"/>
            <a:ext cx="1010920" cy="101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36548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293078"/>
            <a:ext cx="10018713" cy="127781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</a:rPr>
              <a:t>Что такое </a:t>
            </a:r>
            <a:r>
              <a:rPr lang="en-US" sz="4400" b="1" dirty="0" smtClean="0">
                <a:solidFill>
                  <a:srgbClr val="0000CC"/>
                </a:solidFill>
              </a:rPr>
              <a:t>QR –</a:t>
            </a:r>
            <a:r>
              <a:rPr lang="ru-RU" sz="4400" b="1" dirty="0" smtClean="0">
                <a:solidFill>
                  <a:srgbClr val="0000CC"/>
                </a:solidFill>
              </a:rPr>
              <a:t> коды?</a:t>
            </a:r>
            <a:endParaRPr lang="ru-RU" sz="4400" b="1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297723"/>
            <a:ext cx="10018713" cy="4056185"/>
          </a:xfrm>
        </p:spPr>
        <p:txBody>
          <a:bodyPr>
            <a:normAutofit fontScale="25000" lnSpcReduction="20000"/>
          </a:bodyPr>
          <a:lstStyle/>
          <a:p>
            <a:pPr lvl="0" fontAlgn="base"/>
            <a:r>
              <a:rPr lang="ru-RU" sz="9600" b="1" dirty="0"/>
              <a:t>QR-код -</a:t>
            </a:r>
            <a:r>
              <a:rPr lang="ru-RU" sz="9600" dirty="0"/>
              <a:t> это матричный код (двумерный штрих-код), разработанный японской корпорацией «</a:t>
            </a:r>
            <a:r>
              <a:rPr lang="ru-RU" sz="9600" dirty="0" err="1"/>
              <a:t>Denso</a:t>
            </a:r>
            <a:r>
              <a:rPr lang="ru-RU" sz="9600" dirty="0"/>
              <a:t> </a:t>
            </a:r>
            <a:r>
              <a:rPr lang="ru-RU" sz="9600" dirty="0" err="1"/>
              <a:t>Wave</a:t>
            </a:r>
            <a:r>
              <a:rPr lang="ru-RU" sz="9600" dirty="0"/>
              <a:t>» в 1994 г.  </a:t>
            </a:r>
          </a:p>
          <a:p>
            <a:pPr lvl="0" fontAlgn="base"/>
            <a:r>
              <a:rPr lang="ru-RU" sz="9600" dirty="0"/>
              <a:t>Аббревиатура </a:t>
            </a:r>
            <a:r>
              <a:rPr lang="ru-RU" sz="9600" b="1" dirty="0"/>
              <a:t>QR</a:t>
            </a:r>
            <a:r>
              <a:rPr lang="ru-RU" sz="9600" dirty="0"/>
              <a:t> (</a:t>
            </a:r>
            <a:r>
              <a:rPr lang="ru-RU" sz="9600" dirty="0" err="1"/>
              <a:t>quick</a:t>
            </a:r>
            <a:r>
              <a:rPr lang="ru-RU" sz="9600" dirty="0"/>
              <a:t> </a:t>
            </a:r>
            <a:r>
              <a:rPr lang="ru-RU" sz="9600" dirty="0" err="1"/>
              <a:t>response</a:t>
            </a:r>
            <a:r>
              <a:rPr lang="ru-RU" sz="9600" dirty="0"/>
              <a:t>) означает «быстрый отклик».  </a:t>
            </a:r>
          </a:p>
          <a:p>
            <a:pPr lvl="0" fontAlgn="base"/>
            <a:r>
              <a:rPr lang="ru-RU" sz="9600" dirty="0"/>
              <a:t>Задача </a:t>
            </a:r>
            <a:r>
              <a:rPr lang="ru-RU" sz="9600" b="1" dirty="0"/>
              <a:t>QR- кодов </a:t>
            </a:r>
            <a:r>
              <a:rPr lang="ru-RU" sz="9600" dirty="0"/>
              <a:t>- хранение большого объема данных при небольшой площади их размещения. </a:t>
            </a:r>
          </a:p>
          <a:p>
            <a:pPr lvl="0" fontAlgn="base"/>
            <a:r>
              <a:rPr lang="ru-RU" sz="9600" dirty="0"/>
              <a:t>В отличие от старого штрих кода, который сканируют тонким лучом, </a:t>
            </a:r>
            <a:r>
              <a:rPr lang="ru-RU" sz="9600" b="1" dirty="0"/>
              <a:t>QR-код</a:t>
            </a:r>
            <a:r>
              <a:rPr lang="ru-RU" sz="9600" dirty="0"/>
              <a:t> определяется сенсором или камерой смартфона как двумерное изображение. </a:t>
            </a:r>
          </a:p>
          <a:p>
            <a:pPr lvl="0" fontAlgn="base"/>
            <a:r>
              <a:rPr lang="ru-RU" sz="9600" dirty="0"/>
              <a:t>В </a:t>
            </a:r>
            <a:r>
              <a:rPr lang="ru-RU" sz="9600" b="1" dirty="0"/>
              <a:t>QR-код</a:t>
            </a:r>
            <a:r>
              <a:rPr lang="ru-RU" sz="9600" dirty="0"/>
              <a:t> можно закодировать любую информацию, текст, URL и т.д. </a:t>
            </a:r>
          </a:p>
          <a:p>
            <a:pPr lvl="0" fontAlgn="base"/>
            <a:r>
              <a:rPr lang="ru-RU" sz="9600" dirty="0"/>
              <a:t>Для создания кодов существуют сайты-генераторы. </a:t>
            </a:r>
          </a:p>
          <a:p>
            <a:pPr lvl="0" fontAlgn="base"/>
            <a:r>
              <a:rPr lang="ru-RU" sz="9600" dirty="0"/>
              <a:t>А для считывания кодов необходима простая программа, которая устанавливается на более-менее современный мобильный телефон. </a:t>
            </a:r>
          </a:p>
          <a:p>
            <a:endParaRPr lang="ru-RU" dirty="0"/>
          </a:p>
        </p:txBody>
      </p:sp>
      <p:pic>
        <p:nvPicPr>
          <p:cNvPr id="4" name="Рисунок 3" descr="C:\Documents and Settings\user\Рабочий стол\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3658580">
            <a:off x="399368" y="275626"/>
            <a:ext cx="1555152" cy="15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7899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164124"/>
            <a:ext cx="8058274" cy="10668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00CC"/>
                </a:solidFill>
              </a:rPr>
              <a:t>Как использовать </a:t>
            </a:r>
            <a:r>
              <a:rPr lang="en-US" sz="4800" b="1" dirty="0" smtClean="0">
                <a:solidFill>
                  <a:srgbClr val="0000CC"/>
                </a:solidFill>
              </a:rPr>
              <a:t>QR</a:t>
            </a:r>
            <a:r>
              <a:rPr lang="ru-RU" sz="4800" b="1" dirty="0" smtClean="0">
                <a:solidFill>
                  <a:srgbClr val="0000CC"/>
                </a:solidFill>
              </a:rPr>
              <a:t> – код?</a:t>
            </a:r>
            <a:endParaRPr lang="ru-RU" sz="4800" b="1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3416" y="2063262"/>
            <a:ext cx="10550769" cy="461889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Использование </a:t>
            </a:r>
            <a:r>
              <a:rPr lang="en-US" sz="2800" dirty="0"/>
              <a:t>QR </a:t>
            </a:r>
            <a:r>
              <a:rPr lang="ru-RU" sz="2800" dirty="0" smtClean="0"/>
              <a:t>– кода действительно необозримо большое.</a:t>
            </a:r>
          </a:p>
          <a:p>
            <a:r>
              <a:rPr lang="ru-RU" sz="2800" dirty="0" smtClean="0"/>
              <a:t>С помощью него можно считывать информацию с достопримечательностей или памятников.</a:t>
            </a:r>
          </a:p>
          <a:p>
            <a:r>
              <a:rPr lang="ru-RU" sz="2800" dirty="0" smtClean="0"/>
              <a:t>Прочитать информацию о товаре или услуге.</a:t>
            </a:r>
          </a:p>
          <a:p>
            <a:r>
              <a:rPr lang="ru-RU" sz="2800" dirty="0" smtClean="0"/>
              <a:t>С помощью </a:t>
            </a:r>
            <a:r>
              <a:rPr lang="en-US" sz="2800" dirty="0"/>
              <a:t>QR </a:t>
            </a:r>
            <a:r>
              <a:rPr lang="ru-RU" sz="2800" dirty="0" smtClean="0"/>
              <a:t>– кода вы можете передавать информацию о своих контактных данных или, например, ссылку на сайт.</a:t>
            </a:r>
          </a:p>
          <a:p>
            <a:endParaRPr lang="ru-RU" dirty="0"/>
          </a:p>
        </p:txBody>
      </p:sp>
      <p:pic>
        <p:nvPicPr>
          <p:cNvPr id="4" name="Рисунок 3" descr="http://jonyit.ru/wp-content/uploads/2012/08/programma-dlja-chtenija-qr-kodov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2612787">
            <a:off x="9740299" y="972752"/>
            <a:ext cx="2479675" cy="1861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6774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9169" y="140678"/>
            <a:ext cx="9943855" cy="1570891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</a:rPr>
              <a:t>Что можно закодировать с помощью</a:t>
            </a:r>
            <a:br>
              <a:rPr lang="ru-RU" sz="4400" b="1" dirty="0" smtClean="0">
                <a:solidFill>
                  <a:srgbClr val="0000CC"/>
                </a:solidFill>
              </a:rPr>
            </a:br>
            <a:r>
              <a:rPr lang="ru-RU" sz="4400" b="1" dirty="0" smtClean="0">
                <a:solidFill>
                  <a:srgbClr val="0000CC"/>
                </a:solidFill>
              </a:rPr>
              <a:t> </a:t>
            </a:r>
            <a:r>
              <a:rPr lang="en-US" sz="4400" b="1" dirty="0">
                <a:solidFill>
                  <a:srgbClr val="0000CC"/>
                </a:solidFill>
              </a:rPr>
              <a:t>QR </a:t>
            </a:r>
            <a:r>
              <a:rPr lang="ru-RU" sz="4400" b="1" dirty="0" smtClean="0">
                <a:solidFill>
                  <a:srgbClr val="0000CC"/>
                </a:solidFill>
              </a:rPr>
              <a:t>– кода.</a:t>
            </a:r>
            <a:endParaRPr lang="ru-RU" sz="4400" b="1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59169" y="2666999"/>
            <a:ext cx="9943854" cy="312420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CC"/>
                </a:solidFill>
              </a:rPr>
              <a:t>С помощью </a:t>
            </a:r>
            <a:r>
              <a:rPr lang="en-US" sz="2800" b="1" dirty="0">
                <a:solidFill>
                  <a:srgbClr val="0000CC"/>
                </a:solidFill>
              </a:rPr>
              <a:t>QR </a:t>
            </a:r>
            <a:r>
              <a:rPr lang="ru-RU" sz="2800" dirty="0" smtClean="0"/>
              <a:t>– кода можно закодировать любую информацию, например:</a:t>
            </a:r>
          </a:p>
          <a:p>
            <a:r>
              <a:rPr lang="ru-RU" sz="2800" b="1" dirty="0" smtClean="0">
                <a:solidFill>
                  <a:srgbClr val="0000CC"/>
                </a:solidFill>
              </a:rPr>
              <a:t>Интернет – адрес </a:t>
            </a:r>
            <a:r>
              <a:rPr lang="ru-RU" sz="2800" dirty="0" smtClean="0"/>
              <a:t>(</a:t>
            </a:r>
            <a:r>
              <a:rPr lang="en-US" sz="2800" dirty="0"/>
              <a:t>QR </a:t>
            </a:r>
            <a:r>
              <a:rPr lang="ru-RU" sz="2800" dirty="0" smtClean="0"/>
              <a:t>– коды могут содержать ссылки на Интернет ресурсы. Прочтение кода направит пользователя на нужный сайт, избавляя от необходимости тщательно вводить множество знаков в адресной строке браузера).</a:t>
            </a:r>
          </a:p>
          <a:p>
            <a:r>
              <a:rPr lang="ru-RU" sz="2800" b="1" dirty="0" smtClean="0">
                <a:solidFill>
                  <a:srgbClr val="0000CC"/>
                </a:solidFill>
              </a:rPr>
              <a:t>Контактные данные </a:t>
            </a:r>
            <a:r>
              <a:rPr lang="ru-RU" sz="2800" dirty="0" smtClean="0"/>
              <a:t>(довольно часто встречаются визитки, содержащие код. Можно просканировать код и сохранить контактную информацию в адресной книге телефона или компьютера).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14554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15005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rgbClr val="0000CC"/>
                </a:solidFill>
              </a:rPr>
              <a:t>Что можно закодировать с помощью</a:t>
            </a:r>
            <a:br>
              <a:rPr lang="ru-RU" sz="4800" b="1" dirty="0">
                <a:solidFill>
                  <a:srgbClr val="0000CC"/>
                </a:solidFill>
              </a:rPr>
            </a:br>
            <a:r>
              <a:rPr lang="ru-RU" sz="4800" b="1" dirty="0">
                <a:solidFill>
                  <a:srgbClr val="0000CC"/>
                </a:solidFill>
              </a:rPr>
              <a:t> </a:t>
            </a:r>
            <a:r>
              <a:rPr lang="en-US" sz="4800" b="1" dirty="0">
                <a:solidFill>
                  <a:srgbClr val="0000CC"/>
                </a:solidFill>
              </a:rPr>
              <a:t>QR </a:t>
            </a:r>
            <a:r>
              <a:rPr lang="ru-RU" sz="4800" b="1" dirty="0">
                <a:solidFill>
                  <a:srgbClr val="0000CC"/>
                </a:solidFill>
              </a:rPr>
              <a:t>– кода.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368063"/>
            <a:ext cx="10018713" cy="342313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CC"/>
                </a:solidFill>
              </a:rPr>
              <a:t>Географические данные </a:t>
            </a:r>
            <a:r>
              <a:rPr lang="ru-RU" sz="2800" dirty="0" smtClean="0"/>
              <a:t>(в </a:t>
            </a:r>
            <a:r>
              <a:rPr lang="en-US" sz="2800" dirty="0" smtClean="0"/>
              <a:t>QR</a:t>
            </a:r>
            <a:r>
              <a:rPr lang="ru-RU" sz="2800" dirty="0" smtClean="0"/>
              <a:t>-коде могут быть зашифрованы </a:t>
            </a:r>
            <a:r>
              <a:rPr lang="ru-RU" sz="2800" dirty="0" err="1" smtClean="0"/>
              <a:t>геоданные</a:t>
            </a:r>
            <a:r>
              <a:rPr lang="ru-RU" sz="2800" dirty="0" smtClean="0"/>
              <a:t>. Это позволяет посмотреть расположение того или иного объекта, например, в «Картах </a:t>
            </a:r>
            <a:r>
              <a:rPr lang="en-US" sz="2800" dirty="0" smtClean="0"/>
              <a:t>Google</a:t>
            </a:r>
            <a:r>
              <a:rPr lang="ru-RU" sz="2800" dirty="0" smtClean="0"/>
              <a:t>»).</a:t>
            </a:r>
          </a:p>
          <a:p>
            <a:r>
              <a:rPr lang="ru-RU" sz="2800" b="1" dirty="0" smtClean="0">
                <a:solidFill>
                  <a:srgbClr val="0000CC"/>
                </a:solidFill>
              </a:rPr>
              <a:t>Текст</a:t>
            </a:r>
            <a:r>
              <a:rPr lang="ru-RU" sz="2800" dirty="0" smtClean="0"/>
              <a:t> (этот формат пригоден для различных целей, от сообщений до информационной справки.</a:t>
            </a:r>
          </a:p>
          <a:p>
            <a:r>
              <a:rPr lang="ru-RU" sz="2800" b="1" dirty="0" smtClean="0">
                <a:solidFill>
                  <a:srgbClr val="0000CC"/>
                </a:solidFill>
              </a:rPr>
              <a:t>Адрес электронной почты </a:t>
            </a:r>
            <a:r>
              <a:rPr lang="ru-RU" sz="2800" dirty="0" smtClean="0"/>
              <a:t>(</a:t>
            </a:r>
            <a:r>
              <a:rPr lang="en-US" sz="2800" dirty="0" smtClean="0"/>
              <a:t>QR</a:t>
            </a:r>
            <a:r>
              <a:rPr lang="ru-RU" sz="2800" dirty="0" smtClean="0"/>
              <a:t>-код может содержать адрес электронной почты и имя адресата).</a:t>
            </a:r>
          </a:p>
          <a:p>
            <a:r>
              <a:rPr lang="ru-RU" sz="2800" b="1" dirty="0" smtClean="0">
                <a:solidFill>
                  <a:srgbClr val="0000CC"/>
                </a:solidFill>
              </a:rPr>
              <a:t>Телефонные номера </a:t>
            </a:r>
            <a:r>
              <a:rPr lang="ru-RU" sz="2800" dirty="0" smtClean="0"/>
              <a:t>(при сканировании </a:t>
            </a:r>
            <a:r>
              <a:rPr lang="en-US" sz="2800" dirty="0" smtClean="0"/>
              <a:t>QR</a:t>
            </a:r>
            <a:r>
              <a:rPr lang="ru-RU" sz="2800" dirty="0" smtClean="0"/>
              <a:t>-кода с внедренным телефонным номером можно сразу же сделать телефонный звонок).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18769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rgbClr val="0000CC"/>
                </a:solidFill>
              </a:rPr>
              <a:t>Один графический рисунок </a:t>
            </a:r>
            <a:r>
              <a:rPr lang="en-US" sz="4400" b="1" dirty="0" smtClean="0">
                <a:solidFill>
                  <a:srgbClr val="0000CC"/>
                </a:solidFill>
              </a:rPr>
              <a:t>QR</a:t>
            </a:r>
            <a:r>
              <a:rPr lang="ru-RU" sz="4400" b="1" dirty="0" smtClean="0">
                <a:solidFill>
                  <a:srgbClr val="0000CC"/>
                </a:solidFill>
              </a:rPr>
              <a:t>-кода способен вместить</a:t>
            </a:r>
            <a:endParaRPr lang="ru-RU" sz="4400" b="1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625969"/>
            <a:ext cx="10018713" cy="3950677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Century" panose="02040604050505020304" pitchFamily="18" charset="0"/>
              </a:rPr>
              <a:t>2953 байт информации;</a:t>
            </a:r>
          </a:p>
          <a:p>
            <a:r>
              <a:rPr lang="ru-RU" sz="3200" dirty="0" smtClean="0">
                <a:latin typeface="Century" panose="02040604050505020304" pitchFamily="18" charset="0"/>
              </a:rPr>
              <a:t>Или до 1817 иероглифов;</a:t>
            </a:r>
          </a:p>
          <a:p>
            <a:r>
              <a:rPr lang="ru-RU" sz="3200" dirty="0" smtClean="0">
                <a:latin typeface="Century" panose="02040604050505020304" pitchFamily="18" charset="0"/>
              </a:rPr>
              <a:t>Или до 7089 арабских цифр;</a:t>
            </a:r>
          </a:p>
          <a:p>
            <a:r>
              <a:rPr lang="ru-RU" sz="3200" dirty="0" smtClean="0">
                <a:latin typeface="Century" panose="02040604050505020304" pitchFamily="18" charset="0"/>
              </a:rPr>
              <a:t>Или до 4296 арабских цифр и букв, в том числе и кириллического начертания.</a:t>
            </a:r>
            <a:endParaRPr lang="ru-RU" sz="3200" dirty="0">
              <a:latin typeface="Century" panose="02040604050505020304" pitchFamily="18" charset="0"/>
            </a:endParaRPr>
          </a:p>
        </p:txBody>
      </p:sp>
      <p:pic>
        <p:nvPicPr>
          <p:cNvPr id="4" name="Рисунок 3" descr="https://lh3.googleusercontent.com/Lg6xqjY_eX0rjWSu0G7rKUtym53cY3ruw4SLiKB1rWcFsyB_KyNx96iW-7le1HWo68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9139" y="2438399"/>
            <a:ext cx="1806575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7887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4988" y="0"/>
            <a:ext cx="10018713" cy="215704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0000CC"/>
                </a:solidFill>
              </a:rPr>
              <a:t>Как можно прочитать </a:t>
            </a:r>
            <a:r>
              <a:rPr lang="en-US" sz="4800" b="1" dirty="0" smtClean="0">
                <a:solidFill>
                  <a:srgbClr val="0000CC"/>
                </a:solidFill>
              </a:rPr>
              <a:t>QR</a:t>
            </a:r>
            <a:r>
              <a:rPr lang="ru-RU" sz="4800" b="1" dirty="0" smtClean="0">
                <a:solidFill>
                  <a:srgbClr val="0000CC"/>
                </a:solidFill>
              </a:rPr>
              <a:t>-код</a:t>
            </a:r>
            <a:endParaRPr lang="ru-RU" sz="4800" b="1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863969"/>
            <a:ext cx="10018713" cy="3927231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Во-первых, если картинка опубликована на сайте в сети Интернет, то можно взять эту картинку и прочитать в специальной </a:t>
            </a:r>
            <a:r>
              <a:rPr lang="en-US" sz="2800" dirty="0" smtClean="0"/>
              <a:t>online</a:t>
            </a:r>
            <a:r>
              <a:rPr lang="ru-RU" sz="2800" dirty="0" smtClean="0"/>
              <a:t> программе-сканере </a:t>
            </a:r>
            <a:r>
              <a:rPr lang="en-US" sz="2800" dirty="0" smtClean="0"/>
              <a:t>QR</a:t>
            </a:r>
            <a:r>
              <a:rPr lang="ru-RU" sz="2800" dirty="0" smtClean="0"/>
              <a:t>-кода. Но это не самый удобный и практичный путь.</a:t>
            </a:r>
          </a:p>
          <a:p>
            <a:r>
              <a:rPr lang="ru-RU" sz="2800" dirty="0" smtClean="0"/>
              <a:t>Во-вторых, картинку можно просто сфотографировать камерой Вашего мобильного телефона и прочитать при помощи предварительно установленного приложения. Это чрезвычайно удобно и практично.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03324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17232"/>
            <a:ext cx="10018713" cy="160606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0000CC"/>
                </a:solidFill>
              </a:rPr>
              <a:t>Как можно прочитать </a:t>
            </a:r>
            <a:r>
              <a:rPr lang="en-US" sz="4800" b="1" dirty="0">
                <a:solidFill>
                  <a:srgbClr val="0000CC"/>
                </a:solidFill>
              </a:rPr>
              <a:t>QR</a:t>
            </a:r>
            <a:r>
              <a:rPr lang="ru-RU" sz="4800" b="1" dirty="0">
                <a:solidFill>
                  <a:srgbClr val="0000CC"/>
                </a:solidFill>
              </a:rPr>
              <a:t>-код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1582615"/>
            <a:ext cx="10018713" cy="4208585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Например, считав </a:t>
            </a:r>
            <a:r>
              <a:rPr lang="en-US" sz="2800" dirty="0" smtClean="0"/>
              <a:t>QR</a:t>
            </a:r>
            <a:r>
              <a:rPr lang="ru-RU" sz="2800" dirty="0" smtClean="0"/>
              <a:t>-код с ценника, можно легко ознакомиться с характеристиками товара на экране своего мобильного телефона и даже сохранить их (в виде рисунка </a:t>
            </a:r>
            <a:r>
              <a:rPr lang="en-US" sz="2800" dirty="0" smtClean="0"/>
              <a:t>QR</a:t>
            </a:r>
            <a:r>
              <a:rPr lang="ru-RU" sz="2800" dirty="0" smtClean="0"/>
              <a:t>-кода) для сравнения с другим товаром аналогичного назначения.</a:t>
            </a:r>
          </a:p>
          <a:p>
            <a:r>
              <a:rPr lang="ru-RU" sz="2800" dirty="0" smtClean="0"/>
              <a:t>Широкое распространение мобильных телефонов с фотокамерами ( и соответствующих приложений для них) значительно увеличило популярность </a:t>
            </a:r>
            <a:r>
              <a:rPr lang="en-US" sz="2800" dirty="0" smtClean="0"/>
              <a:t>QR</a:t>
            </a:r>
            <a:r>
              <a:rPr lang="ru-RU" sz="2800" dirty="0" smtClean="0"/>
              <a:t>-кода во всем мире.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325715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82062"/>
            <a:ext cx="10018713" cy="1437771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0000CC"/>
                </a:solidFill>
              </a:rPr>
              <a:t>Использование </a:t>
            </a:r>
            <a:r>
              <a:rPr lang="en-US" sz="4800" dirty="0" smtClean="0">
                <a:solidFill>
                  <a:srgbClr val="0000CC"/>
                </a:solidFill>
              </a:rPr>
              <a:t>QR</a:t>
            </a:r>
            <a:r>
              <a:rPr lang="ru-RU" sz="4800" dirty="0" smtClean="0">
                <a:solidFill>
                  <a:srgbClr val="0000CC"/>
                </a:solidFill>
              </a:rPr>
              <a:t>-кодов в образовании</a:t>
            </a:r>
            <a:endParaRPr lang="ru-RU" sz="4800" dirty="0">
              <a:solidFill>
                <a:srgbClr val="0000CC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916148" y="1793631"/>
            <a:ext cx="7761269" cy="4595446"/>
            <a:chOff x="3625911" y="1825714"/>
            <a:chExt cx="5049791" cy="4349813"/>
          </a:xfrm>
        </p:grpSpPr>
        <p:sp>
          <p:nvSpPr>
            <p:cNvPr id="12" name="Полилиния 11"/>
            <p:cNvSpPr/>
            <p:nvPr/>
          </p:nvSpPr>
          <p:spPr>
            <a:xfrm>
              <a:off x="6520923" y="1857419"/>
              <a:ext cx="1389331" cy="1075692"/>
            </a:xfrm>
            <a:custGeom>
              <a:avLst/>
              <a:gdLst>
                <a:gd name="connsiteX0" fmla="*/ 0 w 1075692"/>
                <a:gd name="connsiteY0" fmla="*/ 0 h 1075692"/>
                <a:gd name="connsiteX1" fmla="*/ 1075692 w 1075692"/>
                <a:gd name="connsiteY1" fmla="*/ 0 h 1075692"/>
                <a:gd name="connsiteX2" fmla="*/ 1075692 w 1075692"/>
                <a:gd name="connsiteY2" fmla="*/ 1075692 h 1075692"/>
                <a:gd name="connsiteX3" fmla="*/ 0 w 1075692"/>
                <a:gd name="connsiteY3" fmla="*/ 1075692 h 1075692"/>
                <a:gd name="connsiteX4" fmla="*/ 0 w 1075692"/>
                <a:gd name="connsiteY4" fmla="*/ 0 h 107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692" h="1075692">
                  <a:moveTo>
                    <a:pt x="0" y="0"/>
                  </a:moveTo>
                  <a:lnTo>
                    <a:pt x="1075692" y="0"/>
                  </a:lnTo>
                  <a:lnTo>
                    <a:pt x="1075692" y="1075692"/>
                  </a:lnTo>
                  <a:lnTo>
                    <a:pt x="0" y="107569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Проектная деятельность</a:t>
              </a:r>
              <a:endParaRPr lang="ru-RU" sz="2400" b="1" kern="1200" dirty="0"/>
            </a:p>
          </p:txBody>
        </p:sp>
        <p:sp>
          <p:nvSpPr>
            <p:cNvPr id="13" name="Круговая стрелка 12"/>
            <p:cNvSpPr/>
            <p:nvPr/>
          </p:nvSpPr>
          <p:spPr>
            <a:xfrm>
              <a:off x="4131202" y="1923155"/>
              <a:ext cx="4039207" cy="4039207"/>
            </a:xfrm>
            <a:prstGeom prst="circularArrow">
              <a:avLst>
                <a:gd name="adj1" fmla="val 5193"/>
                <a:gd name="adj2" fmla="val 335399"/>
                <a:gd name="adj3" fmla="val 21295337"/>
                <a:gd name="adj4" fmla="val 19764403"/>
                <a:gd name="adj5" fmla="val 6059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олилиния 13"/>
            <p:cNvSpPr/>
            <p:nvPr/>
          </p:nvSpPr>
          <p:spPr>
            <a:xfrm>
              <a:off x="7262792" y="3861343"/>
              <a:ext cx="1412910" cy="1075692"/>
            </a:xfrm>
            <a:custGeom>
              <a:avLst/>
              <a:gdLst>
                <a:gd name="connsiteX0" fmla="*/ 0 w 1075692"/>
                <a:gd name="connsiteY0" fmla="*/ 0 h 1075692"/>
                <a:gd name="connsiteX1" fmla="*/ 1075692 w 1075692"/>
                <a:gd name="connsiteY1" fmla="*/ 0 h 1075692"/>
                <a:gd name="connsiteX2" fmla="*/ 1075692 w 1075692"/>
                <a:gd name="connsiteY2" fmla="*/ 1075692 h 1075692"/>
                <a:gd name="connsiteX3" fmla="*/ 0 w 1075692"/>
                <a:gd name="connsiteY3" fmla="*/ 1075692 h 1075692"/>
                <a:gd name="connsiteX4" fmla="*/ 0 w 1075692"/>
                <a:gd name="connsiteY4" fmla="*/ 0 h 107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692" h="1075692">
                  <a:moveTo>
                    <a:pt x="0" y="0"/>
                  </a:moveTo>
                  <a:lnTo>
                    <a:pt x="1075692" y="0"/>
                  </a:lnTo>
                  <a:lnTo>
                    <a:pt x="1075692" y="1075692"/>
                  </a:lnTo>
                  <a:lnTo>
                    <a:pt x="0" y="107569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Внеурочная деятельность</a:t>
              </a:r>
              <a:endParaRPr lang="ru-RU" sz="2400" b="1" kern="1200" dirty="0"/>
            </a:p>
          </p:txBody>
        </p:sp>
        <p:sp>
          <p:nvSpPr>
            <p:cNvPr id="15" name="Круговая стрелка 14"/>
            <p:cNvSpPr/>
            <p:nvPr/>
          </p:nvSpPr>
          <p:spPr>
            <a:xfrm>
              <a:off x="4614241" y="2007175"/>
              <a:ext cx="4039207" cy="4039207"/>
            </a:xfrm>
            <a:prstGeom prst="circularArrow">
              <a:avLst>
                <a:gd name="adj1" fmla="val 5193"/>
                <a:gd name="adj2" fmla="val 335399"/>
                <a:gd name="adj3" fmla="val 4016869"/>
                <a:gd name="adj4" fmla="val 2251439"/>
                <a:gd name="adj5" fmla="val 6059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5475954" y="5099835"/>
              <a:ext cx="1334813" cy="1075692"/>
            </a:xfrm>
            <a:custGeom>
              <a:avLst/>
              <a:gdLst>
                <a:gd name="connsiteX0" fmla="*/ 0 w 1075692"/>
                <a:gd name="connsiteY0" fmla="*/ 0 h 1075692"/>
                <a:gd name="connsiteX1" fmla="*/ 1075692 w 1075692"/>
                <a:gd name="connsiteY1" fmla="*/ 0 h 1075692"/>
                <a:gd name="connsiteX2" fmla="*/ 1075692 w 1075692"/>
                <a:gd name="connsiteY2" fmla="*/ 1075692 h 1075692"/>
                <a:gd name="connsiteX3" fmla="*/ 0 w 1075692"/>
                <a:gd name="connsiteY3" fmla="*/ 1075692 h 1075692"/>
                <a:gd name="connsiteX4" fmla="*/ 0 w 1075692"/>
                <a:gd name="connsiteY4" fmla="*/ 0 h 107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692" h="1075692">
                  <a:moveTo>
                    <a:pt x="0" y="0"/>
                  </a:moveTo>
                  <a:lnTo>
                    <a:pt x="1075692" y="0"/>
                  </a:lnTo>
                  <a:lnTo>
                    <a:pt x="1075692" y="1075692"/>
                  </a:lnTo>
                  <a:lnTo>
                    <a:pt x="0" y="107569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kern="1200" dirty="0" smtClean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/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Организация пространства</a:t>
              </a:r>
              <a:endParaRPr lang="ru-RU" sz="2400" b="1" kern="1200" dirty="0"/>
            </a:p>
          </p:txBody>
        </p:sp>
        <p:sp>
          <p:nvSpPr>
            <p:cNvPr id="17" name="Круговая стрелка 16"/>
            <p:cNvSpPr/>
            <p:nvPr/>
          </p:nvSpPr>
          <p:spPr>
            <a:xfrm>
              <a:off x="3648165" y="2007175"/>
              <a:ext cx="4039207" cy="4039207"/>
            </a:xfrm>
            <a:prstGeom prst="circularArrow">
              <a:avLst>
                <a:gd name="adj1" fmla="val 5193"/>
                <a:gd name="adj2" fmla="val 335399"/>
                <a:gd name="adj3" fmla="val 8213162"/>
                <a:gd name="adj4" fmla="val 6447732"/>
                <a:gd name="adj5" fmla="val 6059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3625911" y="3861343"/>
              <a:ext cx="1303295" cy="1075692"/>
            </a:xfrm>
            <a:custGeom>
              <a:avLst/>
              <a:gdLst>
                <a:gd name="connsiteX0" fmla="*/ 0 w 1075692"/>
                <a:gd name="connsiteY0" fmla="*/ 0 h 1075692"/>
                <a:gd name="connsiteX1" fmla="*/ 1075692 w 1075692"/>
                <a:gd name="connsiteY1" fmla="*/ 0 h 1075692"/>
                <a:gd name="connsiteX2" fmla="*/ 1075692 w 1075692"/>
                <a:gd name="connsiteY2" fmla="*/ 1075692 h 1075692"/>
                <a:gd name="connsiteX3" fmla="*/ 0 w 1075692"/>
                <a:gd name="connsiteY3" fmla="*/ 1075692 h 1075692"/>
                <a:gd name="connsiteX4" fmla="*/ 0 w 1075692"/>
                <a:gd name="connsiteY4" fmla="*/ 0 h 107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692" h="1075692">
                  <a:moveTo>
                    <a:pt x="0" y="0"/>
                  </a:moveTo>
                  <a:lnTo>
                    <a:pt x="1075692" y="0"/>
                  </a:lnTo>
                  <a:lnTo>
                    <a:pt x="1075692" y="1075692"/>
                  </a:lnTo>
                  <a:lnTo>
                    <a:pt x="0" y="107569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Игровая деятельность</a:t>
              </a:r>
              <a:endParaRPr lang="ru-RU" sz="2400" b="1" kern="1200" dirty="0"/>
            </a:p>
          </p:txBody>
        </p:sp>
        <p:sp>
          <p:nvSpPr>
            <p:cNvPr id="19" name="Круговая стрелка 18"/>
            <p:cNvSpPr/>
            <p:nvPr/>
          </p:nvSpPr>
          <p:spPr>
            <a:xfrm>
              <a:off x="4054141" y="1958596"/>
              <a:ext cx="4039207" cy="4039207"/>
            </a:xfrm>
            <a:prstGeom prst="circularArrow">
              <a:avLst>
                <a:gd name="adj1" fmla="val 5193"/>
                <a:gd name="adj2" fmla="val 335399"/>
                <a:gd name="adj3" fmla="val 12300198"/>
                <a:gd name="adj4" fmla="val 10769265"/>
                <a:gd name="adj5" fmla="val 6059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олилиния 19"/>
            <p:cNvSpPr/>
            <p:nvPr/>
          </p:nvSpPr>
          <p:spPr>
            <a:xfrm>
              <a:off x="4504628" y="1857419"/>
              <a:ext cx="1230661" cy="1075692"/>
            </a:xfrm>
            <a:custGeom>
              <a:avLst/>
              <a:gdLst>
                <a:gd name="connsiteX0" fmla="*/ 0 w 1075692"/>
                <a:gd name="connsiteY0" fmla="*/ 0 h 1075692"/>
                <a:gd name="connsiteX1" fmla="*/ 1075692 w 1075692"/>
                <a:gd name="connsiteY1" fmla="*/ 0 h 1075692"/>
                <a:gd name="connsiteX2" fmla="*/ 1075692 w 1075692"/>
                <a:gd name="connsiteY2" fmla="*/ 1075692 h 1075692"/>
                <a:gd name="connsiteX3" fmla="*/ 0 w 1075692"/>
                <a:gd name="connsiteY3" fmla="*/ 1075692 h 1075692"/>
                <a:gd name="connsiteX4" fmla="*/ 0 w 1075692"/>
                <a:gd name="connsiteY4" fmla="*/ 0 h 107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5692" h="1075692">
                  <a:moveTo>
                    <a:pt x="0" y="0"/>
                  </a:moveTo>
                  <a:lnTo>
                    <a:pt x="1075692" y="0"/>
                  </a:lnTo>
                  <a:lnTo>
                    <a:pt x="1075692" y="1075692"/>
                  </a:lnTo>
                  <a:lnTo>
                    <a:pt x="0" y="107569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/>
                <a:t>Учебная деятельность</a:t>
              </a:r>
              <a:endParaRPr lang="ru-RU" sz="2400" b="1" kern="1200" dirty="0"/>
            </a:p>
          </p:txBody>
        </p:sp>
        <p:sp>
          <p:nvSpPr>
            <p:cNvPr id="21" name="Круговая стрелка 20"/>
            <p:cNvSpPr/>
            <p:nvPr/>
          </p:nvSpPr>
          <p:spPr>
            <a:xfrm>
              <a:off x="4076396" y="1825714"/>
              <a:ext cx="4039207" cy="4039207"/>
            </a:xfrm>
            <a:prstGeom prst="circularArrow">
              <a:avLst>
                <a:gd name="adj1" fmla="val 5193"/>
                <a:gd name="adj2" fmla="val 335399"/>
                <a:gd name="adj3" fmla="val 16867851"/>
                <a:gd name="adj4" fmla="val 15196750"/>
                <a:gd name="adj5" fmla="val 6059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2" name="Прямоугольник 21"/>
          <p:cNvSpPr/>
          <p:nvPr/>
        </p:nvSpPr>
        <p:spPr>
          <a:xfrm>
            <a:off x="4056185" y="3244333"/>
            <a:ext cx="33127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0000CC"/>
                </a:solidFill>
              </a:rPr>
              <a:t>QR</a:t>
            </a:r>
            <a:r>
              <a:rPr lang="ru-RU" sz="4000" dirty="0">
                <a:solidFill>
                  <a:srgbClr val="0000CC"/>
                </a:solidFill>
              </a:rPr>
              <a:t>-коды в образовании</a:t>
            </a:r>
          </a:p>
        </p:txBody>
      </p:sp>
    </p:spTree>
    <p:extLst>
      <p:ext uri="{BB962C8B-B14F-4D97-AF65-F5344CB8AC3E}">
        <p14:creationId xmlns="" xmlns:p14="http://schemas.microsoft.com/office/powerpoint/2010/main" val="16147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17070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CC"/>
                </a:solidFill>
              </a:rPr>
              <a:t>Использование </a:t>
            </a:r>
            <a:r>
              <a:rPr lang="en-US" dirty="0" smtClean="0">
                <a:solidFill>
                  <a:srgbClr val="0000CC"/>
                </a:solidFill>
              </a:rPr>
              <a:t>QR – </a:t>
            </a:r>
            <a:r>
              <a:rPr lang="ru-RU" dirty="0" smtClean="0">
                <a:solidFill>
                  <a:srgbClr val="0000CC"/>
                </a:solidFill>
              </a:rPr>
              <a:t>кодов в учебной деятельности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2092037"/>
            <a:ext cx="10018713" cy="3699164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На уроке: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Интерактивное задание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Образец задания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Помощь(пример, формула)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Подсказка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Полезные ссылки </a:t>
            </a:r>
          </a:p>
          <a:p>
            <a:pPr algn="ctr">
              <a:buFont typeface="Wingdings" pitchFamily="2" charset="2"/>
              <a:buChar char="ü"/>
            </a:pPr>
            <a:r>
              <a:rPr lang="ru-RU" dirty="0" smtClean="0">
                <a:solidFill>
                  <a:srgbClr val="0000CC"/>
                </a:solidFill>
              </a:rPr>
              <a:t>Домашнее задание</a:t>
            </a:r>
            <a:endParaRPr lang="ru-RU" dirty="0">
              <a:solidFill>
                <a:srgbClr val="0000CC"/>
              </a:solidFill>
            </a:endParaRPr>
          </a:p>
        </p:txBody>
      </p:sp>
      <p:pic>
        <p:nvPicPr>
          <p:cNvPr id="5" name="Рисунок 4" descr="C:\Documents and Settings\user\Рабочий стол\Мастер класс 28 февраля 2\qr-code.gif Пушкин Онегин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58472" y="4083801"/>
            <a:ext cx="2046837" cy="2095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user\Рабочий стол\Мастер класс 28 февраля 2\qr-code.gif труд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0922" y="1609523"/>
            <a:ext cx="2087245" cy="208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230922"/>
          </a:xfrm>
        </p:spPr>
        <p:txBody>
          <a:bodyPr/>
          <a:lstStyle/>
          <a:p>
            <a:r>
              <a:rPr lang="ru-RU" sz="4800" dirty="0" smtClean="0">
                <a:solidFill>
                  <a:srgbClr val="0000CC"/>
                </a:solidFill>
              </a:rPr>
              <a:t>Использование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8862" y="1547446"/>
            <a:ext cx="10178315" cy="3493477"/>
          </a:xfrm>
        </p:spPr>
        <p:txBody>
          <a:bodyPr/>
          <a:lstStyle/>
          <a:p>
            <a:r>
              <a:rPr lang="ru-RU" sz="2800" dirty="0"/>
              <a:t>Возьмите мобильный телефон с камерой.</a:t>
            </a:r>
          </a:p>
          <a:p>
            <a:r>
              <a:rPr lang="ru-RU" sz="2800" dirty="0"/>
              <a:t>Запустите программу для сканирования кода.</a:t>
            </a:r>
          </a:p>
          <a:p>
            <a:r>
              <a:rPr lang="ru-RU" sz="2800" dirty="0"/>
              <a:t>Наведите объектив камеры на код.</a:t>
            </a:r>
          </a:p>
          <a:p>
            <a:r>
              <a:rPr lang="ru-RU" sz="2800" dirty="0"/>
              <a:t>Получите информацию.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&amp;Gcy;&amp;iecy;&amp;ncy;&amp;iecy;&amp;rcy;&amp;acy;&amp;tcy;&amp;ocy;&amp;rcy; QR &amp;kcy;&amp;ocy;&amp;dcy;&amp;acy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8952" y="3864833"/>
            <a:ext cx="5183048" cy="298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3191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Простейший способ создания двумерного штрих-кода потребует от пользователя лишь наличие интернета. Подобную услугу предоставляют следующие сайты: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7455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qrcoder.ru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www.qrcc.ru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www.qurify.com</a:t>
            </a:r>
          </a:p>
          <a:p>
            <a:pPr marL="0" indent="0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qrcode.kaywa.com</a:t>
            </a:r>
          </a:p>
        </p:txBody>
      </p:sp>
      <p:pic>
        <p:nvPicPr>
          <p:cNvPr id="4" name="Рисунок 3" descr="http://livelenta.com/wp-content/uploads/2015/05/22_05_generator_qr_koda_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3837" y="2852477"/>
            <a:ext cx="5934551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2098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360218"/>
            <a:ext cx="10018713" cy="942109"/>
          </a:xfrm>
        </p:spPr>
        <p:txBody>
          <a:bodyPr/>
          <a:lstStyle/>
          <a:p>
            <a:r>
              <a:rPr lang="ru-RU" dirty="0" smtClean="0"/>
              <a:t>Практическая работа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4310" y="1233055"/>
            <a:ext cx="10018713" cy="4959927"/>
          </a:xfrm>
        </p:spPr>
        <p:txBody>
          <a:bodyPr/>
          <a:lstStyle/>
          <a:p>
            <a:r>
              <a:rPr lang="ru-RU" dirty="0" smtClean="0"/>
              <a:t>Установите на свой телефон программу Штрих-код </a:t>
            </a:r>
            <a:r>
              <a:rPr lang="en-US" dirty="0" smtClean="0"/>
              <a:t>QR</a:t>
            </a:r>
            <a:r>
              <a:rPr lang="ru-RU" dirty="0" smtClean="0"/>
              <a:t>-сканер</a:t>
            </a:r>
          </a:p>
          <a:p>
            <a:r>
              <a:rPr lang="ru-RU" dirty="0" smtClean="0"/>
              <a:t>Считайте с помощью программы, установленной на Вашем телефоне, зашифрованную информацию.</a:t>
            </a:r>
          </a:p>
          <a:p>
            <a:r>
              <a:rPr lang="ru-RU" dirty="0" smtClean="0"/>
              <a:t>Перейдите на сайт </a:t>
            </a:r>
            <a:r>
              <a:rPr lang="en-US" dirty="0" smtClean="0"/>
              <a:t>qrcoder.ru</a:t>
            </a:r>
          </a:p>
          <a:p>
            <a:r>
              <a:rPr lang="ru-RU" dirty="0" smtClean="0">
                <a:cs typeface="Times New Roman" panose="02020603050405020304" pitchFamily="18" charset="0"/>
              </a:rPr>
              <a:t>Перед Вами открылось поле для ввода текста, над которым можно выбрать тип вводимой информации: «любой текст», «ссылку на сайт», «визитную карточку» или «sms-сообщение». Под формой настраивается размер получаемого кода – от 1 до 6. Закончив ввод нужного текста, нажмите «создать код» в правом нижнем углу формы, после чего в правой части экрана появится рисунок с кодом.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745524"/>
          </a:xfrm>
        </p:spPr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сохранить изображение – нажмите на него правой клавишей мышки и в выпадающем окне выберите «сохранить картинку как» и укажите путь для сохранения. Если полученный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QR-код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разместить на сайте, то можно использовать постоянную ссылку либо HTML-код, находящиеся под изображением.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Picture 2459"/>
          <p:cNvPicPr/>
          <p:nvPr/>
        </p:nvPicPr>
        <p:blipFill>
          <a:blip r:embed="rId2"/>
          <a:stretch>
            <a:fillRect/>
          </a:stretch>
        </p:blipFill>
        <p:spPr>
          <a:xfrm>
            <a:off x="5527615" y="576243"/>
            <a:ext cx="1601470" cy="1539240"/>
          </a:xfrm>
          <a:prstGeom prst="rect">
            <a:avLst/>
          </a:prstGeom>
        </p:spPr>
      </p:pic>
      <p:pic>
        <p:nvPicPr>
          <p:cNvPr id="5" name="Picture 2451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487639" y="542282"/>
            <a:ext cx="2930770" cy="1652953"/>
          </a:xfrm>
          <a:prstGeom prst="rect">
            <a:avLst/>
          </a:prstGeom>
        </p:spPr>
      </p:pic>
      <p:pic>
        <p:nvPicPr>
          <p:cNvPr id="6" name="Picture 2451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635567" y="720436"/>
            <a:ext cx="2655888" cy="14408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4026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5801" y="2967335"/>
            <a:ext cx="8515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400</TotalTime>
  <Words>735</Words>
  <Application>Microsoft Office PowerPoint</Application>
  <PresentationFormat>Произвольный</PresentationFormat>
  <Paragraphs>71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Параллакс</vt:lpstr>
      <vt:lpstr>QR – коды и экономика?</vt:lpstr>
      <vt:lpstr>Что такое QR – коды?</vt:lpstr>
      <vt:lpstr>Как использовать QR – код?</vt:lpstr>
      <vt:lpstr>Что можно закодировать с помощью  QR – кода.</vt:lpstr>
      <vt:lpstr>Что можно закодировать с помощью  QR – кода.</vt:lpstr>
      <vt:lpstr>Один графический рисунок QR-кода способен вместить</vt:lpstr>
      <vt:lpstr>Как можно прочитать QR-код</vt:lpstr>
      <vt:lpstr>Как можно прочитать QR-код</vt:lpstr>
      <vt:lpstr>Использование QR-кодов в образовании</vt:lpstr>
      <vt:lpstr>Использование QR – кодов в учебной деятельности</vt:lpstr>
      <vt:lpstr>Использование </vt:lpstr>
      <vt:lpstr>Простейший способ создания двумерного штрих-кода потребует от пользователя лишь наличие интернета. Подобную услугу предоставляют следующие сайты:</vt:lpstr>
      <vt:lpstr>Практическая работа</vt:lpstr>
      <vt:lpstr>Слайд 14</vt:lpstr>
      <vt:lpstr>Слайд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QR – коды и экономика</dc:title>
  <dc:creator>user</dc:creator>
  <cp:lastModifiedBy>user</cp:lastModifiedBy>
  <cp:revision>34</cp:revision>
  <dcterms:created xsi:type="dcterms:W3CDTF">2018-04-22T02:38:05Z</dcterms:created>
  <dcterms:modified xsi:type="dcterms:W3CDTF">2018-05-15T04:19:18Z</dcterms:modified>
</cp:coreProperties>
</file>