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59" r:id="rId1"/>
  </p:sldMasterIdLst>
  <p:notesMasterIdLst>
    <p:notesMasterId r:id="rId18"/>
  </p:notesMasterIdLst>
  <p:sldIdLst>
    <p:sldId id="278" r:id="rId2"/>
    <p:sldId id="256" r:id="rId3"/>
    <p:sldId id="279" r:id="rId4"/>
    <p:sldId id="281" r:id="rId5"/>
    <p:sldId id="259" r:id="rId6"/>
    <p:sldId id="260" r:id="rId7"/>
    <p:sldId id="282" r:id="rId8"/>
    <p:sldId id="283" r:id="rId9"/>
    <p:sldId id="261" r:id="rId10"/>
    <p:sldId id="284" r:id="rId11"/>
    <p:sldId id="273" r:id="rId12"/>
    <p:sldId id="285" r:id="rId13"/>
    <p:sldId id="262" r:id="rId14"/>
    <p:sldId id="270" r:id="rId15"/>
    <p:sldId id="266" r:id="rId16"/>
    <p:sldId id="268" r:id="rId1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54" y="5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0A35CC4-AB0B-427F-AEFA-EF108725EFAC}" type="datetimeFigureOut">
              <a:rPr lang="ru-RU" smtClean="0"/>
              <a:t>03.12.2016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14C04C7-5747-4CCB-BB9A-75D840861B65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125122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3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03405"/>
            <a:ext cx="9448800" cy="1825096"/>
          </a:xfrm>
        </p:spPr>
        <p:txBody>
          <a:bodyPr anchor="b">
            <a:normAutofit/>
          </a:bodyPr>
          <a:lstStyle>
            <a:lvl1pPr algn="l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32201"/>
            <a:ext cx="9448800" cy="685800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09561" y="4314328"/>
            <a:ext cx="2910840" cy="374642"/>
          </a:xfrm>
        </p:spPr>
        <p:txBody>
          <a:bodyPr/>
          <a:lstStyle/>
          <a:p>
            <a:fld id="{6C09F724-4F45-4298-BA07-B8ED2AEB186D}" type="datetimeFigureOut">
              <a:rPr lang="ru-RU" smtClean="0"/>
              <a:t>03.12.2016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371600" y="4323845"/>
            <a:ext cx="6400800" cy="365125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7200" y="1430866"/>
            <a:ext cx="2743200" cy="365125"/>
          </a:xfrm>
        </p:spPr>
        <p:txBody>
          <a:bodyPr/>
          <a:lstStyle/>
          <a:p>
            <a:fld id="{71E6493C-2A1C-4E96-9EF4-207EA83DC04D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410547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9F724-4F45-4298-BA07-B8ED2AEB186D}" type="datetimeFigureOut">
              <a:rPr lang="ru-RU" smtClean="0"/>
              <a:t>03.12.2016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E6493C-2A1C-4E96-9EF4-207EA83DC04D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483314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3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3"/>
            <a:ext cx="10820399" cy="2801935"/>
          </a:xfrm>
        </p:spPr>
        <p:txBody>
          <a:bodyPr anchor="b">
            <a:normAutofit/>
          </a:bodyPr>
          <a:lstStyle>
            <a:lvl1pPr algn="r">
              <a:defRPr sz="4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467" y="3641725"/>
            <a:ext cx="10490200" cy="955675"/>
          </a:xfrm>
        </p:spPr>
        <p:txBody>
          <a:bodyPr>
            <a:normAutofit/>
          </a:bodyPr>
          <a:lstStyle>
            <a:lvl1pPr marL="0" indent="0" algn="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6C09F724-4F45-4298-BA07-B8ED2AEB186D}" type="datetimeFigureOut">
              <a:rPr lang="ru-RU" smtClean="0"/>
              <a:t>03.12.2016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1"/>
            <a:ext cx="6991492" cy="364065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71E6493C-2A1C-4E96-9EF4-207EA83DC04D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990187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94559"/>
            <a:ext cx="5334000" cy="40241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194559"/>
            <a:ext cx="5334000" cy="40241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9F724-4F45-4298-BA07-B8ED2AEB186D}" type="datetimeFigureOut">
              <a:rPr lang="ru-RU" smtClean="0"/>
              <a:t>03.12.2016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E6493C-2A1C-4E96-9EF4-207EA83DC04D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122882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600" cy="12954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9" y="2183802"/>
            <a:ext cx="5079991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3132666"/>
            <a:ext cx="5311775" cy="308601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0" y="2183802"/>
            <a:ext cx="5105400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132666"/>
            <a:ext cx="5334000" cy="308601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9F724-4F45-4298-BA07-B8ED2AEB186D}" type="datetimeFigureOut">
              <a:rPr lang="ru-RU" smtClean="0"/>
              <a:t>03.12.2016</a:t>
            </a:fld>
            <a:endParaRPr lang="ru-RU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E6493C-2A1C-4E96-9EF4-207EA83DC04D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225043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9F724-4F45-4298-BA07-B8ED2AEB186D}" type="datetimeFigureOut">
              <a:rPr lang="ru-RU" smtClean="0"/>
              <a:t>03.12.2016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E6493C-2A1C-4E96-9EF4-207EA83DC04D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710706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9F724-4F45-4298-BA07-B8ED2AEB186D}" type="datetimeFigureOut">
              <a:rPr lang="ru-RU" smtClean="0"/>
              <a:t>03.12.2016</a:t>
            </a:fld>
            <a:endParaRPr lang="ru-RU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E6493C-2A1C-4E96-9EF4-207EA83DC04D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586439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411480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95582" y="746759"/>
            <a:ext cx="6510618" cy="5471925"/>
          </a:xfrm>
        </p:spPr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411480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9F724-4F45-4298-BA07-B8ED2AEB186D}" type="datetimeFigureOut">
              <a:rPr lang="ru-RU" smtClean="0"/>
              <a:t>03.12.2016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E6493C-2A1C-4E96-9EF4-207EA83DC04D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986724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687324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861238" y="751241"/>
            <a:ext cx="3644962" cy="5467443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dirty="0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687324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9F724-4F45-4298-BA07-B8ED2AEB186D}" type="datetimeFigureOut">
              <a:rPr lang="ru-RU" smtClean="0"/>
              <a:t>03.12.2016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E6493C-2A1C-4E96-9EF4-207EA83DC04D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606609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77" y="4697360"/>
            <a:ext cx="10822034" cy="81935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1727" y="941439"/>
            <a:ext cx="10821840" cy="3478161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dirty="0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516715"/>
            <a:ext cx="10820400" cy="701969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9F724-4F45-4298-BA07-B8ED2AEB186D}" type="datetimeFigureOut">
              <a:rPr lang="ru-RU" smtClean="0"/>
              <a:t>03.12.2016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E6493C-2A1C-4E96-9EF4-207EA83DC04D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399897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3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2"/>
            <a:ext cx="10820400" cy="2802467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9133"/>
            <a:ext cx="10130516" cy="99906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6C09F724-4F45-4298-BA07-B8ED2AEB186D}" type="datetimeFigureOut">
              <a:rPr lang="ru-RU" smtClean="0"/>
              <a:t>03.12.2016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71E6493C-2A1C-4E96-9EF4-207EA83DC04D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8403564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3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67" y="753533"/>
            <a:ext cx="10151533" cy="2604495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303865" y="3365556"/>
            <a:ext cx="9592736" cy="4444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959862"/>
            <a:ext cx="10151533" cy="679871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6C09F724-4F45-4298-BA07-B8ED2AEB186D}" type="datetimeFigureOut">
              <a:rPr lang="ru-RU" smtClean="0"/>
              <a:t>03.12.2016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71E6493C-2A1C-4E96-9EF4-207EA83DC04D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476250" y="93345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984230" y="270129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49583544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3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95" y="1124701"/>
            <a:ext cx="10146186" cy="251183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8315"/>
            <a:ext cx="10144654" cy="99988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78883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6C09F724-4F45-4298-BA07-B8ED2AEB186D}" type="datetimeFigureOut">
              <a:rPr lang="ru-RU" smtClean="0"/>
              <a:t>03.12.2016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8883"/>
            <a:ext cx="6991492" cy="365125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71E6493C-2A1C-4E96-9EF4-207EA83DC04D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0394637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895600" y="761999"/>
            <a:ext cx="8610599" cy="130386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0" y="2202080"/>
            <a:ext cx="3456432" cy="61732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799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68800" y="2201333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366858" y="2904067"/>
            <a:ext cx="3456432" cy="331461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51800" y="2192866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8051801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9F724-4F45-4298-BA07-B8ED2AEB186D}" type="datetimeFigureOut">
              <a:rPr lang="ru-RU" smtClean="0"/>
              <a:t>03.12.2016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E6493C-2A1C-4E96-9EF4-207EA83DC04D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0758493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599" cy="12954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8618" y="4191000"/>
            <a:ext cx="3451582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8618" y="2362200"/>
            <a:ext cx="3451582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dirty="0" smtClean="0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8618" y="4873764"/>
            <a:ext cx="3451582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74263" y="4191000"/>
            <a:ext cx="3448935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374263" y="2362200"/>
            <a:ext cx="3448936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dirty="0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374264" y="4873763"/>
            <a:ext cx="344893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49731" y="4191000"/>
            <a:ext cx="3456469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49855" y="2362200"/>
            <a:ext cx="3447878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dirty="0" smtClean="0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8049731" y="4873761"/>
            <a:ext cx="345244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9F724-4F45-4298-BA07-B8ED2AEB186D}" type="datetimeFigureOut">
              <a:rPr lang="ru-RU" smtClean="0"/>
              <a:t>03.12.2016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E6493C-2A1C-4E96-9EF4-207EA83DC04D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9800531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194559"/>
            <a:ext cx="10820400" cy="40241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9F724-4F45-4298-BA07-B8ED2AEB186D}" type="datetimeFigureOut">
              <a:rPr lang="ru-RU" smtClean="0"/>
              <a:t>03.12.2016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E6493C-2A1C-4E96-9EF4-207EA83DC04D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9276763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3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48800" y="745066"/>
            <a:ext cx="2057400" cy="3903133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4466" y="745067"/>
            <a:ext cx="8204201" cy="390313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79941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6C09F724-4F45-4298-BA07-B8ED2AEB186D}" type="datetimeFigureOut">
              <a:rPr lang="ru-RU" smtClean="0"/>
              <a:t>03.12.2016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0"/>
            <a:ext cx="6991492" cy="365125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71E6493C-2A1C-4E96-9EF4-207EA83DC04D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995052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3-HD-TOP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194560"/>
            <a:ext cx="10820400" cy="4024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09F724-4F45-4298-BA07-B8ED2AEB186D}" type="datetimeFigureOut">
              <a:rPr lang="ru-RU" smtClean="0"/>
              <a:t>03.12.2016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E6493C-2A1C-4E96-9EF4-207EA83DC04D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584818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60" r:id="rId1"/>
    <p:sldLayoutId id="2147484061" r:id="rId2"/>
    <p:sldLayoutId id="2147484062" r:id="rId3"/>
    <p:sldLayoutId id="2147484063" r:id="rId4"/>
    <p:sldLayoutId id="2147484064" r:id="rId5"/>
    <p:sldLayoutId id="2147484065" r:id="rId6"/>
    <p:sldLayoutId id="2147484066" r:id="rId7"/>
    <p:sldLayoutId id="2147484067" r:id="rId8"/>
    <p:sldLayoutId id="2147484068" r:id="rId9"/>
    <p:sldLayoutId id="2147484069" r:id="rId10"/>
    <p:sldLayoutId id="2147484070" r:id="rId11"/>
    <p:sldLayoutId id="2147484071" r:id="rId12"/>
    <p:sldLayoutId id="2147484072" r:id="rId13"/>
    <p:sldLayoutId id="2147484073" r:id="rId14"/>
    <p:sldLayoutId id="2147484074" r:id="rId15"/>
    <p:sldLayoutId id="2147484075" r:id="rId16"/>
    <p:sldLayoutId id="2147484076" r:id="rId17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79513" y="65989"/>
            <a:ext cx="12271513" cy="782424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100" i="1" dirty="0" smtClean="0">
                <a:solidFill>
                  <a:schemeClr val="accent6">
                    <a:lumMod val="40000"/>
                    <a:lumOff val="60000"/>
                  </a:schemeClr>
                </a:solidFill>
                <a:latin typeface="Arial Narrow" panose="020B0606020202030204" pitchFamily="34" charset="0"/>
              </a:rPr>
              <a:t/>
            </a:r>
            <a:br>
              <a:rPr lang="ru-RU" sz="3100" i="1" dirty="0" smtClean="0">
                <a:solidFill>
                  <a:schemeClr val="accent6">
                    <a:lumMod val="40000"/>
                    <a:lumOff val="60000"/>
                  </a:schemeClr>
                </a:solidFill>
                <a:latin typeface="Arial Narrow" panose="020B0606020202030204" pitchFamily="34" charset="0"/>
              </a:rPr>
            </a:br>
            <a:r>
              <a:rPr lang="ru-RU" sz="3100" i="1" dirty="0">
                <a:solidFill>
                  <a:schemeClr val="accent6">
                    <a:lumMod val="40000"/>
                    <a:lumOff val="60000"/>
                  </a:schemeClr>
                </a:solidFill>
                <a:latin typeface="Arial Narrow" panose="020B0606020202030204" pitchFamily="34" charset="0"/>
              </a:rPr>
              <a:t/>
            </a:r>
            <a:br>
              <a:rPr lang="ru-RU" sz="3100" i="1" dirty="0">
                <a:solidFill>
                  <a:schemeClr val="accent6">
                    <a:lumMod val="40000"/>
                    <a:lumOff val="60000"/>
                  </a:schemeClr>
                </a:solidFill>
                <a:latin typeface="Arial Narrow" panose="020B0606020202030204" pitchFamily="34" charset="0"/>
              </a:rPr>
            </a:br>
            <a:r>
              <a:rPr lang="ru-RU" sz="2200" i="1" dirty="0" smtClean="0">
                <a:solidFill>
                  <a:schemeClr val="accent6">
                    <a:lumMod val="40000"/>
                    <a:lumOff val="60000"/>
                  </a:schemeClr>
                </a:solidFill>
                <a:latin typeface="Arial Narrow" panose="020B0606020202030204" pitchFamily="34" charset="0"/>
              </a:rPr>
              <a:t>Муниципальное бюджетное общеобразовательное</a:t>
            </a:r>
            <a:br>
              <a:rPr lang="ru-RU" sz="2200" i="1" dirty="0" smtClean="0">
                <a:solidFill>
                  <a:schemeClr val="accent6">
                    <a:lumMod val="40000"/>
                    <a:lumOff val="60000"/>
                  </a:schemeClr>
                </a:solidFill>
                <a:latin typeface="Arial Narrow" panose="020B0606020202030204" pitchFamily="34" charset="0"/>
              </a:rPr>
            </a:br>
            <a:r>
              <a:rPr lang="ru-RU" sz="2200" i="1" dirty="0" smtClean="0">
                <a:solidFill>
                  <a:schemeClr val="accent6">
                    <a:lumMod val="40000"/>
                    <a:lumOff val="60000"/>
                  </a:schemeClr>
                </a:solidFill>
                <a:latin typeface="Arial Narrow" panose="020B0606020202030204" pitchFamily="34" charset="0"/>
              </a:rPr>
              <a:t> учреждение средняя общеобразовательная </a:t>
            </a:r>
            <a:br>
              <a:rPr lang="ru-RU" sz="2200" i="1" dirty="0" smtClean="0">
                <a:solidFill>
                  <a:schemeClr val="accent6">
                    <a:lumMod val="40000"/>
                    <a:lumOff val="60000"/>
                  </a:schemeClr>
                </a:solidFill>
                <a:latin typeface="Arial Narrow" panose="020B0606020202030204" pitchFamily="34" charset="0"/>
              </a:rPr>
            </a:br>
            <a:r>
              <a:rPr lang="ru-RU" sz="2200" i="1" dirty="0" smtClean="0">
                <a:solidFill>
                  <a:schemeClr val="accent6">
                    <a:lumMod val="40000"/>
                    <a:lumOff val="60000"/>
                  </a:schemeClr>
                </a:solidFill>
                <a:latin typeface="Arial Narrow" panose="020B0606020202030204" pitchFamily="34" charset="0"/>
              </a:rPr>
              <a:t>школа №29 г. Сургута</a:t>
            </a:r>
            <a:r>
              <a:rPr lang="ru-RU" i="1" dirty="0"/>
              <a:t/>
            </a:r>
            <a:br>
              <a:rPr lang="ru-RU" i="1" dirty="0"/>
            </a:br>
            <a:endParaRPr lang="ru-RU" i="1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2303132" y="1544261"/>
            <a:ext cx="9007530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useo_sans_cyrl500"/>
                <a:ea typeface="Calibri" panose="020F0502020204030204" pitchFamily="34" charset="0"/>
              </a:rPr>
              <a:t>Губачев Владимир Георгиевич </a:t>
            </a:r>
            <a:endParaRPr lang="ru-RU" sz="44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useo_sans_cyrl50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6502769" y="4767368"/>
            <a:ext cx="6096000" cy="187743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Авторы: Берчева Алия Геннадьевна</a:t>
            </a:r>
          </a:p>
          <a:p>
            <a:r>
              <a:rPr lang="ru-RU" sz="2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Задорожная Ксения Сергеевна</a:t>
            </a:r>
          </a:p>
          <a:p>
            <a:r>
              <a:rPr lang="ru-RU" sz="2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Кадыркулова Карина Идрисовна</a:t>
            </a:r>
          </a:p>
          <a:p>
            <a:r>
              <a:rPr lang="ru-RU" sz="2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Садыкова Дарья </a:t>
            </a:r>
            <a:r>
              <a:rPr lang="ru-RU" sz="2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Сергеевна</a:t>
            </a:r>
            <a:r>
              <a:rPr lang="ru-RU" dirty="0" smtClean="0">
                <a:solidFill>
                  <a:srgbClr val="FFFF00"/>
                </a:solidFill>
              </a:rPr>
              <a:t> </a:t>
            </a:r>
          </a:p>
          <a:p>
            <a:endParaRPr lang="ru-RU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Руководитель: Гозгешева А.А</a:t>
            </a:r>
            <a:r>
              <a:rPr lang="ru-RU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ru-RU" b="1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39989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9000"/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589782" y="746059"/>
            <a:ext cx="8353979" cy="5324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Губачев Владимир Георгиевич родился в 1939 году в селе Шарлык Оренбургской </a:t>
            </a:r>
            <a:r>
              <a:rPr lang="ru-RU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области. После </a:t>
            </a:r>
            <a:r>
              <a:rPr lang="ru-RU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окончания в 1963 году Уральского политехнического института по специальности «Теплоэнергетические установки электрических станций» свой трудовой путь начал на Серовской ГРЭС «Свердловэнерго».</a:t>
            </a:r>
            <a:r>
              <a:rPr lang="ru-RU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endParaRPr lang="ru-RU" sz="2000" i="0" dirty="0" smtClean="0">
              <a:solidFill>
                <a:srgbClr val="000000"/>
              </a:solidFill>
              <a:effectLst/>
              <a:latin typeface="Tahoma" panose="020B060403050404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5024153"/>
            <a:ext cx="7984503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Фамилия: </a:t>
            </a:r>
            <a:r>
              <a:rPr lang="ru-RU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Губачев</a:t>
            </a:r>
          </a:p>
          <a:p>
            <a:r>
              <a:rPr lang="ru-RU" sz="1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Имя: </a:t>
            </a:r>
            <a:r>
              <a:rPr lang="ru-RU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Владимир</a:t>
            </a:r>
          </a:p>
          <a:p>
            <a:r>
              <a:rPr lang="ru-RU" sz="1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Отчество: </a:t>
            </a:r>
            <a:r>
              <a:rPr lang="ru-RU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Георгиевич</a:t>
            </a:r>
          </a:p>
          <a:p>
            <a:r>
              <a:rPr lang="ru-RU" sz="1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Дата рождения: </a:t>
            </a:r>
            <a:r>
              <a:rPr lang="ru-RU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17 </a:t>
            </a:r>
            <a:r>
              <a:rPr lang="ru-RU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августа1939 </a:t>
            </a:r>
            <a:r>
              <a:rPr lang="ru-RU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года</a:t>
            </a:r>
          </a:p>
          <a:p>
            <a:r>
              <a:rPr lang="ru-RU" sz="1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Место рождения: </a:t>
            </a:r>
            <a:r>
              <a:rPr lang="ru-RU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с. Шарлык Шарлыкского района Оренбургской области</a:t>
            </a:r>
          </a:p>
          <a:p>
            <a:r>
              <a:rPr lang="ru-RU" sz="1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Дата смерти: </a:t>
            </a:r>
            <a:r>
              <a:rPr lang="ru-RU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23 июня 2012 года</a:t>
            </a:r>
          </a:p>
          <a:p>
            <a:r>
              <a:rPr lang="ru-RU" sz="1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Место смерти: </a:t>
            </a:r>
            <a:r>
              <a:rPr lang="ru-RU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г. Сургут</a:t>
            </a:r>
          </a:p>
          <a:p>
            <a:pPr algn="ctr"/>
            <a:endParaRPr lang="ru-RU" sz="2800" b="1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</a:endParaRPr>
          </a:p>
        </p:txBody>
      </p:sp>
      <p:pic>
        <p:nvPicPr>
          <p:cNvPr id="5" name="Picture 2" descr="http://slib.ru/images/daydzhest/gubachev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827" y="444357"/>
            <a:ext cx="3044858" cy="438183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3725540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alphaModFix amt="69000"/>
          </a:blip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i051.radikal.ru/1203/bd/b34ffc1851b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56" y="1463543"/>
            <a:ext cx="4978658" cy="458105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5297864" y="350332"/>
            <a:ext cx="6988404" cy="60939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6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 </a:t>
            </a:r>
            <a:r>
              <a:rPr lang="ru-RU" sz="2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1967 по 1969г.г. </a:t>
            </a:r>
            <a:r>
              <a:rPr lang="ru-RU" sz="26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 мастер, старший мастер цеха </a:t>
            </a:r>
          </a:p>
          <a:p>
            <a:r>
              <a:rPr lang="ru-RU" sz="26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тепловой автоматики и измерений; </a:t>
            </a:r>
          </a:p>
          <a:p>
            <a:r>
              <a:rPr lang="ru-RU" sz="26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 </a:t>
            </a:r>
            <a:r>
              <a:rPr lang="ru-RU" sz="2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1969 по 1970г.г.</a:t>
            </a:r>
            <a:r>
              <a:rPr lang="ru-RU" sz="2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2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</a:t>
            </a:r>
            <a:r>
              <a:rPr lang="ru-RU" sz="2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26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заместитель начальника участка </a:t>
            </a:r>
          </a:p>
          <a:p>
            <a:r>
              <a:rPr lang="ru-RU" sz="26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 котельному цеху Серовской ГРЭС; </a:t>
            </a:r>
          </a:p>
          <a:p>
            <a:r>
              <a:rPr lang="ru-RU" sz="26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 </a:t>
            </a:r>
            <a:r>
              <a:rPr lang="ru-RU" sz="2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1970 по 1972г.г.</a:t>
            </a:r>
            <a:r>
              <a:rPr lang="ru-RU" sz="2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2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</a:t>
            </a:r>
            <a:r>
              <a:rPr lang="ru-RU" sz="2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26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заместитель начальника цеха </a:t>
            </a:r>
          </a:p>
          <a:p>
            <a:r>
              <a:rPr lang="ru-RU" sz="26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централизованного ремонта </a:t>
            </a:r>
            <a:endParaRPr lang="ru-RU" sz="2600" b="1" dirty="0" smtClean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ru-RU" sz="2600" b="1" dirty="0" err="1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Рефтинской</a:t>
            </a:r>
            <a:r>
              <a:rPr lang="ru-RU" sz="26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 ГРЭС; </a:t>
            </a:r>
          </a:p>
          <a:p>
            <a:r>
              <a:rPr lang="ru-RU" sz="2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 </a:t>
            </a:r>
            <a:r>
              <a:rPr lang="ru-RU" sz="2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1972 по 1974г.г. </a:t>
            </a:r>
            <a:r>
              <a:rPr lang="ru-RU" sz="2600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-начальник</a:t>
            </a:r>
            <a:r>
              <a:rPr lang="ru-RU" sz="26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 </a:t>
            </a:r>
            <a:r>
              <a:rPr lang="ru-RU" sz="2600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цеха</a:t>
            </a:r>
            <a:r>
              <a:rPr lang="ru-RU" sz="26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 Сургутской ГРЭС; </a:t>
            </a:r>
          </a:p>
          <a:p>
            <a:r>
              <a:rPr lang="ru-RU" sz="26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 </a:t>
            </a:r>
            <a:r>
              <a:rPr lang="ru-RU" sz="2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1974 по 1976г.г. </a:t>
            </a:r>
            <a:r>
              <a:rPr lang="ru-RU" sz="2600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-секретарь</a:t>
            </a:r>
            <a:r>
              <a:rPr lang="ru-RU" sz="26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 партийного бюро КПСС Сургутской ГРЭС; </a:t>
            </a:r>
          </a:p>
        </p:txBody>
      </p:sp>
    </p:spTree>
    <p:extLst>
      <p:ext uri="{BB962C8B-B14F-4D97-AF65-F5344CB8AC3E}">
        <p14:creationId xmlns:p14="http://schemas.microsoft.com/office/powerpoint/2010/main" val="204631718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alphaModFix amt="69000"/>
          </a:blip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025246" y="1135238"/>
            <a:ext cx="8078770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rgbClr val="000000"/>
                </a:solidFill>
                <a:latin typeface="Helvetica" panose="020B0604020202020204" pitchFamily="34" charset="0"/>
              </a:rPr>
              <a:t> </a:t>
            </a:r>
            <a:r>
              <a:rPr lang="ru-RU" sz="2800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</a:t>
            </a:r>
            <a:r>
              <a:rPr lang="ru-RU" sz="28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 </a:t>
            </a:r>
            <a:r>
              <a:rPr lang="ru-RU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1976 по </a:t>
            </a:r>
            <a:r>
              <a:rPr lang="ru-RU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1978г.г.</a:t>
            </a:r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 </a:t>
            </a:r>
            <a:r>
              <a:rPr lang="ru-RU" sz="2800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заместитель</a:t>
            </a:r>
            <a:r>
              <a:rPr lang="ru-RU" sz="28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 директора Сургутской </a:t>
            </a:r>
            <a:r>
              <a:rPr lang="ru-RU" sz="2800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ГРЭС</a:t>
            </a:r>
            <a:r>
              <a:rPr lang="ru-RU" sz="28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; </a:t>
            </a:r>
            <a:endParaRPr lang="ru-RU" sz="2800" b="1" dirty="0" smtClean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</a:t>
            </a:r>
            <a:r>
              <a:rPr lang="ru-RU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 </a:t>
            </a:r>
            <a:r>
              <a:rPr lang="ru-RU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1978 по </a:t>
            </a:r>
            <a:r>
              <a:rPr lang="ru-RU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1981г.г</a:t>
            </a:r>
            <a:r>
              <a:rPr lang="ru-RU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</a:t>
            </a:r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</a:t>
            </a:r>
            <a:r>
              <a:rPr lang="ru-RU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 </a:t>
            </a:r>
            <a:r>
              <a:rPr lang="ru-RU" sz="2800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директор Серовской</a:t>
            </a:r>
            <a:r>
              <a:rPr lang="ru-RU" sz="28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 ГРЭС; </a:t>
            </a:r>
            <a:endParaRPr lang="ru-RU" sz="2800" b="1" dirty="0" smtClean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ru-RU" sz="2800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</a:t>
            </a:r>
            <a:r>
              <a:rPr lang="ru-RU" sz="28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 </a:t>
            </a:r>
            <a:r>
              <a:rPr lang="ru-RU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1981 по </a:t>
            </a:r>
            <a:r>
              <a:rPr lang="ru-RU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1984г.г. </a:t>
            </a:r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</a:t>
            </a:r>
            <a:r>
              <a:rPr lang="ru-RU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2800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директор</a:t>
            </a:r>
            <a:r>
              <a:rPr lang="ru-RU" sz="28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 Сургутской ГРЭС; </a:t>
            </a:r>
            <a:endParaRPr lang="ru-RU" sz="2800" b="1" dirty="0" smtClean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ru-RU" sz="2800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</a:t>
            </a:r>
            <a:r>
              <a:rPr lang="ru-RU" sz="28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 </a:t>
            </a:r>
            <a:r>
              <a:rPr lang="ru-RU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1984 по </a:t>
            </a:r>
            <a:r>
              <a:rPr lang="ru-RU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1987г.г</a:t>
            </a:r>
            <a:r>
              <a:rPr lang="ru-RU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</a:t>
            </a:r>
            <a:r>
              <a:rPr lang="ru-RU" sz="28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 </a:t>
            </a:r>
            <a:r>
              <a:rPr lang="ru-RU" sz="2800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 Директор Объединенной</a:t>
            </a:r>
            <a:r>
              <a:rPr lang="ru-RU" sz="28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 </a:t>
            </a:r>
            <a:r>
              <a:rPr lang="ru-RU" sz="2800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Сургутской</a:t>
            </a:r>
            <a:r>
              <a:rPr lang="ru-RU" sz="28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 ГРЭС; </a:t>
            </a:r>
            <a:endParaRPr lang="ru-RU" sz="2800" b="1" dirty="0" smtClean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ru-RU" sz="2800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</a:t>
            </a:r>
            <a:r>
              <a:rPr lang="ru-RU" sz="28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 </a:t>
            </a:r>
            <a:r>
              <a:rPr lang="ru-RU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1987по 2007г.г</a:t>
            </a:r>
            <a:r>
              <a:rPr lang="ru-RU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r>
              <a:rPr lang="ru-RU" sz="28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2800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 директор</a:t>
            </a:r>
            <a:r>
              <a:rPr lang="ru-RU" sz="28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 Сургутской </a:t>
            </a:r>
            <a:r>
              <a:rPr lang="ru-RU" sz="2800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ГРЭС1</a:t>
            </a:r>
          </a:p>
          <a:p>
            <a:r>
              <a:rPr lang="ru-RU" sz="2800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ОАО</a:t>
            </a:r>
            <a:r>
              <a:rPr lang="ru-RU" sz="28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 "Тюменьэнерго" РАО "</a:t>
            </a:r>
            <a:r>
              <a:rPr lang="ru-RU" sz="2800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ЕЭС России</a:t>
            </a:r>
            <a:r>
              <a:rPr lang="ru-RU" sz="2800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"</a:t>
            </a:r>
            <a:r>
              <a:rPr lang="ru-RU" sz="28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 </a:t>
            </a:r>
            <a:endParaRPr lang="ru-RU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3" name="Picture 2" descr="Губачев Владимир Георгиевич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307" y="1425091"/>
            <a:ext cx="3128440" cy="463009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</p:spTree>
    <p:extLst>
      <p:ext uri="{BB962C8B-B14F-4D97-AF65-F5344CB8AC3E}">
        <p14:creationId xmlns:p14="http://schemas.microsoft.com/office/powerpoint/2010/main" val="3811389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alphaModFix amt="69000"/>
          </a:blip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4898289" y="482278"/>
            <a:ext cx="7755625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600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2187019" y="302764"/>
            <a:ext cx="10004981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«НАС ОБЪЕДИНЯЛО </a:t>
            </a:r>
            <a:endParaRPr lang="ru-RU" sz="4000" b="1" i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ru-RU" sz="40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ЧУВСТВО </a:t>
            </a:r>
            <a:r>
              <a:rPr lang="ru-RU" sz="40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ДОЛГА ПЕРЕД РОДИНОЙ»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4151526" y="1912279"/>
            <a:ext cx="768854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</a:t>
            </a:r>
            <a:r>
              <a:rPr lang="ru-RU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ервопроходцев и энергостроителей объединяло  </a:t>
            </a:r>
            <a:r>
              <a:rPr lang="ru-RU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чувство долга перед </a:t>
            </a:r>
            <a:r>
              <a:rPr lang="ru-RU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Родиной</a:t>
            </a:r>
            <a:r>
              <a:rPr lang="ru-RU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желание ехать на Север, строить новую жизнь. </a:t>
            </a:r>
            <a:endParaRPr lang="ru-RU" sz="3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ru-RU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Каждый </a:t>
            </a:r>
            <a:r>
              <a:rPr lang="ru-RU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понимал, что участвует в большом общем деле. </a:t>
            </a:r>
          </a:p>
        </p:txBody>
      </p:sp>
      <p:pic>
        <p:nvPicPr>
          <p:cNvPr id="6" name="Picture 2" descr="http://otvugra.ru/userfiles/image/news/v_pamyat_o_veteran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15" y="1757182"/>
            <a:ext cx="3982827" cy="424555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  <a:reflection blurRad="12700" stA="38000" endPos="28000" dist="5000" dir="5400000" sy="-100000" algn="bl" rotWithShape="0"/>
          </a:effectLst>
          <a:extLst/>
        </p:spPr>
      </p:pic>
    </p:spTree>
    <p:extLst>
      <p:ext uri="{BB962C8B-B14F-4D97-AF65-F5344CB8AC3E}">
        <p14:creationId xmlns:p14="http://schemas.microsoft.com/office/powerpoint/2010/main" val="1040962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alphaModFix amt="69000"/>
          </a:blip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740322" y="421777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ru-RU" b="0" i="0" dirty="0" smtClean="0">
                <a:solidFill>
                  <a:srgbClr val="333333"/>
                </a:solidFill>
                <a:effectLst/>
                <a:latin typeface="Helvetica Neue"/>
              </a:rPr>
              <a:t>  </a:t>
            </a:r>
            <a:endParaRPr lang="ru-RU" b="0" i="0" dirty="0">
              <a:solidFill>
                <a:srgbClr val="333333"/>
              </a:solidFill>
              <a:effectLst/>
              <a:latin typeface="Helvetica Neue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378287" y="447628"/>
            <a:ext cx="7650315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На въезде на Сургутскую ГРЭС-1 можно увидеть Стелу, которую Владимир Георгиевич сам нарисовал и сделал ее макет из </a:t>
            </a:r>
            <a:r>
              <a:rPr lang="ru-RU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ватмана. Чертежи </a:t>
            </a:r>
            <a:r>
              <a:rPr lang="ru-RU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отдал ремонтникам, на станции эту Стелу и сделали.</a:t>
            </a:r>
          </a:p>
          <a:p>
            <a:pPr algn="ctr"/>
            <a:r>
              <a:rPr lang="ru-RU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Он восхищался Сургутом</a:t>
            </a:r>
            <a:r>
              <a:rPr lang="ru-RU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</a:t>
            </a:r>
            <a:endParaRPr lang="ru-RU" sz="3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ru-RU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У </a:t>
            </a:r>
            <a:r>
              <a:rPr lang="ru-RU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него </a:t>
            </a:r>
            <a:r>
              <a:rPr lang="ru-RU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дома много книг, фильмов про Сургут.</a:t>
            </a:r>
          </a:p>
        </p:txBody>
      </p:sp>
      <p:pic>
        <p:nvPicPr>
          <p:cNvPr id="5" name="Picture 4" descr="http://www.novygorod.ru/aimg/2x16000/24052/125084880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686" y="1428797"/>
            <a:ext cx="4114766" cy="396333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</p:spTree>
    <p:extLst>
      <p:ext uri="{BB962C8B-B14F-4D97-AF65-F5344CB8AC3E}">
        <p14:creationId xmlns:p14="http://schemas.microsoft.com/office/powerpoint/2010/main" val="39583479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alphaModFix amt="69000"/>
          </a:blip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771480" y="250794"/>
            <a:ext cx="9420520" cy="64940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          Губачев </a:t>
            </a:r>
            <a:r>
              <a:rPr lang="ru-RU" sz="32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Владимир Георгиевич </a:t>
            </a:r>
          </a:p>
          <a:p>
            <a:pPr algn="ctr"/>
            <a:r>
              <a:rPr lang="ru-RU" sz="32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был большим любителем музыки, искусства. </a:t>
            </a:r>
          </a:p>
          <a:p>
            <a:pPr algn="ctr"/>
            <a:r>
              <a:rPr lang="ru-RU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Играл на баяне и гитаре. </a:t>
            </a:r>
            <a:endParaRPr lang="ru-RU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ru-RU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Со своей супругой Лизой любили петь вместе. Он был также туристом </a:t>
            </a:r>
            <a:r>
              <a:rPr lang="ru-RU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со стажем. Еще в институте сплавлялся по рекам, лазил по горам вместе со своей будущей супругой. Они  учились вместе, а после похода по северному Уралу решили пожениться. Были с ней во многих странах </a:t>
            </a:r>
            <a:r>
              <a:rPr lang="ru-RU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 </a:t>
            </a:r>
            <a:r>
              <a:rPr lang="ru-RU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Америке, Италии, Испании, Германии, Бразилии. </a:t>
            </a:r>
            <a:endParaRPr lang="ru-RU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5" name="Picture 2" descr="В Сургуте скверу Энергетиков присвоено имя Владимира Губачева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268" y="1688206"/>
            <a:ext cx="2879678" cy="361926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  <a:reflection blurRad="12700" stA="38000" endPos="28000" dist="5000" dir="5400000" sy="-100000" algn="bl" rotWithShape="0"/>
          </a:effectLst>
          <a:extLst/>
        </p:spPr>
      </p:pic>
    </p:spTree>
    <p:extLst>
      <p:ext uri="{BB962C8B-B14F-4D97-AF65-F5344CB8AC3E}">
        <p14:creationId xmlns:p14="http://schemas.microsoft.com/office/powerpoint/2010/main" val="7293792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Владимир Губачев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123" y="956508"/>
            <a:ext cx="3810000" cy="5715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4308050" y="546754"/>
            <a:ext cx="7883950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«Очень рад, что администрация Сургута, территориальная избирательная комиссия и «</a:t>
            </a:r>
            <a:r>
              <a:rPr lang="ru-RU" sz="3200" b="1" dirty="0" err="1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Тюменьэнерго</a:t>
            </a:r>
            <a:r>
              <a:rPr lang="ru-RU" sz="32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» не просто задумали, но и осуществили этот проект. Таким образом мы сможем внести свой вклад в формирование культурного и краеведческого наследия Югры и </a:t>
            </a:r>
            <a:r>
              <a:rPr lang="ru-RU" sz="32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страны» </a:t>
            </a:r>
          </a:p>
          <a:p>
            <a:pPr algn="ctr"/>
            <a:endParaRPr lang="ru-RU" sz="3200" b="1" dirty="0">
              <a:solidFill>
                <a:srgbClr val="24242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</a:endParaRPr>
          </a:p>
          <a:p>
            <a:pPr algn="r"/>
            <a:r>
              <a:rPr lang="ru-RU" sz="2400" b="1" i="1" dirty="0" smtClean="0">
                <a:solidFill>
                  <a:srgbClr val="24242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председатель избирательной комиссии </a:t>
            </a:r>
          </a:p>
          <a:p>
            <a:pPr algn="r"/>
            <a:r>
              <a:rPr lang="ru-RU" sz="2400" b="1" i="1" dirty="0" smtClean="0">
                <a:solidFill>
                  <a:srgbClr val="24242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ХМАО-Югры </a:t>
            </a:r>
          </a:p>
          <a:p>
            <a:pPr algn="r"/>
            <a:r>
              <a:rPr lang="ru-RU" sz="2400" b="1" i="1" dirty="0" smtClean="0">
                <a:solidFill>
                  <a:srgbClr val="24242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Андрей Павкин</a:t>
            </a:r>
            <a:endParaRPr lang="ru-RU" sz="20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27411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alphaModFix amt="69000"/>
          </a:blip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http://otvugra.ru/userfiles/image/news/_bogdanov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122" y="1486373"/>
            <a:ext cx="4406349" cy="376435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sp>
        <p:nvSpPr>
          <p:cNvPr id="6" name="Прямоугольник 5"/>
          <p:cNvSpPr/>
          <p:nvPr/>
        </p:nvSpPr>
        <p:spPr>
          <a:xfrm>
            <a:off x="3347604" y="739969"/>
            <a:ext cx="8497839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«Человек российского масштаба»</a:t>
            </a:r>
          </a:p>
          <a:p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4519471" y="1486373"/>
            <a:ext cx="7325972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>
                <a:solidFill>
                  <a:srgbClr val="24242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Имя </a:t>
            </a:r>
            <a:r>
              <a:rPr lang="ru-RU" sz="3200" b="1" dirty="0" smtClean="0">
                <a:solidFill>
                  <a:srgbClr val="24242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Губачева </a:t>
            </a:r>
            <a:r>
              <a:rPr lang="ru-RU" sz="3200" b="1" dirty="0">
                <a:solidFill>
                  <a:srgbClr val="24242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sz="3200" b="1" dirty="0" smtClean="0">
                <a:solidFill>
                  <a:srgbClr val="24242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.Г. </a:t>
            </a:r>
            <a:r>
              <a:rPr lang="ru-RU" sz="3200" b="1" dirty="0">
                <a:solidFill>
                  <a:srgbClr val="24242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занесено в Красную книгу Почета Сургута, а совсем недавно вышла в свет книга о самом Владимире Георгиевиче </a:t>
            </a:r>
            <a:r>
              <a:rPr lang="ru-RU" sz="3200" b="1" dirty="0" smtClean="0">
                <a:solidFill>
                  <a:srgbClr val="24242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>
                <a:solidFill>
                  <a:srgbClr val="24242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«Путевый человек», подготовленная известными сургутскими журналистами Екатериной Логиновой и Валерием Матвеевым. </a:t>
            </a:r>
            <a:endParaRPr lang="ru-RU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1209108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гости и участники торжественной церемонии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266" y="1046373"/>
            <a:ext cx="5429841" cy="51941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5618375" y="207539"/>
            <a:ext cx="6573625" cy="64940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«Мне посчастливилось работать с </a:t>
            </a:r>
            <a:r>
              <a:rPr lang="ru-RU" sz="32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Владимиром Георгиевичем</a:t>
            </a:r>
            <a:r>
              <a:rPr lang="ru-RU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, долгие годы сохранять с ним дружеские отношения. Искренне могу сказать, он стал моим учителем, не только в работе, но и в жизни. </a:t>
            </a:r>
            <a:r>
              <a:rPr lang="ru-RU" sz="32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Владимир Губачев </a:t>
            </a:r>
            <a:r>
              <a:rPr lang="ru-RU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был не </a:t>
            </a:r>
            <a:endParaRPr lang="ru-RU" sz="3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</a:endParaRPr>
          </a:p>
          <a:p>
            <a:pPr algn="ctr"/>
            <a:r>
              <a:rPr lang="ru-RU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просто </a:t>
            </a:r>
            <a:r>
              <a:rPr lang="ru-RU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уникальным по профессионализму руководителем, но и великим </a:t>
            </a:r>
            <a:r>
              <a:rPr lang="ru-RU" sz="3200" b="1" dirty="0" err="1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человеколюбом</a:t>
            </a:r>
            <a:r>
              <a:rPr lang="ru-RU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». </a:t>
            </a:r>
            <a:endParaRPr lang="ru-RU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22876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alphaModFix amt="69000"/>
          </a:blip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В Сургуте открылся новый избирательный участок (ВИДЕО)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14" y="734000"/>
            <a:ext cx="5590095" cy="566550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sp>
        <p:nvSpPr>
          <p:cNvPr id="2" name="Прямоугольник 1"/>
          <p:cNvSpPr/>
          <p:nvPr/>
        </p:nvSpPr>
        <p:spPr>
          <a:xfrm>
            <a:off x="5665509" y="356927"/>
            <a:ext cx="6419653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«</a:t>
            </a:r>
            <a:r>
              <a:rPr lang="ru-RU" sz="36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Высокая </a:t>
            </a:r>
            <a:r>
              <a:rPr lang="ru-RU" sz="36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планка поднята. И я от лица избирательной комиссии обещаю держать эту высокую планку. Не запятнать имя такого выдающегося человека, как Владимир Георгиевич </a:t>
            </a:r>
            <a:r>
              <a:rPr lang="ru-RU" sz="36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Губачев»</a:t>
            </a:r>
          </a:p>
          <a:p>
            <a:endParaRPr lang="ru-RU" sz="2400" b="1" dirty="0" smtClean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r"/>
            <a:r>
              <a:rPr lang="ru-RU" sz="2400" b="1" i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председатель </a:t>
            </a:r>
            <a:r>
              <a:rPr lang="ru-RU" sz="2400" b="1" i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УИК г. Сургута </a:t>
            </a:r>
            <a:endParaRPr lang="ru-RU" sz="2400" b="1" i="1" dirty="0" smtClean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r"/>
            <a:r>
              <a:rPr lang="ru-RU" sz="2400" b="1" i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Вадим </a:t>
            </a:r>
            <a:r>
              <a:rPr lang="ru-RU" sz="2400" b="1" i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Лакодименко.</a:t>
            </a:r>
            <a:endParaRPr lang="ru-RU" sz="24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291272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Владимир Губачев на пульте управления энергоблоком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440" y="1300898"/>
            <a:ext cx="4658595" cy="427976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4685122" y="418023"/>
            <a:ext cx="7334053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>
                <a:solidFill>
                  <a:srgbClr val="24242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Для ОАО </a:t>
            </a:r>
            <a:r>
              <a:rPr lang="ru-RU" sz="36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«</a:t>
            </a:r>
            <a:r>
              <a:rPr lang="ru-RU" sz="3600" b="1" dirty="0" err="1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Тюменьэнерго</a:t>
            </a:r>
            <a:r>
              <a:rPr lang="ru-RU" sz="36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» </a:t>
            </a:r>
            <a:r>
              <a:rPr lang="ru-RU" sz="3600" b="1" dirty="0">
                <a:solidFill>
                  <a:srgbClr val="24242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присвоение избирательному участку №378 имени </a:t>
            </a:r>
            <a:r>
              <a:rPr lang="ru-RU" sz="3600" b="1" dirty="0" err="1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Губачева</a:t>
            </a:r>
            <a:r>
              <a:rPr lang="ru-RU" sz="36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 Владимира Георгиевича </a:t>
            </a:r>
            <a:r>
              <a:rPr lang="ru-RU" sz="3600" b="1" dirty="0" smtClean="0">
                <a:solidFill>
                  <a:srgbClr val="24242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символично </a:t>
            </a:r>
            <a:r>
              <a:rPr lang="ru-RU" sz="3600" b="1" dirty="0">
                <a:solidFill>
                  <a:srgbClr val="24242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вдвойне, так как именно здесь работает одна из двух сформированных в компании участковых избирательных </a:t>
            </a:r>
            <a:r>
              <a:rPr lang="ru-RU" sz="3600" b="1" dirty="0" smtClean="0">
                <a:solidFill>
                  <a:srgbClr val="24242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</a:rPr>
              <a:t>комиссий</a:t>
            </a:r>
            <a:endParaRPr lang="ru-RU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37671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alphaModFix amt="69000"/>
          </a:blip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Вадим Николаевич Шувалов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842" y="943032"/>
            <a:ext cx="3407757" cy="511163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sp>
        <p:nvSpPr>
          <p:cNvPr id="4" name="Прямоугольник 3"/>
          <p:cNvSpPr/>
          <p:nvPr/>
        </p:nvSpPr>
        <p:spPr>
          <a:xfrm>
            <a:off x="3494203" y="943032"/>
            <a:ext cx="8496692" cy="53860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useo_sans_cyrl500"/>
              </a:rPr>
              <a:t>«</a:t>
            </a:r>
            <a:r>
              <a:rPr lang="ru-RU" sz="4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useo_sans_cyrl500"/>
              </a:rPr>
              <a:t>Главным учителем </a:t>
            </a:r>
            <a:r>
              <a:rPr lang="ru-RU" sz="4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useo_sans_cyrl500"/>
              </a:rPr>
              <a:t>и в профессиональном плане, и как человека я считаю почетного гражданина нашего города Владимира Георгиевича </a:t>
            </a:r>
            <a:r>
              <a:rPr lang="ru-RU" sz="4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useo_sans_cyrl500"/>
              </a:rPr>
              <a:t>Губачева. </a:t>
            </a:r>
            <a:r>
              <a:rPr lang="ru-RU" sz="4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useo_sans_cyrl500"/>
              </a:rPr>
              <a:t>Это был человек с большой буквы</a:t>
            </a:r>
            <a:r>
              <a:rPr lang="ru-RU" sz="4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useo_sans_cyrl500"/>
              </a:rPr>
              <a:t>» </a:t>
            </a:r>
          </a:p>
          <a:p>
            <a:pPr algn="r"/>
            <a:endParaRPr lang="ru-RU" sz="3200" b="1" i="1" dirty="0" smtClean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useo_sans_cyrl500"/>
            </a:endParaRPr>
          </a:p>
          <a:p>
            <a:pPr algn="r"/>
            <a:r>
              <a:rPr lang="ru-RU" sz="3200" b="1" i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useo_sans_cyrl500"/>
              </a:rPr>
              <a:t>В. </a:t>
            </a:r>
            <a:r>
              <a:rPr lang="ru-RU" sz="3200" b="1" i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useo_sans_cyrl500"/>
              </a:rPr>
              <a:t>Шувалов.</a:t>
            </a:r>
            <a:endParaRPr lang="ru-RU" sz="32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749057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alphaModFix amt="69000"/>
          </a:blip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Картинки по запросу губачев владимир георгиевич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7456602" cy="6858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sp>
        <p:nvSpPr>
          <p:cNvPr id="2" name="Прямоугольник 1"/>
          <p:cNvSpPr/>
          <p:nvPr/>
        </p:nvSpPr>
        <p:spPr>
          <a:xfrm>
            <a:off x="7591722" y="386180"/>
            <a:ext cx="4600278" cy="60856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lnSpc>
                <a:spcPct val="107000"/>
              </a:lnSpc>
              <a:spcAft>
                <a:spcPts val="1125"/>
              </a:spcAft>
            </a:pPr>
            <a:r>
              <a:rPr lang="ru-RU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25 марта</a:t>
            </a:r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в День работников культуры, в Доме журналистов имени А.П. Зубарева состоялась презентация новых книг, вышедших в серии </a:t>
            </a:r>
            <a:r>
              <a:rPr lang="ru-RU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«Живая память». </a:t>
            </a:r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Этот проект реализуется по заказу администрации города и приурочен к 420-летию города Сургута.</a:t>
            </a:r>
            <a:r>
              <a:rPr lang="ru-RU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 </a:t>
            </a:r>
            <a:endParaRPr lang="ru-RU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4526659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alphaModFix amt="69000"/>
          </a:blip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http://www.tvsever.ru/images/foto/kartinki/skver_energetik_joker_yasurgut_ru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003" y="1018094"/>
            <a:ext cx="5264837" cy="49585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sp>
        <p:nvSpPr>
          <p:cNvPr id="2" name="Прямоугольник 1"/>
          <p:cNvSpPr/>
          <p:nvPr/>
        </p:nvSpPr>
        <p:spPr>
          <a:xfrm>
            <a:off x="5542961" y="192593"/>
            <a:ext cx="6334811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/>
            <a:r>
              <a:rPr lang="ru-RU" sz="4000" b="1" i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Теперь </a:t>
            </a:r>
            <a:r>
              <a:rPr lang="ru-RU" sz="4000" b="1" i="0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«Сквер энергетиков»</a:t>
            </a:r>
            <a:r>
              <a:rPr lang="ru-RU" sz="4000" b="1" i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расположенный в микрорайоне №8 по улице Энергетиков, переименован в </a:t>
            </a:r>
            <a:r>
              <a:rPr lang="ru-RU" sz="4000" b="1" i="0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«Сквер энергетиков имени Губачева Владимира Георгиевича» </a:t>
            </a:r>
          </a:p>
        </p:txBody>
      </p:sp>
    </p:spTree>
    <p:extLst>
      <p:ext uri="{BB962C8B-B14F-4D97-AF65-F5344CB8AC3E}">
        <p14:creationId xmlns:p14="http://schemas.microsoft.com/office/powerpoint/2010/main" val="4238410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alphaModFix amt="69000"/>
          </a:blip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Картинки по запросу губачев владимир георгиевич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268" y="381148"/>
            <a:ext cx="4286250" cy="61817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4380518" y="224969"/>
            <a:ext cx="7811482" cy="64940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23 июня 2012 </a:t>
            </a:r>
            <a:r>
              <a:rPr lang="ru-RU" sz="3200" b="1" dirty="0">
                <a:solidFill>
                  <a:srgbClr val="3333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года на 73 году жизни после продолжительной болезни скончался ветеран энергетики, Почетный гражданин города Губачев Владимир Георгиевич. Около четырёх десятилетий он отдал сургутской энергетике и внес значительный вклад в развитие города.</a:t>
            </a:r>
            <a:r>
              <a:rPr lang="ru-RU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ru-RU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ru-RU" sz="3200" b="1" dirty="0" smtClean="0">
                <a:solidFill>
                  <a:srgbClr val="3333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Светлая </a:t>
            </a:r>
            <a:r>
              <a:rPr lang="ru-RU" sz="3200" b="1" dirty="0">
                <a:solidFill>
                  <a:srgbClr val="3333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память о Губачеве Владимире Георгиевиче навсегда сохранится в сердцах всех</a:t>
            </a:r>
            <a:r>
              <a:rPr lang="ru-RU" sz="3200" b="1" dirty="0" smtClean="0">
                <a:solidFill>
                  <a:srgbClr val="3333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</a:t>
            </a:r>
          </a:p>
          <a:p>
            <a:pPr algn="ctr"/>
            <a:r>
              <a:rPr lang="ru-RU" sz="3200" b="1" dirty="0" smtClean="0">
                <a:solidFill>
                  <a:srgbClr val="3333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3200" b="1" dirty="0">
                <a:solidFill>
                  <a:srgbClr val="3333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кто его знал</a:t>
            </a:r>
            <a:r>
              <a:rPr lang="ru-RU" sz="3200" b="1" dirty="0" smtClean="0">
                <a:solidFill>
                  <a:srgbClr val="3333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endParaRPr lang="ru-RU" sz="4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923587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След самолета">
  <a:themeElements>
    <a:clrScheme name="След самолета">
      <a:dk1>
        <a:sysClr val="windowText" lastClr="000000"/>
      </a:dk1>
      <a:lt1>
        <a:sysClr val="window" lastClr="FFFFFF"/>
      </a:lt1>
      <a:dk2>
        <a:srgbClr val="454545"/>
      </a:dk2>
      <a:lt2>
        <a:srgbClr val="DADADA"/>
      </a:lt2>
      <a:accent1>
        <a:srgbClr val="C4220D"/>
      </a:accent1>
      <a:accent2>
        <a:srgbClr val="EB7712"/>
      </a:accent2>
      <a:accent3>
        <a:srgbClr val="ECBD31"/>
      </a:accent3>
      <a:accent4>
        <a:srgbClr val="92CE4A"/>
      </a:accent4>
      <a:accent5>
        <a:srgbClr val="50CFB4"/>
      </a:accent5>
      <a:accent6>
        <a:srgbClr val="0D8EC5"/>
      </a:accent6>
      <a:hlink>
        <a:srgbClr val="EA5A0C"/>
      </a:hlink>
      <a:folHlink>
        <a:srgbClr val="F09D3A"/>
      </a:folHlink>
    </a:clrScheme>
    <a:fontScheme name="След самолета">
      <a:maj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лед самолета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por Trail" id="{4FDF2955-7D9C-493C-B9F9-C205151B46CD}" vid="{FE1EB5C7-81A8-4CBA-AE6E-B3BF73DC3895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TM04033937[[fn=След самолета]]</Template>
  <TotalTime>880</TotalTime>
  <Words>578</Words>
  <Application>Microsoft Office PowerPoint</Application>
  <PresentationFormat>Широкоэкранный</PresentationFormat>
  <Paragraphs>64</Paragraphs>
  <Slides>16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6" baseType="lpstr">
      <vt:lpstr>Arial</vt:lpstr>
      <vt:lpstr>Arial Narrow</vt:lpstr>
      <vt:lpstr>Calibri</vt:lpstr>
      <vt:lpstr>Century Gothic</vt:lpstr>
      <vt:lpstr>Helvetica</vt:lpstr>
      <vt:lpstr>Helvetica Neue</vt:lpstr>
      <vt:lpstr>museo_sans_cyrl500</vt:lpstr>
      <vt:lpstr>Tahoma</vt:lpstr>
      <vt:lpstr>Times New Roman</vt:lpstr>
      <vt:lpstr>След самолета</vt:lpstr>
      <vt:lpstr>  Муниципальное бюджетное общеобразовательное  учреждение средняя общеобразовательная  школа №29 г. Сургута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on</dc:creator>
  <cp:lastModifiedBy>user</cp:lastModifiedBy>
  <cp:revision>42</cp:revision>
  <dcterms:created xsi:type="dcterms:W3CDTF">2016-11-22T14:26:53Z</dcterms:created>
  <dcterms:modified xsi:type="dcterms:W3CDTF">2016-12-03T09:23:24Z</dcterms:modified>
</cp:coreProperties>
</file>