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4" r:id="rId14"/>
    <p:sldId id="270" r:id="rId15"/>
    <p:sldId id="275" r:id="rId16"/>
    <p:sldId id="271" r:id="rId17"/>
    <p:sldId id="276" r:id="rId18"/>
    <p:sldId id="272" r:id="rId19"/>
    <p:sldId id="277" r:id="rId20"/>
    <p:sldId id="273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72F3-2C51-49E4-9AC2-F6F388A7EC82}" type="datetimeFigureOut">
              <a:rPr lang="ru-RU" smtClean="0"/>
              <a:pPr/>
              <a:t>13.03.2018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AA934-91E4-49C5-BEBE-42694EA3A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q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725" r="3926" b="22301"/>
          <a:stretch>
            <a:fillRect/>
          </a:stretch>
        </p:blipFill>
        <p:spPr>
          <a:xfrm>
            <a:off x="-1" y="0"/>
            <a:ext cx="9213021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</p:spPr>
        <p:txBody>
          <a:bodyPr>
            <a:no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Система подготовки к ЕГЭ по иностранному языку.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Проблемы и пути их решения»..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://otzyvy.pro/image.php?nocache=1&amp;img=uploads/reviews/2016-11/53125328f66a89265fdb330a5447e1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56992"/>
            <a:ext cx="1937059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2" name="Picture 4" descr="http://mypresentation.ru/documents/8c1cea02f756d60ef3e0c9da15a66c15/img5.jpg"/>
          <p:cNvPicPr>
            <a:picLocks noChangeAspect="1" noChangeArrowheads="1"/>
          </p:cNvPicPr>
          <p:nvPr/>
        </p:nvPicPr>
        <p:blipFill>
          <a:blip r:embed="rId4" cstate="print"/>
          <a:srcRect l="23625" r="23456"/>
          <a:stretch>
            <a:fillRect/>
          </a:stretch>
        </p:blipFill>
        <p:spPr bwMode="auto">
          <a:xfrm>
            <a:off x="6732240" y="3356992"/>
            <a:ext cx="1800200" cy="2551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4" name="Picture 6" descr="http://images.myshared.ru/7/802693/slide_4.jpg"/>
          <p:cNvPicPr>
            <a:picLocks noChangeAspect="1" noChangeArrowheads="1"/>
          </p:cNvPicPr>
          <p:nvPr/>
        </p:nvPicPr>
        <p:blipFill>
          <a:blip r:embed="rId5" cstate="print"/>
          <a:srcRect l="23887" t="1387" r="24139" b="-86"/>
          <a:stretch>
            <a:fillRect/>
          </a:stretch>
        </p:blipFill>
        <p:spPr bwMode="auto">
          <a:xfrm>
            <a:off x="2051720" y="3573016"/>
            <a:ext cx="1944216" cy="2769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348880"/>
            <a:ext cx="7772400" cy="1470025"/>
          </a:xfrm>
        </p:spPr>
        <p:txBody>
          <a:bodyPr>
            <a:norm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ЕГЭ - это? 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584" y="908720"/>
            <a:ext cx="176478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экзамен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84168" y="1052736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проверка знаний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908720"/>
            <a:ext cx="18337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испытание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20272" y="3573016"/>
            <a:ext cx="1417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школа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09533" y="3244334"/>
            <a:ext cx="72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тесты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2204864"/>
            <a:ext cx="15841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баллы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59632" y="3284984"/>
            <a:ext cx="15143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сдача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8" name="Picture 6" descr="http://24kovrov.ru/images/novosti/2016/11/000111.jpg"/>
          <p:cNvPicPr>
            <a:picLocks noChangeAspect="1" noChangeArrowheads="1"/>
          </p:cNvPicPr>
          <p:nvPr/>
        </p:nvPicPr>
        <p:blipFill>
          <a:blip r:embed="rId3" cstate="print"/>
          <a:srcRect l="7875" t="2625"/>
          <a:stretch>
            <a:fillRect/>
          </a:stretch>
        </p:blipFill>
        <p:spPr bwMode="auto">
          <a:xfrm>
            <a:off x="3059832" y="1844824"/>
            <a:ext cx="3369568" cy="2671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2843808" y="5085184"/>
            <a:ext cx="18721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подготовка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300192" y="4869160"/>
            <a:ext cx="151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нервы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092280" y="2060848"/>
            <a:ext cx="14401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стресс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15616" y="4509120"/>
            <a:ext cx="1080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ким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76672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Экзамен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состоит из пяти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разделов: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204864"/>
            <a:ext cx="7992888" cy="2808312"/>
          </a:xfrm>
        </p:spPr>
        <p:txBody>
          <a:bodyPr>
            <a:normAutofit fontScale="62500" lnSpcReduction="20000"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5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5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письменных – чтение, </a:t>
            </a:r>
            <a:r>
              <a:rPr lang="ru-RU" sz="5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аудирование</a:t>
            </a:r>
            <a:r>
              <a:rPr lang="ru-RU" sz="5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письмо, практическое использование языкового </a:t>
            </a:r>
            <a:r>
              <a:rPr lang="ru-RU" sz="5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материала  </a:t>
            </a:r>
            <a:r>
              <a:rPr lang="ru-RU" sz="5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(грамматика и лексика) </a:t>
            </a:r>
          </a:p>
          <a:p>
            <a:pPr algn="l">
              <a:buFont typeface="Wingdings" pitchFamily="2" charset="2"/>
              <a:buChar char="ü"/>
            </a:pPr>
            <a:r>
              <a:rPr lang="ru-RU" sz="5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5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устного – говорения.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276872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раздел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аудирование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подразделяется на проверку: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понимания на слух основного содержания текста;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понимания на слух требуемой, нужной информации или полное понимание прослушанного текста.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928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– чтение.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подразделяется на:</a:t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- ознакомительное чтение 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извлечение основной информации);</a:t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-изучающее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чтение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(с извлечением полной информации);</a:t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- поисковое, просмотровое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чтение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(с извлечением нужной и интересующей информации).</a:t>
            </a:r>
            <a:r>
              <a:rPr lang="ru-RU" sz="3100" dirty="0"/>
              <a:t/>
            </a:r>
            <a:br>
              <a:rPr lang="ru-RU" sz="3100" dirty="0"/>
            </a:br>
            <a:endParaRPr lang="ru-RU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раздел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– грамматическая сторона речи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умения правильно употребить различные грамматические категории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 словообразовательные элементы; слова </a:t>
            </a:r>
            <a:r>
              <a:rPr lang="ru-RU" sz="3100" dirty="0"/>
              <a:t/>
            </a:r>
            <a:br>
              <a:rPr lang="ru-RU" sz="3100" dirty="0"/>
            </a:br>
            <a:endParaRPr lang="ru-RU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письмо.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Включает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себя: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написание короткого сообщения;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заполнение анкеты формуляра;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написание личного письма с употреблением формул речевого этикета принятых в стране изучаемого языка.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22768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849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раздел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– это говорение.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/>
              <a:t>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- умение самостоятельно осветить все предложенные вопросы; </a:t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- логично построить своё высказывание; </a:t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- выражать свою аргументированную точку зрения и отношение к обсуждаемому вопросу; </a:t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- продемонстрировать владение грамматическими структурами и словарным запасом.</a:t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oc4web.ru/uploads/files/92/93315/hello_html_m509e71b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Система подготовки к ЕГЭ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иностранному языку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997838"/>
            <a:ext cx="79208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Подготовка, направленная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детальную проработку каждого вида речевой деятельности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их взаимосвязь в целом.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Выявление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типичных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индивидуальных ошибок отдельно взятого ученика), их проработку и ликвидацию. 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Работу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учащимися на эмоциональном уровне.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/>
          <a:lstStyle/>
          <a:p>
            <a:r>
              <a:rPr lang="ru-RU" dirty="0"/>
              <a:t>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Аудирование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988840"/>
            <a:ext cx="66967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-Наличие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тексте незнакомых слов и конструкций, затрудняющих понимание услышанного.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Неумение «составить» отдельные слова в цельное предложение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стремятся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"выловить" из текста отдельные слова и не обращают внимания на его общий смысл многие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выбирают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неверный вариант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успешно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выполнять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задание нужно чтобы: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988840"/>
            <a:ext cx="72008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общаться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учащимися на занятиях на английском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языке;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использование аутентичных текстов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составлять задания необходимо таким образом, чтобы правильные ответы содержали не слова и целые конструкции из услышанного текста, а их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синонимы;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работать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 текстом в 3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этапа.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"Чтение"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2060848"/>
            <a:ext cx="68407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Неумение понимать общего смысла прочитанного текста.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Неумение отделять главную информацию от второстепенной.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Неумение видеть правильные ответы с синонимичными словами, а не со словами из прочитанного текста.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успешно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выполнять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задание нужно чтобы: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628800"/>
            <a:ext cx="770485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объяснить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учащимся, что для успешного выполнения заданий по чтению, достаточно понимать 65-70% прочитанного текста и не впадать в отчаяние при виде первого незнакомого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слова; 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научить учащихся определять суть прочитанного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текста;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необходимо подбирать тексты разной тематической направленности, подобранные под уровень знаний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учащихся;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ответе на вопросы к тексту необходимо обращать внимание учащихся на синонимы, которые могут быть использованы в тексте, а не прямые слова из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вопроса.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"Грамматика и лексика"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1628800"/>
            <a:ext cx="7200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Неправильное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употребление времен и форм глаголов.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Незнание слов-исключений (множественное число существительных, степени сравнения прилагательных).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Незнание неправильных глаголов, фразовых глаголов в английском языке.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Неумение верно записать ответ (записывают только измененную часть слова при словообразовании).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Чтобы успешно выполнять это задание нужно чтобы: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276872"/>
            <a:ext cx="76328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учащиеся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четко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усвоили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 каким параметрам может изменяться та или иная часть речи (время, лицо, число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…..);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знать все грамматические правила, но еще важнее знать все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исключения;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заучить формы неправильных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глаголов.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"Письмо"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204864"/>
            <a:ext cx="77768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Несоблюдение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заданного объема текста.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Учащийся дает неполные (либо неточные) ответы на поставленные вопросы, не аргументирует свою точку зрения.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Ответ на задание не соответствует заданному жанрово-стилистическому оформлению текста.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Несоблюдение организации письма (эссе).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Чтобы успешно выполнять это задание нужно: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700808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четко соблюдался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заданный объем письменного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текста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четко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соблюдались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все требования написания письма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(эссе);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приучить учащегося подсчитать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количество слов и проверить текст на орфографические и грамматические ошибки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обращать внимание на организационную структуру письма – оформление адреса, соблюдение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абзацев;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очень полезный и интересный пункт для подготовки к данному разделу экзамена – найти в интернете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англоговорящего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друга по переписке и отрабатывать свои навыки в режиме реального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общения.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114300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"Говорение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2204864"/>
            <a:ext cx="71287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Не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сравнивают, а просто описывают картинки, предложенные в задании.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 выражают свое мнение.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Не формулируют вступительную и заключительную фразы.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Допускают фонетические и грамматические ошибки при ответе.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Чтобы успешно выполнять это задание нужно: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844824"/>
            <a:ext cx="799288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акцентировать внимание учащихся 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заданиях;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заранее подготовить и заучить с учениками фразы, выражения и целые предложения, которые можно будет использовать при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ответе;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учить учащихся строить свои высказывания логично, используя вводные слова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слова-связки;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вовлекать учащихся в парную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работу.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Чтобы ученик не боялся и чувствовал себя уверенно, важно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988840"/>
            <a:ext cx="698477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научить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ученика ориентироваться во времени и укладываться во временные рамки заданий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научить ребенка работать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бланками.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при подготовке к устной части, выводите задания на компьютер, как это будет на экзамене,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записывайте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ответы учащегося, чтобы преодолеть этот барьер на экзамене.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doc4web.ru/uploads/files/92/93315/hello_html_m509e71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Памятка о психологическом сопровождении учителя при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подготовке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 ЕГЭ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1" descr="http://yarportal.ru/uploads/av-183169.png"/>
          <p:cNvPicPr>
            <a:picLocks noChangeAspect="1" noChangeArrowheads="1"/>
          </p:cNvPicPr>
          <p:nvPr/>
        </p:nvPicPr>
        <p:blipFill>
          <a:blip r:embed="rId3" cstate="print"/>
          <a:srcRect l="21516" t="2150" r="20789"/>
          <a:stretch>
            <a:fillRect/>
          </a:stretch>
        </p:blipFill>
        <p:spPr bwMode="auto">
          <a:xfrm>
            <a:off x="251520" y="980728"/>
            <a:ext cx="2409825" cy="5133975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 rot="10800000" flipV="1">
            <a:off x="1619672" y="2883713"/>
            <a:ext cx="6408712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Памятка о психологическом   сопровождении учителя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при подготовки к ЕГЭ.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Помните, что ЕГЭ сдает Ваш ребенок, а не Вы.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Оставайтесь спокойными и уравновешенными.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Помните, что у ученика и Вас есть не только время для подготовки к ЕГЭ, но и время для отдыха, сна и встрече с друзьями.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Помните, что ЕГЭ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не одномоментная акция, а длительный процесс.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Повышайте уверенность не только у ребенка в себе, но и не забывайте о себе, так как вы оба боитесь неудач.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критикуйте ребенка и себя после экзамена.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rumsmile.ru/u/0/7/3/073055c0672c4a5cfe96a256f706bd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721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356</TotalTime>
  <Words>840</Words>
  <Application>Microsoft Office PowerPoint</Application>
  <PresentationFormat>Экран (4:3)</PresentationFormat>
  <Paragraphs>87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Тема: Система подготовки к ЕГЭ по иностранному языку.  Проблемы и пути их решения».. </vt:lpstr>
      <vt:lpstr>ЕГЭ - это? </vt:lpstr>
      <vt:lpstr>Презентация PowerPoint</vt:lpstr>
      <vt:lpstr>Экзамен состоит из пяти разделов:</vt:lpstr>
      <vt:lpstr>I раздел – аудирование.   Оно подразделяется на проверку: - понимания на слух основного содержания текста; - понимания на слух требуемой, нужной информации или полное понимание прослушанного текста. </vt:lpstr>
      <vt:lpstr>II раздел – чтение.   Он подразделяется на: - ознакомительное чтение  (извлечение основной информации); -изучающее чтение  (с извлечением полной информации); - поисковое, просмотровое чтение  (с извлечением нужной и интересующей информации). </vt:lpstr>
      <vt:lpstr>III раздел – грамматическая сторона речи.   умения правильно употребить различные грамматические категории .  словообразовательные элементы; слова  </vt:lpstr>
      <vt:lpstr>IV раздел – письмо.   Включает в себя: - написание короткого сообщения; - заполнение анкеты формуляра; - написание личного письма с употреблением формул речевого этикета принятых в стране изучаемого языка. </vt:lpstr>
      <vt:lpstr>V раздел– это говорение.    - умение самостоятельно осветить все предложенные вопросы;  - логично построить своё высказывание;  - выражать свою аргументированную точку зрения и отношение к обсуждаемому вопросу;  - продемонстрировать владение грамматическими структурами и словарным запасом.  </vt:lpstr>
      <vt:lpstr>Система подготовки к ЕГЭ по иностранному языку</vt:lpstr>
      <vt:lpstr>"Аудирование". </vt:lpstr>
      <vt:lpstr>Чтобы успешно выполнять это задание нужно чтобы:</vt:lpstr>
      <vt:lpstr>"Чтение"</vt:lpstr>
      <vt:lpstr>Чтобы успешно выполнять это задание нужно чтобы:</vt:lpstr>
      <vt:lpstr>"Грамматика и лексика"</vt:lpstr>
      <vt:lpstr>Чтобы успешно выполнять это задание нужно чтобы:</vt:lpstr>
      <vt:lpstr>"Письмо" </vt:lpstr>
      <vt:lpstr>Чтобы успешно выполнять это задание нужно:</vt:lpstr>
      <vt:lpstr>"Говорение" </vt:lpstr>
      <vt:lpstr>Чтобы успешно выполнять это задание нужно:</vt:lpstr>
      <vt:lpstr>Чтобы ученик не боялся и чувствовал себя уверенно, важно</vt:lpstr>
      <vt:lpstr>Памятка о психологическом сопровождении учителя при подготовке к ЕГЭ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Учитель</cp:lastModifiedBy>
  <cp:revision>23</cp:revision>
  <dcterms:created xsi:type="dcterms:W3CDTF">2018-03-02T16:20:29Z</dcterms:created>
  <dcterms:modified xsi:type="dcterms:W3CDTF">2018-03-13T08:39:15Z</dcterms:modified>
</cp:coreProperties>
</file>