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5" r:id="rId3"/>
    <p:sldId id="257" r:id="rId4"/>
    <p:sldId id="258" r:id="rId5"/>
    <p:sldId id="260" r:id="rId6"/>
    <p:sldId id="263" r:id="rId7"/>
    <p:sldId id="282" r:id="rId8"/>
    <p:sldId id="278" r:id="rId9"/>
    <p:sldId id="266" r:id="rId10"/>
    <p:sldId id="290" r:id="rId11"/>
    <p:sldId id="268" r:id="rId12"/>
    <p:sldId id="287" r:id="rId13"/>
    <p:sldId id="29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езультат пошуку зображень за запитом &quot;внимая ужасам войны тема&quot;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5753100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85184"/>
            <a:ext cx="8077200" cy="1368152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/>
            <a:r>
              <a:rPr lang="ru-RU" sz="4800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Уроки внеклассного чтения.</a:t>
            </a:r>
            <a:br>
              <a:rPr lang="ru-RU" sz="4800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800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8 класс</a:t>
            </a:r>
            <a:r>
              <a:rPr lang="uk-UA" sz="4800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uk-UA" sz="4800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uk-UA" dirty="0">
              <a:ln w="11430"/>
              <a:solidFill>
                <a:schemeClr val="tx1">
                  <a:lumMod val="8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764704"/>
            <a:ext cx="8077200" cy="4203081"/>
          </a:xfrm>
          <a:scene3d>
            <a:camera prst="orthographicFront"/>
            <a:lightRig rig="glow" dir="tl">
              <a:rot lat="0" lon="0" rev="5400000"/>
            </a:lightRig>
          </a:scene3d>
          <a:sp3d>
            <a:bevelT w="114300" prst="artDeco"/>
          </a:sp3d>
        </p:spPr>
        <p:txBody>
          <a:bodyPr>
            <a:no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/>
            <a: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Н. А. Некрасов «Внимая ужасам войны»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44016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uk-UA" sz="30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Стихотворение</a:t>
            </a:r>
            <a:r>
              <a:rPr lang="uk-UA" sz="30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</a:t>
            </a:r>
            <a:r>
              <a:rPr lang="uk-UA" sz="30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Внимая</a:t>
            </a:r>
            <a:r>
              <a:rPr lang="uk-UA" sz="30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0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ужасам</a:t>
            </a:r>
            <a:r>
              <a:rPr lang="uk-UA" sz="30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0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войны</a:t>
            </a:r>
            <a:r>
              <a:rPr lang="uk-UA" sz="30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 </a:t>
            </a:r>
            <a:r>
              <a:rPr lang="uk-UA" sz="30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было</a:t>
            </a:r>
            <a:r>
              <a:rPr lang="uk-UA" sz="30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написано в 1855 г. и </a:t>
            </a:r>
            <a:r>
              <a:rPr lang="uk-UA" sz="30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опубликовано</a:t>
            </a:r>
            <a:r>
              <a:rPr lang="uk-UA" sz="30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 </a:t>
            </a:r>
            <a:r>
              <a:rPr lang="uk-UA" sz="30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журнале</a:t>
            </a:r>
            <a:r>
              <a:rPr lang="uk-UA" sz="30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</a:t>
            </a:r>
            <a:r>
              <a:rPr lang="uk-UA" sz="30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Современник</a:t>
            </a:r>
            <a:r>
              <a:rPr lang="uk-UA" sz="30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 № 2 за 1856 г.</a:t>
            </a:r>
            <a:endParaRPr lang="uk-UA" sz="3000" b="1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2816"/>
            <a:ext cx="4237136" cy="4824536"/>
          </a:xfrm>
        </p:spPr>
        <p:txBody>
          <a:bodyPr>
            <a:normAutofit fontScale="85000" lnSpcReduction="20000"/>
          </a:bodyPr>
          <a:lstStyle/>
          <a:p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Мысли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нашедшие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выражение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стихотворении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были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навеяны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автору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Крымской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войной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1853-1856 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гг.</a:t>
            </a:r>
          </a:p>
          <a:p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Некрасова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повлияли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Севастопольские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рассказы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Л.Толстого,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изданные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1855 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</a:t>
            </a:r>
          </a:p>
          <a:p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Отдельные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главы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рассказов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«Севастополь в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августе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1855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«Севастополь в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мае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Толстой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читал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Некрасову до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появления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печати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464344" y="2204864"/>
            <a:ext cx="4038600" cy="4091600"/>
          </a:xfrm>
        </p:spPr>
        <p:txBody>
          <a:bodyPr>
            <a:normAutofit fontScale="85000" lnSpcReduction="20000"/>
          </a:bodyPr>
          <a:lstStyle/>
          <a:p>
            <a:endParaRPr lang="uk-UA" dirty="0"/>
          </a:p>
        </p:txBody>
      </p:sp>
      <p:pic>
        <p:nvPicPr>
          <p:cNvPr id="6" name="Рисунок 5" descr="Результат пошуку зображень за запитом &quot;журнале «Современник» № 2 за 1856 г&quot;"/>
          <p:cNvPicPr/>
          <p:nvPr/>
        </p:nvPicPr>
        <p:blipFill>
          <a:blip r:embed="rId2" cstate="print"/>
          <a:srcRect l="1417" t="1747" r="709" b="1747"/>
          <a:stretch>
            <a:fillRect/>
          </a:stretch>
        </p:blipFill>
        <p:spPr bwMode="auto">
          <a:xfrm>
            <a:off x="395536" y="1988840"/>
            <a:ext cx="4504840" cy="4100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  <p:pic>
        <p:nvPicPr>
          <p:cNvPr id="8" name="Содержимое 4" descr="Пов’язане зображення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780928"/>
            <a:ext cx="2808312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  <p:pic>
        <p:nvPicPr>
          <p:cNvPr id="9" name="Рисунок 8" descr="Пов’язане зображення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140968"/>
            <a:ext cx="403244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65816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Некрасов и сам одно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время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стремился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на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боевые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позиции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sz="3600" b="1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355976" y="1988840"/>
            <a:ext cx="4392488" cy="430762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uk-UA" sz="3200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Хочется</a:t>
            </a:r>
            <a:r>
              <a:rPr lang="uk-UA" sz="3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ехать</a:t>
            </a:r>
            <a:r>
              <a:rPr lang="uk-UA" sz="3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Севастополь. </a:t>
            </a:r>
            <a:r>
              <a:rPr lang="uk-UA" sz="3200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</a:t>
            </a:r>
            <a:r>
              <a:rPr lang="uk-UA" sz="3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uk-UA" sz="3200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этим</a:t>
            </a:r>
            <a:r>
              <a:rPr lang="uk-UA" sz="3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uk-UA" sz="3200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смейся</a:t>
            </a:r>
            <a:r>
              <a:rPr lang="uk-UA" sz="3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uk-UA" sz="3200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</a:t>
            </a:r>
            <a:r>
              <a:rPr lang="uk-UA" sz="3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желание</a:t>
            </a:r>
            <a:r>
              <a:rPr lang="uk-UA" sz="3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</a:t>
            </a:r>
            <a:r>
              <a:rPr lang="uk-UA" sz="3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мне сильно и </a:t>
            </a:r>
            <a:r>
              <a:rPr lang="uk-UA" sz="3200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серьезно</a:t>
            </a:r>
            <a:r>
              <a:rPr lang="uk-UA" sz="3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..." – писал он </a:t>
            </a:r>
            <a:r>
              <a:rPr lang="uk-UA" sz="3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Тургеневу</a:t>
            </a:r>
            <a:r>
              <a:rPr lang="uk-UA" sz="3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30 </a:t>
            </a:r>
            <a:r>
              <a:rPr lang="uk-UA" sz="3200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июня</a:t>
            </a:r>
            <a:r>
              <a:rPr lang="uk-UA" sz="3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1855 </a:t>
            </a:r>
            <a:r>
              <a:rPr lang="uk-UA" sz="3200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</a:t>
            </a:r>
            <a:r>
              <a:rPr lang="uk-UA" sz="32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7" name="Содержимое 6" descr="Пов’язане зображення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2923" y="1770063"/>
            <a:ext cx="3143029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96944" cy="1093808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Стихотворение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Внимая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ужасам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войны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относится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к жанру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элегии</a:t>
            </a:r>
            <a:endParaRPr lang="uk-UA" sz="3600" b="1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499992" y="1770501"/>
            <a:ext cx="4392488" cy="4525963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философские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раздумья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судьбе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женщины-матери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потерявшей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дитя на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войне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ненужности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ужасе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войны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общественного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явления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Стихотворение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полемизирует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мыслями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Толстого о том,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родные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быстро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забывают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 </a:t>
            </a:r>
            <a:r>
              <a:rPr lang="uk-UA" b="1" dirty="0" err="1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умерших</a:t>
            </a:r>
            <a:r>
              <a:rPr lang="uk-UA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b="1" dirty="0" smtClean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Содержимое 6" descr="Результат пошуку зображень за запитом &quot;внимая ужасам войны некрасов&quot;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7" y="1772816"/>
            <a:ext cx="3528392" cy="4464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Рисунок 7" descr="Результат пошуку зображень за запитом &quot;горе матери потерявшей сына&quot;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72816"/>
            <a:ext cx="352839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706902" y="260648"/>
            <a:ext cx="8156448" cy="1944216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Внимая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ужасам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войны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  <a:b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каждой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новой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жертве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боя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Мне жаль не друга, не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жены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  <a:b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Мне жаль не самого героя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...</a:t>
            </a:r>
            <a:endParaRPr lang="uk-UA" sz="3600" b="1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" name="Рисунок 9" descr="Результат пошуку зображень за запитом &quot;внимая ужасам войны тем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852936"/>
            <a:ext cx="525658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  <p:pic>
        <p:nvPicPr>
          <p:cNvPr id="12" name="Содержимое 3" descr="Результат пошуку зображень за запитом &quot;севастопольская война 1854 - 1855&quot;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852936"/>
            <a:ext cx="5715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706902" y="332656"/>
            <a:ext cx="8156448" cy="956648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Увы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утешится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жена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  <a:b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друга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лучший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друг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забудет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;</a:t>
            </a:r>
            <a:b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где-то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есть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душа одна —</a:t>
            </a:r>
            <a:b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Она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до гроба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помнить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будет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uk-UA" sz="3600" b="1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Содержимое 3" descr="Результат пошуку зображень за запитом &quot;внимая ужасам войны тема&quot;"/>
          <p:cNvPicPr>
            <a:picLocks/>
          </p:cNvPicPr>
          <p:nvPr/>
        </p:nvPicPr>
        <p:blipFill>
          <a:blip r:embed="rId2" cstate="print"/>
          <a:srcRect r="44409" b="13868"/>
          <a:stretch>
            <a:fillRect/>
          </a:stretch>
        </p:blipFill>
        <p:spPr bwMode="auto">
          <a:xfrm>
            <a:off x="467544" y="2708920"/>
            <a:ext cx="2984232" cy="3937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  <p:pic>
        <p:nvPicPr>
          <p:cNvPr id="10" name="Содержимое 3" descr="http://makedo.ru/wp-content/uploads/2012/10/%D0%92%D0%BE%D0%B5%D0%BD%D0%BD%D0%B0%D1%8F-%D1%84%D0%BE%D1%82%D0%BE%D0%B3%D1%80%D0%B0%D1%84%D0%B8%D1%8F-2012_7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284984"/>
            <a:ext cx="4608512" cy="328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angle"/>
          </a:sp3d>
        </p:spPr>
      </p:pic>
      <p:pic>
        <p:nvPicPr>
          <p:cNvPr id="11" name="Рисунок 10" descr="Пов’язане зображення"/>
          <p:cNvPicPr/>
          <p:nvPr/>
        </p:nvPicPr>
        <p:blipFill>
          <a:blip r:embed="rId4" cstate="print"/>
          <a:srcRect t="8458"/>
          <a:stretch>
            <a:fillRect/>
          </a:stretch>
        </p:blipFill>
        <p:spPr bwMode="auto">
          <a:xfrm>
            <a:off x="3275856" y="2708920"/>
            <a:ext cx="2772350" cy="389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Пов’язане зображення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71392" y="3356992"/>
            <a:ext cx="547260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angle"/>
          </a:sp3d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06902" y="332656"/>
            <a:ext cx="8156448" cy="956648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Средь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лицемерных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наших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дел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всякой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пошлости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и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прозы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Одни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я в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мире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подсмотрел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Святые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искренние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слезы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—</a:t>
            </a:r>
            <a:endParaRPr lang="uk-UA" sz="3600" b="1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2" descr="Пов’язане зображення"/>
          <p:cNvPicPr>
            <a:picLocks noChangeAspect="1" noChangeArrowheads="1"/>
          </p:cNvPicPr>
          <p:nvPr/>
        </p:nvPicPr>
        <p:blipFill>
          <a:blip r:embed="rId3" cstate="print"/>
          <a:srcRect l="6299" t="10499"/>
          <a:stretch>
            <a:fillRect/>
          </a:stretch>
        </p:blipFill>
        <p:spPr bwMode="auto">
          <a:xfrm>
            <a:off x="395536" y="3356992"/>
            <a:ext cx="4623668" cy="3312368"/>
          </a:xfrm>
          <a:prstGeom prst="rect">
            <a:avLst/>
          </a:prstGeom>
          <a:noFill/>
          <a:scene3d>
            <a:camera prst="perspectiveRight"/>
            <a:lightRig rig="threePt" dir="t"/>
          </a:scene3d>
          <a:sp3d>
            <a:bevelT prst="angle"/>
          </a:sp3d>
        </p:spPr>
      </p:pic>
      <p:pic>
        <p:nvPicPr>
          <p:cNvPr id="7" name="Содержимое 3" descr="Пов’язане зображення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2996952"/>
            <a:ext cx="504056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706902" y="188640"/>
            <a:ext cx="8156448" cy="110066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слезы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бедных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матерей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b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Им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не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забыть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своих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детей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  <a:b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Погибших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на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кровавой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ниве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  <a:b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не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поднять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плакучей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иве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Своих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поникнувших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ветвей</a:t>
            </a:r>
            <a:r>
              <a:rPr lang="uk-UA" sz="36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...</a:t>
            </a:r>
            <a:endParaRPr lang="uk-UA" sz="3600" b="1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Содержимое 3" descr="Результат пошуку зображень за запитом &quot;внимая ужасам войны тема&quot;"/>
          <p:cNvPicPr>
            <a:picLocks/>
          </p:cNvPicPr>
          <p:nvPr/>
        </p:nvPicPr>
        <p:blipFill>
          <a:blip r:embed="rId2" cstate="print"/>
          <a:srcRect l="2362" t="6824" r="2362" b="8924"/>
          <a:stretch>
            <a:fillRect/>
          </a:stretch>
        </p:blipFill>
        <p:spPr bwMode="auto">
          <a:xfrm>
            <a:off x="395536" y="3068960"/>
            <a:ext cx="5400600" cy="3600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  <p:pic>
        <p:nvPicPr>
          <p:cNvPr id="9" name="Рисунок 8" descr="Результат пошуку зображень за запитом &quot;афганская война&quot;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068960"/>
            <a:ext cx="4788024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angle"/>
          </a:sp3d>
        </p:spPr>
      </p:pic>
      <p:pic>
        <p:nvPicPr>
          <p:cNvPr id="10" name="Рисунок 9" descr="Результат пошуку зображень за запитом &quot;афганская война&quot;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3068960"/>
            <a:ext cx="5040560" cy="3519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403648" y="4653136"/>
            <a:ext cx="7560840" cy="201622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uk-UA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Основная</a:t>
            </a:r>
            <a:r>
              <a:rPr lang="uk-UA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мысль</a:t>
            </a:r>
            <a:r>
              <a:rPr lang="uk-UA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смерть на </a:t>
            </a:r>
            <a:r>
              <a:rPr lang="uk-UA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войне</a:t>
            </a:r>
            <a:r>
              <a:rPr lang="uk-UA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бессмысленна</a:t>
            </a:r>
            <a:r>
              <a:rPr lang="uk-UA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и </a:t>
            </a:r>
            <a:r>
              <a:rPr lang="uk-UA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бесчеловечна</a:t>
            </a:r>
            <a:r>
              <a:rPr lang="uk-UA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она</a:t>
            </a:r>
            <a:r>
              <a:rPr lang="uk-UA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не </a:t>
            </a:r>
            <a:r>
              <a:rPr lang="uk-UA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стоит</a:t>
            </a:r>
            <a:r>
              <a:rPr lang="uk-UA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того горя, </a:t>
            </a:r>
            <a:r>
              <a:rPr lang="uk-UA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которое</a:t>
            </a:r>
            <a:r>
              <a:rPr lang="uk-UA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доставляет</a:t>
            </a:r>
            <a:r>
              <a:rPr lang="uk-UA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матерям </a:t>
            </a:r>
            <a:r>
              <a:rPr lang="uk-UA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воинов</a:t>
            </a:r>
            <a:r>
              <a:rPr lang="uk-UA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sz="32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06902" y="188640"/>
            <a:ext cx="8113570" cy="1100664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2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Тема </a:t>
            </a:r>
            <a:r>
              <a:rPr lang="uk-UA" sz="32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стихотворения</a:t>
            </a:r>
            <a:r>
              <a:rPr lang="uk-UA" sz="32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– горе </a:t>
            </a:r>
            <a:r>
              <a:rPr lang="uk-UA" sz="32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матерей</a:t>
            </a:r>
            <a:r>
              <a:rPr lang="uk-UA" sz="32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sz="32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потерявших</a:t>
            </a:r>
            <a:r>
              <a:rPr lang="uk-UA" sz="32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сыновей</a:t>
            </a:r>
            <a:r>
              <a:rPr lang="uk-UA" sz="32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на </a:t>
            </a:r>
            <a:r>
              <a:rPr lang="uk-UA" sz="3200" b="1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войне</a:t>
            </a:r>
            <a:r>
              <a:rPr lang="uk-UA" sz="3200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r>
              <a:rPr lang="uk-UA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uk-UA" b="1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uk-UA" b="1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 descr="Пов’язане зображення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340768"/>
            <a:ext cx="432048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angle"/>
          </a:sp3d>
        </p:spPr>
      </p:pic>
      <p:pic>
        <p:nvPicPr>
          <p:cNvPr id="7" name="Содержимое 3" descr="Результат пошуку зображень за запитом &quot;внимая ужасам войны тема&quot;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340768"/>
            <a:ext cx="432048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  <p:pic>
        <p:nvPicPr>
          <p:cNvPr id="8" name="Рисунок 7" descr="Результат пошуку зображень за запитом &quot;внимая ужасам войны тема&quot;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1412776"/>
            <a:ext cx="482453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10" descr="Результат пошуку зображень за запитом &quot;горе матери потерявшей сына&quot;"/>
          <p:cNvPicPr>
            <a:picLocks noGrp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3456384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5" name="Содержимое 4"/>
          <p:cNvSpPr>
            <a:spLocks noGrp="1"/>
          </p:cNvSpPr>
          <p:nvPr>
            <p:ph type="body" idx="4294967295"/>
          </p:nvPr>
        </p:nvSpPr>
        <p:spPr>
          <a:xfrm>
            <a:off x="4139952" y="620689"/>
            <a:ext cx="4824536" cy="5976962"/>
          </a:xfrm>
        </p:spPr>
        <p:txBody>
          <a:bodyPr>
            <a:normAutofit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Внимая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ужасам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войны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  <a:b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каждой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новой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жертве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боя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Мне жаль не друга, не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жены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  <a:b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Мне жаль не самого героя...</a:t>
            </a:r>
            <a:b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Увы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утешится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жена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  <a:b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друга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лучший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друг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забудет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;</a:t>
            </a:r>
            <a:b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где-то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есть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душа одна —</a:t>
            </a:r>
            <a:b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Она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до гроба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помнить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будет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b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Средь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лицемерных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наших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дел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всякой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пошлости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и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прозы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Одни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я в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мире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подсмотрел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Святые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искренние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слезы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—</a:t>
            </a:r>
          </a:p>
          <a:p>
            <a:pPr>
              <a:buNone/>
            </a:pP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	То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слезы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бедных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матерей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b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Им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не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забыть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своих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детей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  <a:b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Погибших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на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кровавой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ниве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  <a:b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не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поднять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плакучей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иве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Своих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поникнувших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ветвей</a:t>
            </a:r>
            <a:r>
              <a:rPr lang="uk-UA" sz="2400" b="1" dirty="0" smtClean="0">
                <a:ln w="11430"/>
                <a:solidFill>
                  <a:schemeClr val="tx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...</a:t>
            </a:r>
          </a:p>
          <a:p>
            <a:endParaRPr lang="uk-UA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Содержимое 7" descr="Результат пошуку зображень за запитом &quot;внимая ужасам войны тема&quot;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052736"/>
            <a:ext cx="3528392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6" descr="Результат пошуку зображень за запитом &quot;внимая ужасам войны тема&quot;"/>
          <p:cNvPicPr>
            <a:picLocks noGrp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8712968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9" name="Заголовок 8"/>
          <p:cNvSpPr>
            <a:spLocks noGrp="1"/>
          </p:cNvSpPr>
          <p:nvPr>
            <p:ph type="title" idx="4294967295"/>
          </p:nvPr>
        </p:nvSpPr>
        <p:spPr>
          <a:xfrm>
            <a:off x="0" y="404665"/>
            <a:ext cx="9144000" cy="6264696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Некрасов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сравнивает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мать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которая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не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способна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забыть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своего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ребёнка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с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плакучей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ивой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которой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не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суждено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поднять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ветви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Это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фольклорное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сравнение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позволяет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достичь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высокой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степени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обобщения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делая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проблему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материнского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горя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общечеловеческой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Философская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мысль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движется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от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судьбы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матери к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судьбе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родины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от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смерти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человека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к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историческим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закономерностям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бытия</a:t>
            </a:r>
            <a:r>
              <a:rPr lang="uk-UA" sz="36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sz="3600" b="1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Пов’язане зображення"/>
          <p:cNvPicPr/>
          <p:nvPr/>
        </p:nvPicPr>
        <p:blipFill>
          <a:blip r:embed="rId2" cstate="print"/>
          <a:srcRect l="7480"/>
          <a:stretch>
            <a:fillRect/>
          </a:stretch>
        </p:blipFill>
        <p:spPr bwMode="auto">
          <a:xfrm>
            <a:off x="395536" y="3429000"/>
            <a:ext cx="4996205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80920" cy="3024336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uk-UA" sz="32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Война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уничтожает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естественный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порядок </a:t>
            </a:r>
            <a:r>
              <a:rPr lang="uk-UA" sz="32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вещей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sz="32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заставляя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матерей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переживать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смерть </a:t>
            </a:r>
            <a:r>
              <a:rPr lang="uk-UA" sz="32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своих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детей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r>
              <a:rPr lang="uk-UA" sz="32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Война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превращает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всех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людей, </a:t>
            </a:r>
            <a:r>
              <a:rPr lang="uk-UA" sz="32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независимо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от пола и </a:t>
            </a:r>
            <a:r>
              <a:rPr lang="uk-UA" sz="32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возраста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в жертв </a:t>
            </a:r>
            <a:r>
              <a:rPr lang="uk-UA" sz="32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всемирного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вечного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2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боя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sz="3200" b="1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несёт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смерть</a:t>
            </a:r>
            <a:r>
              <a:rPr lang="uk-UA" sz="3200" b="1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sz="3200" b="1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Рисунок 3" descr="Результат пошуку зображень за запитом &quot;ато&quot;"/>
          <p:cNvPicPr/>
          <p:nvPr/>
        </p:nvPicPr>
        <p:blipFill>
          <a:blip r:embed="rId3" cstate="print"/>
          <a:srcRect t="5676" b="946"/>
          <a:stretch>
            <a:fillRect/>
          </a:stretch>
        </p:blipFill>
        <p:spPr bwMode="auto">
          <a:xfrm>
            <a:off x="4319464" y="3429000"/>
            <a:ext cx="4824536" cy="3269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angle"/>
          </a:sp3d>
        </p:spPr>
      </p:pic>
      <p:pic>
        <p:nvPicPr>
          <p:cNvPr id="6" name="Рисунок 5" descr="Результат пошуку зображень за запитом &quot;ато&quot;"/>
          <p:cNvPicPr/>
          <p:nvPr/>
        </p:nvPicPr>
        <p:blipFill>
          <a:blip r:embed="rId4" cstate="print"/>
          <a:srcRect t="11898"/>
          <a:stretch>
            <a:fillRect/>
          </a:stretch>
        </p:blipFill>
        <p:spPr bwMode="auto">
          <a:xfrm>
            <a:off x="2267744" y="3429000"/>
            <a:ext cx="482453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06902" y="4941168"/>
            <a:ext cx="8156448" cy="1584176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endParaRPr lang="uk-UA" sz="3600" b="1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Содержимое 3" descr="Результат пошуку зображень за запитом &quot;внимая ужасам войны тема&quot;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748464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9" name="Прямоугольник 8"/>
          <p:cNvSpPr/>
          <p:nvPr/>
        </p:nvSpPr>
        <p:spPr>
          <a:xfrm>
            <a:off x="467544" y="260648"/>
            <a:ext cx="8424936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uk-UA" sz="48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Такой</a:t>
            </a:r>
            <a:r>
              <a:rPr lang="uk-UA" sz="4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8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философский</a:t>
            </a:r>
            <a:r>
              <a:rPr lang="uk-UA" sz="4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8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подтекст</a:t>
            </a:r>
            <a:r>
              <a:rPr lang="uk-UA" sz="4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8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делает</a:t>
            </a:r>
            <a:r>
              <a:rPr lang="uk-UA" sz="4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8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стихотворение</a:t>
            </a:r>
            <a:r>
              <a:rPr lang="uk-UA" sz="4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8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актуальным</a:t>
            </a:r>
            <a:r>
              <a:rPr lang="uk-UA" sz="4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8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</a:t>
            </a:r>
            <a:r>
              <a:rPr lang="uk-UA" sz="4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все </a:t>
            </a:r>
            <a:r>
              <a:rPr lang="uk-UA" sz="48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времена</a:t>
            </a:r>
            <a:endParaRPr lang="uk-UA" sz="48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2443</TotalTime>
  <Words>328</Words>
  <Application>Microsoft Office PowerPoint</Application>
  <PresentationFormat>Экран (4:3)</PresentationFormat>
  <Paragraphs>22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Метро</vt:lpstr>
      <vt:lpstr>Уроки внеклассного чтения. 8 класс </vt:lpstr>
      <vt:lpstr>Стихотворение «Внимая ужасам войны» было написано в 1855 г. и опубликовано в журнале «Современник» № 2 за 1856 г.</vt:lpstr>
      <vt:lpstr>Некрасов и сам одно время стремился на боевые позиции.</vt:lpstr>
      <vt:lpstr>Стихотворение «Внимая ужасам войны» относится к жанру элегии</vt:lpstr>
      <vt:lpstr>Внимая ужасам войны, При каждой новой жертве боя Мне жаль не друга, не жены, Мне жаль не самого героя...</vt:lpstr>
      <vt:lpstr>Увы! утешится жена, И друга лучший друг забудет; Но где-то есть душа одна — Она до гроба помнить будет!</vt:lpstr>
      <vt:lpstr>Средь лицемерных наших дел И всякой пошлости и прозы Одни я в мире подсмотрел Святые, искренние слезы —</vt:lpstr>
      <vt:lpstr>То слезы бедных матерей! Им не забыть своих детей, Погибших на кровавой ниве, Как не поднять плакучей иве Своих поникнувших ветвей...</vt:lpstr>
      <vt:lpstr>Тема стихотворения – горе матерей, потерявших сыновей на войне. </vt:lpstr>
      <vt:lpstr>Слайд 10</vt:lpstr>
      <vt:lpstr>Некрасов сравнивает мать, которая не способна забыть своего ребёнка, с плакучей ивой, которой не суждено поднять ветви. Это фольклорное сравнение позволяет достичь высокой степени обобщения, делая проблему материнского горя общечеловеческой. Философская мысль движется от судьбы матери к судьбе родины, от смерти человека к историческим закономерностям бытия.</vt:lpstr>
      <vt:lpstr>Война уничтожает естественный порядок вещей, заставляя матерей переживать смерть своих детей. Война превращает всех людей, независимо от пола и возраста, в жертв всемирного вечного боя, несёт смерть.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Shahter</dc:creator>
  <cp:lastModifiedBy>Shahter</cp:lastModifiedBy>
  <cp:revision>269</cp:revision>
  <dcterms:created xsi:type="dcterms:W3CDTF">2016-07-02T22:05:49Z</dcterms:created>
  <dcterms:modified xsi:type="dcterms:W3CDTF">2017-06-17T18:36:12Z</dcterms:modified>
</cp:coreProperties>
</file>