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8" r:id="rId3"/>
    <p:sldId id="290" r:id="rId4"/>
    <p:sldId id="289" r:id="rId5"/>
    <p:sldId id="287" r:id="rId6"/>
    <p:sldId id="294" r:id="rId7"/>
    <p:sldId id="257" r:id="rId8"/>
    <p:sldId id="258" r:id="rId9"/>
    <p:sldId id="263" r:id="rId10"/>
    <p:sldId id="280" r:id="rId11"/>
    <p:sldId id="266" r:id="rId12"/>
    <p:sldId id="282" r:id="rId13"/>
    <p:sldId id="267" r:id="rId14"/>
    <p:sldId id="291" r:id="rId15"/>
    <p:sldId id="293" r:id="rId16"/>
    <p:sldId id="292" r:id="rId17"/>
    <p:sldId id="297" r:id="rId18"/>
    <p:sldId id="295" r:id="rId19"/>
    <p:sldId id="298" r:id="rId20"/>
    <p:sldId id="296" r:id="rId21"/>
    <p:sldId id="276" r:id="rId22"/>
    <p:sldId id="286" r:id="rId23"/>
    <p:sldId id="284" r:id="rId24"/>
    <p:sldId id="285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F517"/>
    <a:srgbClr val="FFFF99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8" autoAdjust="0"/>
    <p:restoredTop sz="92430" autoAdjust="0"/>
  </p:normalViewPr>
  <p:slideViewPr>
    <p:cSldViewPr>
      <p:cViewPr>
        <p:scale>
          <a:sx n="75" d="100"/>
          <a:sy n="75" d="100"/>
        </p:scale>
        <p:origin x="-125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94D7F-D422-46C7-9D63-A194B6AAA2B2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F97BA-F57C-442F-986B-A62543A28F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81A87-2D4E-4D1E-BF12-F15F11F93739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D2C055-74D5-42A9-B877-B34712B3A4D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F5962-1440-469C-B366-C93D79BE752B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9892F-BDAF-4757-9A4E-C09C98A26B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A02B5-A030-416C-8682-FDB597EECD59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7BC06-E459-43F2-9C63-5BDD79A473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10B29-52C2-4076-B3DE-3AF903905F27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36C5A-74FF-4B30-865C-93D3B5E24B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0B755-8AEB-46AD-9ED0-A643C9579A6E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E457D-50E1-461F-AF71-B75984BD32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05A6B-567C-4ABA-B140-9C17F9A5C456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3CACE-436D-40DF-BDC0-083A40EA85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902F4-D5E3-4BEE-B179-E3C7F3268222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0ED5E-28F1-47D5-BECA-E2277CB0D2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A7CCA-97FF-43D0-8AF5-2E7DAA549E1C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9465C-7DE5-4B95-9EB2-F4CE5F7206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F0DAA-6A0A-4EDE-8318-F8683FE40A40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20B6F-3478-4587-A3D8-1D1BB526C38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CA313-309B-459E-B45C-72C293641FFC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54A8F-1A37-44E4-B773-7EC9DFE507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27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0F74601-512D-404D-A0E7-B214F4EA0CBE}" type="datetimeFigureOut">
              <a:rPr lang="ru-RU"/>
              <a:pPr>
                <a:defRPr/>
              </a:pPr>
              <a:t>23.04.2018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7C579D1-2D61-4C0F-9841-E0F3AF3532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0%B8%D1%81%D0%B0%D1%82%D0%B5%D0%BB%D1%8C" TargetMode="External"/><Relationship Id="rId3" Type="http://schemas.openxmlformats.org/officeDocument/2006/relationships/hyperlink" Target="https://ru.wikipedia.org/wiki/1900_%D0%B3%D0%BE%D0%B4" TargetMode="External"/><Relationship Id="rId7" Type="http://schemas.openxmlformats.org/officeDocument/2006/relationships/hyperlink" Target="https://ru.wikipedia.org/wiki/%D0%A4%D1%80%D0%B0%D0%BD%D1%86%D0%B8%D1%8F" TargetMode="External"/><Relationship Id="rId2" Type="http://schemas.openxmlformats.org/officeDocument/2006/relationships/hyperlink" Target="https://ru.wikipedia.org/wiki/29_%D0%B8%D1%8E%D0%BD%D1%8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1944_%D0%B3%D0%BE%D0%B4" TargetMode="External"/><Relationship Id="rId5" Type="http://schemas.openxmlformats.org/officeDocument/2006/relationships/hyperlink" Target="https://ru.wikipedia.org/wiki/31_%D0%B8%D1%8E%D0%BB%D1%8F" TargetMode="External"/><Relationship Id="rId10" Type="http://schemas.openxmlformats.org/officeDocument/2006/relationships/image" Target="../media/image6.jpeg"/><Relationship Id="rId4" Type="http://schemas.openxmlformats.org/officeDocument/2006/relationships/hyperlink" Target="https://ru.wikipedia.org/wiki/%D0%9B%D0%B8%D0%BE%D0%BD" TargetMode="External"/><Relationship Id="rId9" Type="http://schemas.openxmlformats.org/officeDocument/2006/relationships/hyperlink" Target="https://ru.wikipedia.org/wiki/%D0%9F%D0%BE%D1%8D%D1%82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8.xml"/><Relationship Id="rId7" Type="http://schemas.openxmlformats.org/officeDocument/2006/relationships/slide" Target="slide13.xml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4.xml"/><Relationship Id="rId5" Type="http://schemas.openxmlformats.org/officeDocument/2006/relationships/slide" Target="slide15.xml"/><Relationship Id="rId10" Type="http://schemas.openxmlformats.org/officeDocument/2006/relationships/slide" Target="slide18.xml"/><Relationship Id="rId4" Type="http://schemas.openxmlformats.org/officeDocument/2006/relationships/slide" Target="slide9.xml"/><Relationship Id="rId9" Type="http://schemas.openxmlformats.org/officeDocument/2006/relationships/slide" Target="slide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:\Documents and Settings\Aida\Рабочий стол\НОвая ГРАФИКА сборник\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3429000"/>
            <a:ext cx="2500330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ctangle 6"/>
          <p:cNvSpPr txBox="1">
            <a:spLocks noChangeArrowheads="1"/>
          </p:cNvSpPr>
          <p:nvPr/>
        </p:nvSpPr>
        <p:spPr>
          <a:xfrm>
            <a:off x="500063" y="428625"/>
            <a:ext cx="83248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Arial" charset="0"/>
              </a:rPr>
              <a:t>МБОУ Щелковская гимназия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4348" y="1214422"/>
            <a:ext cx="7000924" cy="230832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Открытый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(интегрированный) урок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по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математике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и </a:t>
            </a:r>
            <a:r>
              <a:rPr lang="ru-RU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химии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2143125" y="3571875"/>
            <a:ext cx="3214688" cy="642938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Подготовка к ОГЭ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71625" y="4786313"/>
            <a:ext cx="4643438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u="sng" dirty="0">
                <a:solidFill>
                  <a:schemeClr val="bg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Учитель химии</a:t>
            </a:r>
            <a:r>
              <a:rPr lang="ru-RU" sz="1400" dirty="0">
                <a:solidFill>
                  <a:schemeClr val="bg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 </a:t>
            </a:r>
            <a:r>
              <a:rPr lang="ru-RU" sz="1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Замчалкина</a:t>
            </a:r>
            <a:r>
              <a:rPr lang="ru-RU" sz="1400" dirty="0">
                <a:solidFill>
                  <a:schemeClr val="bg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Ольга Александровна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u="sng" dirty="0">
              <a:solidFill>
                <a:schemeClr val="bg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u="sng" dirty="0">
                <a:solidFill>
                  <a:schemeClr val="bg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Учитель математики</a:t>
            </a:r>
            <a:r>
              <a:rPr lang="ru-RU" sz="1400" dirty="0">
                <a:solidFill>
                  <a:schemeClr val="bg1">
                    <a:lumMod val="95000"/>
                    <a:lumOff val="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Кожевникова Галина Витальевна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5" name="Управляющая кнопка: возврат 24">
            <a:hlinkClick r:id="rId3" action="ppaction://hlinksldjump" highlightClick="1"/>
          </p:cNvPr>
          <p:cNvSpPr/>
          <p:nvPr/>
        </p:nvSpPr>
        <p:spPr>
          <a:xfrm>
            <a:off x="8286750" y="5786438"/>
            <a:ext cx="857250" cy="757237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:\Documents and Settings\Aida\Рабочий стол\НОвая ГРАФИКА сборник\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714752"/>
            <a:ext cx="2857520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338" name="Прямоугольник 14"/>
          <p:cNvSpPr>
            <a:spLocks noChangeArrowheads="1"/>
          </p:cNvSpPr>
          <p:nvPr/>
        </p:nvSpPr>
        <p:spPr bwMode="auto">
          <a:xfrm>
            <a:off x="428625" y="571500"/>
            <a:ext cx="74295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>
                <a:solidFill>
                  <a:schemeClr val="bg1"/>
                </a:solidFill>
                <a:latin typeface="Calibri" pitchFamily="34" charset="0"/>
              </a:rPr>
              <a:t>Тема урока:</a:t>
            </a:r>
            <a:r>
              <a:rPr lang="ru-RU" sz="480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ru-RU" sz="4800" b="1">
                <a:solidFill>
                  <a:srgbClr val="FF0000"/>
                </a:solidFill>
                <a:latin typeface="Calibri" pitchFamily="34" charset="0"/>
              </a:rPr>
              <a:t>«Разложим по «полочкам» задачи на смеси».</a:t>
            </a:r>
            <a:endParaRPr lang="ru-RU" sz="480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4"/>
          <p:cNvSpPr>
            <a:spLocks noChangeArrowheads="1"/>
          </p:cNvSpPr>
          <p:nvPr/>
        </p:nvSpPr>
        <p:spPr bwMode="auto">
          <a:xfrm>
            <a:off x="428625" y="285750"/>
            <a:ext cx="74295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Цель урока:</a:t>
            </a:r>
            <a:r>
              <a:rPr lang="ru-RU" sz="3200">
                <a:solidFill>
                  <a:schemeClr val="bg1"/>
                </a:solidFill>
                <a:latin typeface="Calibri" pitchFamily="34" charset="0"/>
              </a:rPr>
              <a:t> </a:t>
            </a:r>
          </a:p>
          <a:p>
            <a:pPr algn="ctr"/>
            <a:r>
              <a:rPr lang="ru-RU" sz="2800" b="1">
                <a:solidFill>
                  <a:srgbClr val="FF0000"/>
                </a:solidFill>
                <a:latin typeface="Calibri" pitchFamily="34" charset="0"/>
              </a:rPr>
              <a:t>Рассмотрение  алгоритма решения задач на смеси: познакомиться с приемами решения в математике и химии, определение взаимосвязи двух предметов</a:t>
            </a:r>
            <a:endParaRPr lang="ru-RU" sz="2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101013" y="5429250"/>
            <a:ext cx="1042987" cy="1042988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2" name="Picture 1" descr="C:\Users\User\Desktop\img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2857496"/>
            <a:ext cx="1810706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2" name="Picture 2" descr="C:\Users\User\Desktop\img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4286256"/>
            <a:ext cx="1891145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Users\User\Desktop\imgprevi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786058"/>
            <a:ext cx="221457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3"/>
          <p:cNvSpPr>
            <a:spLocks noChangeArrowheads="1"/>
          </p:cNvSpPr>
          <p:nvPr/>
        </p:nvSpPr>
        <p:spPr bwMode="auto">
          <a:xfrm>
            <a:off x="3857625" y="3143250"/>
            <a:ext cx="4929188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FF0000"/>
                </a:solidFill>
                <a:latin typeface="Calibri" pitchFamily="34" charset="0"/>
              </a:rPr>
              <a:t>Антуан Мари Жан-Батист Роже де Сент-Экзюпери </a:t>
            </a:r>
          </a:p>
          <a:p>
            <a:endParaRPr lang="ru-RU" b="1">
              <a:solidFill>
                <a:srgbClr val="FF0000"/>
              </a:solidFill>
              <a:latin typeface="Calibri" pitchFamily="34" charset="0"/>
            </a:endParaRPr>
          </a:p>
          <a:p>
            <a:endParaRPr lang="ru-RU" b="1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родился: </a:t>
            </a:r>
            <a:r>
              <a:rPr lang="en-US">
                <a:solidFill>
                  <a:srgbClr val="FF0000"/>
                </a:solidFill>
                <a:latin typeface="Calibri" pitchFamily="34" charset="0"/>
                <a:hlinkClick r:id="rId2" tooltip="29 июня"/>
              </a:rPr>
              <a:t>29 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2" tooltip="29 июня"/>
              </a:rPr>
              <a:t>июня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3" tooltip="1900 год"/>
              </a:rPr>
              <a:t>1900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,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4" tooltip="Лион"/>
              </a:rPr>
              <a:t>Лион</a:t>
            </a:r>
            <a:endParaRPr lang="ru-RU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ru-RU">
                <a:solidFill>
                  <a:srgbClr val="FF0000"/>
                </a:solidFill>
                <a:latin typeface="Calibri" pitchFamily="34" charset="0"/>
              </a:rPr>
              <a:t>умер:  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5" tooltip="31 июля"/>
              </a:rPr>
              <a:t>31 июля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6" tooltip="1944 год"/>
              </a:rPr>
              <a:t>1944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ru-RU" u="sng">
                <a:solidFill>
                  <a:srgbClr val="FF0000"/>
                </a:solidFill>
                <a:latin typeface="Calibri" pitchFamily="34" charset="0"/>
                <a:hlinkClick r:id="rId7" tooltip="Франция"/>
              </a:rPr>
              <a:t>Франция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</a:t>
            </a:r>
          </a:p>
          <a:p>
            <a:pPr algn="ctr"/>
            <a:r>
              <a:rPr lang="ru-RU">
                <a:solidFill>
                  <a:srgbClr val="FF0000"/>
                </a:solidFill>
                <a:latin typeface="Calibri" pitchFamily="34" charset="0"/>
              </a:rPr>
              <a:t>французский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8" tooltip="Писатель"/>
              </a:rPr>
              <a:t>писатель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, </a:t>
            </a:r>
            <a:r>
              <a:rPr lang="ru-RU">
                <a:solidFill>
                  <a:srgbClr val="FF0000"/>
                </a:solidFill>
                <a:latin typeface="Calibri" pitchFamily="34" charset="0"/>
                <a:hlinkClick r:id="rId9" tooltip="Поэт"/>
              </a:rPr>
              <a:t>поэт</a:t>
            </a:r>
            <a:r>
              <a:rPr lang="ru-RU">
                <a:solidFill>
                  <a:srgbClr val="FF0000"/>
                </a:solidFill>
                <a:latin typeface="Calibri" pitchFamily="34" charset="0"/>
              </a:rPr>
              <a:t> и профессиональный лётчик.</a:t>
            </a:r>
          </a:p>
        </p:txBody>
      </p:sp>
      <p:pic>
        <p:nvPicPr>
          <p:cNvPr id="5" name="Рисунок 4" descr="1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2285992"/>
            <a:ext cx="3287101" cy="414340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714375" y="142875"/>
            <a:ext cx="7929563" cy="3600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rgbClr val="00B050"/>
                </a:solidFill>
                <a:latin typeface="+mn-lt"/>
              </a:rPr>
              <a:t>Эпиграф :</a:t>
            </a:r>
            <a:r>
              <a:rPr lang="ru-RU" sz="4800" dirty="0">
                <a:solidFill>
                  <a:srgbClr val="00B050"/>
                </a:solidFill>
                <a:latin typeface="+mn-lt"/>
              </a:rPr>
              <a:t>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+mn-lt"/>
              </a:rPr>
              <a:t>«Только из союза двух работающих вместе и при помощи друг друга рождаются великие вещи»                                 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5">
                    <a:lumMod val="25000"/>
                  </a:schemeClr>
                </a:solidFill>
                <a:latin typeface="+mn-lt"/>
              </a:rPr>
              <a:t> 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61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642938" y="1428750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Franklin Gothic Heavy"/>
              </a:rPr>
              <a:t>1</a:t>
            </a:r>
            <a:endParaRPr lang="ru-RU" sz="6000" b="1">
              <a:solidFill>
                <a:srgbClr val="0070C0"/>
              </a:solidFill>
              <a:latin typeface="Franklin Gothic Heavy"/>
            </a:endParaRPr>
          </a:p>
        </p:txBody>
      </p:sp>
      <p:sp>
        <p:nvSpPr>
          <p:cNvPr id="17410" name="TextBox 22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786063" y="192881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2</a:t>
            </a:r>
          </a:p>
        </p:txBody>
      </p:sp>
      <p:sp>
        <p:nvSpPr>
          <p:cNvPr id="17411" name="TextBox 23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4857750" y="192881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3</a:t>
            </a:r>
          </a:p>
        </p:txBody>
      </p:sp>
      <p:sp>
        <p:nvSpPr>
          <p:cNvPr id="17412" name="TextBox 28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5357813" y="478631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7</a:t>
            </a:r>
          </a:p>
        </p:txBody>
      </p:sp>
      <p:sp>
        <p:nvSpPr>
          <p:cNvPr id="17413" name="TextBox 29">
            <a:hlinkClick r:id="rId6" action="ppaction://hlinksldjump"/>
          </p:cNvPr>
          <p:cNvSpPr txBox="1">
            <a:spLocks noChangeArrowheads="1"/>
          </p:cNvSpPr>
          <p:nvPr/>
        </p:nvSpPr>
        <p:spPr bwMode="auto">
          <a:xfrm>
            <a:off x="3500438" y="4714875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6</a:t>
            </a:r>
          </a:p>
        </p:txBody>
      </p:sp>
      <p:sp>
        <p:nvSpPr>
          <p:cNvPr id="17414" name="TextBox 30">
            <a:hlinkClick r:id="rId7" action="ppaction://hlinksldjump"/>
          </p:cNvPr>
          <p:cNvSpPr txBox="1">
            <a:spLocks noChangeArrowheads="1"/>
          </p:cNvSpPr>
          <p:nvPr/>
        </p:nvSpPr>
        <p:spPr bwMode="auto">
          <a:xfrm>
            <a:off x="1714500" y="4429125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5</a:t>
            </a:r>
          </a:p>
        </p:txBody>
      </p:sp>
      <p:sp>
        <p:nvSpPr>
          <p:cNvPr id="17415" name="TextBox 31">
            <a:hlinkClick r:id="rId8" action="ppaction://hlinksldjump"/>
          </p:cNvPr>
          <p:cNvSpPr txBox="1">
            <a:spLocks noChangeArrowheads="1"/>
          </p:cNvSpPr>
          <p:nvPr/>
        </p:nvSpPr>
        <p:spPr bwMode="auto">
          <a:xfrm>
            <a:off x="6786563" y="1428750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4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571480"/>
            <a:ext cx="560563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Математическая разминка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751022" y="3500438"/>
            <a:ext cx="467583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Химическая разминка</a:t>
            </a:r>
          </a:p>
        </p:txBody>
      </p:sp>
      <p:sp>
        <p:nvSpPr>
          <p:cNvPr id="17418" name="TextBox 12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7429500" y="4500563"/>
            <a:ext cx="1143000" cy="10160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>
                <a:solidFill>
                  <a:srgbClr val="0070C0"/>
                </a:solidFill>
                <a:latin typeface="Franklin Gothic Heavy"/>
              </a:rPr>
              <a:t>8</a:t>
            </a:r>
          </a:p>
        </p:txBody>
      </p:sp>
      <p:sp>
        <p:nvSpPr>
          <p:cNvPr id="12" name="Управляющая кнопка: возврат 11">
            <a:hlinkClick r:id="rId10" action="ppaction://hlinksldjump" highlightClick="1"/>
          </p:cNvPr>
          <p:cNvSpPr/>
          <p:nvPr/>
        </p:nvSpPr>
        <p:spPr>
          <a:xfrm>
            <a:off x="8215313" y="5715000"/>
            <a:ext cx="928687" cy="757238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3"/>
          <p:cNvSpPr>
            <a:spLocks noGrp="1"/>
          </p:cNvSpPr>
          <p:nvPr>
            <p:ph type="title"/>
          </p:nvPr>
        </p:nvSpPr>
        <p:spPr>
          <a:xfrm>
            <a:off x="2214563" y="428625"/>
            <a:ext cx="4271962" cy="1285875"/>
          </a:xfrm>
        </p:spPr>
        <p:txBody>
          <a:bodyPr/>
          <a:lstStyle/>
          <a:p>
            <a:r>
              <a:rPr lang="ru-RU" b="1" smtClean="0">
                <a:solidFill>
                  <a:srgbClr val="FF0000"/>
                </a:solidFill>
                <a:latin typeface="Georgia" pitchFamily="18" charset="0"/>
              </a:rPr>
              <a:t>Кроссворд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285875" y="2428875"/>
          <a:ext cx="6037008" cy="1859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095"/>
                <a:gridCol w="300095"/>
                <a:gridCol w="300095"/>
                <a:gridCol w="300095"/>
                <a:gridCol w="300095"/>
                <a:gridCol w="300095"/>
                <a:gridCol w="208280"/>
                <a:gridCol w="241394"/>
                <a:gridCol w="398432"/>
                <a:gridCol w="260458"/>
                <a:gridCol w="208280"/>
                <a:gridCol w="300095"/>
                <a:gridCol w="300095"/>
                <a:gridCol w="300095"/>
                <a:gridCol w="300095"/>
                <a:gridCol w="300095"/>
                <a:gridCol w="300095"/>
                <a:gridCol w="304831"/>
                <a:gridCol w="295360"/>
                <a:gridCol w="300095"/>
                <a:gridCol w="218738"/>
              </a:tblGrid>
              <a:tr h="3614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</a:tr>
              <a:tr h="3382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</a:tr>
              <a:tr h="3382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</a:tr>
              <a:tr h="33826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</a:tr>
              <a:tr h="33826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43125" y="2428875"/>
            <a:ext cx="5000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1.  П    Р                         Ц  Е   Н   Т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857375" y="2786063"/>
            <a:ext cx="5072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2.  О  Т   Н                          Ш  Е   Н  И   Е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04950" y="3143250"/>
            <a:ext cx="5000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3.   П  Р   О  П                         Р   Ц   И   Я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331640" y="3509963"/>
            <a:ext cx="4214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4.   Р   А   С  Т   В                          Р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428875" y="3857625"/>
            <a:ext cx="5214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Calibri" pitchFamily="34" charset="0"/>
              </a:rPr>
              <a:t>5.   К                         Н   Ц  Е   Н  Т   Р   А  Ц   И  Я  </a:t>
            </a:r>
          </a:p>
        </p:txBody>
      </p:sp>
      <p:pic>
        <p:nvPicPr>
          <p:cNvPr id="18579" name="Рисунок 11" descr="MR90042324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88" y="2428875"/>
            <a:ext cx="1000125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13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8F302E-E712-408A-97CE-7E5E1207FA6C}" type="slidenum">
              <a:rPr lang="ru-RU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59" name="TextBox 13"/>
          <p:cNvSpPr txBox="1">
            <a:spLocks noChangeArrowheads="1"/>
          </p:cNvSpPr>
          <p:nvPr/>
        </p:nvSpPr>
        <p:spPr bwMode="auto">
          <a:xfrm>
            <a:off x="1357313" y="1643063"/>
            <a:ext cx="1500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alibri" pitchFamily="34" charset="0"/>
              </a:rPr>
              <a:t>  –0, 32</a:t>
            </a:r>
          </a:p>
        </p:txBody>
      </p:sp>
      <p:sp>
        <p:nvSpPr>
          <p:cNvPr id="19460" name="TextBox 24"/>
          <p:cNvSpPr txBox="1">
            <a:spLocks noChangeArrowheads="1"/>
          </p:cNvSpPr>
          <p:nvPr/>
        </p:nvSpPr>
        <p:spPr bwMode="auto">
          <a:xfrm>
            <a:off x="5857875" y="1714500"/>
            <a:ext cx="1500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alibri" pitchFamily="34" charset="0"/>
              </a:rPr>
              <a:t>0,126</a:t>
            </a:r>
          </a:p>
        </p:txBody>
      </p:sp>
      <p:sp>
        <p:nvSpPr>
          <p:cNvPr id="19461" name="TextBox 25"/>
          <p:cNvSpPr txBox="1">
            <a:spLocks noChangeArrowheads="1"/>
          </p:cNvSpPr>
          <p:nvPr/>
        </p:nvSpPr>
        <p:spPr bwMode="auto">
          <a:xfrm>
            <a:off x="1143000" y="3643313"/>
            <a:ext cx="1285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alibri" pitchFamily="34" charset="0"/>
              </a:rPr>
              <a:t>   126,6</a:t>
            </a:r>
          </a:p>
        </p:txBody>
      </p:sp>
      <p:sp>
        <p:nvSpPr>
          <p:cNvPr id="19462" name="TextBox 26"/>
          <p:cNvSpPr txBox="1">
            <a:spLocks noChangeArrowheads="1"/>
          </p:cNvSpPr>
          <p:nvPr/>
        </p:nvSpPr>
        <p:spPr bwMode="auto">
          <a:xfrm>
            <a:off x="5357813" y="3643313"/>
            <a:ext cx="1500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en-US" sz="2800">
                <a:solidFill>
                  <a:srgbClr val="FF0000"/>
                </a:solidFill>
                <a:latin typeface="Calibri" pitchFamily="34" charset="0"/>
              </a:rPr>
              <a:t>   </a:t>
            </a:r>
            <a:r>
              <a:rPr lang="ru-RU" sz="2800">
                <a:solidFill>
                  <a:srgbClr val="FF0000"/>
                </a:solidFill>
                <a:latin typeface="Calibri" pitchFamily="34" charset="0"/>
              </a:rPr>
              <a:t> 1266</a:t>
            </a:r>
            <a:r>
              <a:rPr lang="ru-RU" sz="2800">
                <a:solidFill>
                  <a:schemeClr val="bg1"/>
                </a:solidFill>
                <a:latin typeface="Calibri" pitchFamily="34" charset="0"/>
              </a:rPr>
              <a:t>      </a:t>
            </a:r>
          </a:p>
        </p:txBody>
      </p:sp>
      <p:sp>
        <p:nvSpPr>
          <p:cNvPr id="19463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46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466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3" name="TextBox 32"/>
          <p:cNvSpPr txBox="1"/>
          <p:nvPr/>
        </p:nvSpPr>
        <p:spPr>
          <a:xfrm>
            <a:off x="357188" y="571500"/>
            <a:ext cx="4970462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3200" b="1" i="1" dirty="0">
                <a:solidFill>
                  <a:sysClr val="windowText" lastClr="000000"/>
                </a:solidFill>
                <a:latin typeface="+mj-lt"/>
                <a:cs typeface="Arial" pitchFamily="34" charset="0"/>
              </a:rPr>
              <a:t>Найти 30% от 4220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928813" y="5286375"/>
            <a:ext cx="2000250" cy="5842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подсказка</a:t>
            </a:r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28596" y="164305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00628" y="164305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5072066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2928938" y="1285875"/>
            <a:ext cx="1785937" cy="898525"/>
          </a:xfrm>
          <a:prstGeom prst="wedgeRoundRectCallout">
            <a:avLst>
              <a:gd name="adj1" fmla="val -91696"/>
              <a:gd name="adj2" fmla="val 5251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928938" y="3286125"/>
            <a:ext cx="1785937" cy="898525"/>
          </a:xfrm>
          <a:prstGeom prst="wedgeRoundRectCallout">
            <a:avLst>
              <a:gd name="adj1" fmla="val -92961"/>
              <a:gd name="adj2" fmla="val 4623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071563"/>
            <a:ext cx="1785937" cy="857250"/>
          </a:xfrm>
          <a:prstGeom prst="wedgeRoundRectCallout">
            <a:avLst>
              <a:gd name="adj1" fmla="val -73998"/>
              <a:gd name="adj2" fmla="val 5281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7143750" y="2714625"/>
            <a:ext cx="1785938" cy="898525"/>
          </a:xfrm>
          <a:prstGeom prst="wedgeRoundRectCallout">
            <a:avLst>
              <a:gd name="adj1" fmla="val -89168"/>
              <a:gd name="adj2" fmla="val 62570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7" name="Скругленная прямоугольная выноска 36"/>
          <p:cNvSpPr/>
          <p:nvPr/>
        </p:nvSpPr>
        <p:spPr>
          <a:xfrm>
            <a:off x="5500688" y="4714875"/>
            <a:ext cx="2643187" cy="898525"/>
          </a:xfrm>
          <a:prstGeom prst="wedgeRoundRectCallout">
            <a:avLst>
              <a:gd name="adj1" fmla="val -108158"/>
              <a:gd name="adj2" fmla="val 57404"/>
              <a:gd name="adj3" fmla="val 1666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</a:rPr>
              <a:t>30%=0,3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</a:rPr>
              <a:t>4220*0,3=1266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14313" y="642938"/>
            <a:ext cx="8643937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524000" algn="l"/>
                <a:tab pos="2641600" algn="l"/>
                <a:tab pos="3746500" algn="l"/>
              </a:tabLst>
            </a:pPr>
            <a:r>
              <a:rPr lang="ru-RU" sz="3200" b="1" i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2. На сколько процентов число 120 меньше числа 150?</a:t>
            </a:r>
            <a:endParaRPr lang="ru-RU" sz="2800">
              <a:solidFill>
                <a:schemeClr val="bg1"/>
              </a:solidFill>
              <a:ea typeface="Times New Roman" pitchFamily="18" charset="0"/>
              <a:cs typeface="Century Schoolbook"/>
            </a:endParaRPr>
          </a:p>
          <a:p>
            <a:pPr algn="ctr" eaLnBrk="0" hangingPunct="0">
              <a:tabLst>
                <a:tab pos="1524000" algn="l"/>
                <a:tab pos="2641600" algn="l"/>
                <a:tab pos="3746500" algn="l"/>
              </a:tabLst>
            </a:pPr>
            <a:r>
              <a:rPr lang="ru-RU" sz="20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.			.</a:t>
            </a:r>
            <a:endParaRPr lang="ru-RU" sz="2000">
              <a:solidFill>
                <a:schemeClr val="bg1"/>
              </a:solidFill>
              <a:ea typeface="Times New Roman" pitchFamily="18" charset="0"/>
              <a:cs typeface="Century Schoolbook"/>
            </a:endParaRPr>
          </a:p>
          <a:p>
            <a:pPr algn="ctr" eaLnBrk="0" hangingPunct="0">
              <a:tabLst>
                <a:tab pos="1524000" algn="l"/>
                <a:tab pos="2641600" algn="l"/>
                <a:tab pos="3746500" algn="l"/>
              </a:tabLst>
            </a:pPr>
            <a:endParaRPr lang="ru-RU" sz="2000">
              <a:solidFill>
                <a:schemeClr val="bg1"/>
              </a:solidFill>
              <a:ea typeface="Times New Roman" pitchFamily="18" charset="0"/>
              <a:cs typeface="Century Schoolbook"/>
            </a:endParaRPr>
          </a:p>
        </p:txBody>
      </p:sp>
      <p:sp>
        <p:nvSpPr>
          <p:cNvPr id="20482" name="TextBox 8"/>
          <p:cNvSpPr txBox="1">
            <a:spLocks noChangeArrowheads="1"/>
          </p:cNvSpPr>
          <p:nvPr/>
        </p:nvSpPr>
        <p:spPr bwMode="auto">
          <a:xfrm>
            <a:off x="1143000" y="2357438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r>
              <a:rPr lang="ru-RU" sz="240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20 %</a:t>
            </a:r>
          </a:p>
        </p:txBody>
      </p:sp>
      <p:sp>
        <p:nvSpPr>
          <p:cNvPr id="20483" name="TextBox 9"/>
          <p:cNvSpPr txBox="1">
            <a:spLocks noChangeArrowheads="1"/>
          </p:cNvSpPr>
          <p:nvPr/>
        </p:nvSpPr>
        <p:spPr bwMode="auto">
          <a:xfrm>
            <a:off x="5857875" y="2428875"/>
            <a:ext cx="185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</a:t>
            </a:r>
            <a:r>
              <a:rPr lang="ru-RU" sz="240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17% руб.</a:t>
            </a:r>
          </a:p>
        </p:txBody>
      </p:sp>
      <p:sp>
        <p:nvSpPr>
          <p:cNvPr id="20484" name="TextBox 10"/>
          <p:cNvSpPr txBox="1">
            <a:spLocks noChangeArrowheads="1"/>
          </p:cNvSpPr>
          <p:nvPr/>
        </p:nvSpPr>
        <p:spPr bwMode="auto">
          <a:xfrm>
            <a:off x="1214438" y="4214813"/>
            <a:ext cx="2071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</a:t>
            </a:r>
            <a:r>
              <a:rPr lang="ru-RU" sz="240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15%</a:t>
            </a:r>
          </a:p>
        </p:txBody>
      </p:sp>
      <p:sp>
        <p:nvSpPr>
          <p:cNvPr id="20485" name="TextBox 11"/>
          <p:cNvSpPr txBox="1">
            <a:spLocks noChangeArrowheads="1"/>
          </p:cNvSpPr>
          <p:nvPr/>
        </p:nvSpPr>
        <p:spPr bwMode="auto">
          <a:xfrm>
            <a:off x="5357813" y="4214813"/>
            <a:ext cx="1928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</a:t>
            </a:r>
            <a:r>
              <a:rPr lang="ru-RU" sz="240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77% руб</a:t>
            </a:r>
          </a:p>
        </p:txBody>
      </p:sp>
      <p:sp>
        <p:nvSpPr>
          <p:cNvPr id="13" name="Управляющая кнопка: настраиваемая 12">
            <a:hlinkClick r:id="" action="ppaction://noaction" highlightClick="1"/>
          </p:cNvPr>
          <p:cNvSpPr/>
          <p:nvPr/>
        </p:nvSpPr>
        <p:spPr>
          <a:xfrm>
            <a:off x="285720" y="221455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14" name="Управляющая кнопка: настраиваемая 13">
            <a:hlinkClick r:id="" action="ppaction://noaction" highlightClick="1"/>
          </p:cNvPr>
          <p:cNvSpPr/>
          <p:nvPr/>
        </p:nvSpPr>
        <p:spPr>
          <a:xfrm>
            <a:off x="285720" y="414338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15" name="Управляющая кнопка: настраиваемая 14">
            <a:hlinkClick r:id="" action="ppaction://noaction" highlightClick="1"/>
          </p:cNvPr>
          <p:cNvSpPr/>
          <p:nvPr/>
        </p:nvSpPr>
        <p:spPr>
          <a:xfrm>
            <a:off x="5000628" y="221455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3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16" name="Управляющая кнопка: настраиваемая 15">
            <a:hlinkClick r:id="" action="ppaction://noaction" highlightClick="1"/>
          </p:cNvPr>
          <p:cNvSpPr/>
          <p:nvPr/>
        </p:nvSpPr>
        <p:spPr>
          <a:xfrm>
            <a:off x="4714876" y="421481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4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6858000" y="3714750"/>
            <a:ext cx="1571625" cy="785813"/>
          </a:xfrm>
          <a:prstGeom prst="wedgeRoundRectCallout">
            <a:avLst>
              <a:gd name="adj1" fmla="val -77445"/>
              <a:gd name="adj2" fmla="val 7338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Подумай</a:t>
            </a:r>
            <a:r>
              <a:rPr lang="en-US" sz="2400" dirty="0">
                <a:solidFill>
                  <a:schemeClr val="bg1"/>
                </a:solidFill>
              </a:rPr>
              <a:t>!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7429500" y="1643063"/>
            <a:ext cx="1571625" cy="857250"/>
          </a:xfrm>
          <a:prstGeom prst="wedgeRoundRectCallout">
            <a:avLst>
              <a:gd name="adj1" fmla="val -82294"/>
              <a:gd name="adj2" fmla="val 6950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Подумай</a:t>
            </a:r>
            <a:r>
              <a:rPr lang="en-US" sz="2400" dirty="0">
                <a:solidFill>
                  <a:schemeClr val="bg1"/>
                </a:solidFill>
              </a:rPr>
              <a:t>!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2857500" y="3500438"/>
            <a:ext cx="1571625" cy="785812"/>
          </a:xfrm>
          <a:prstGeom prst="wedgeRoundRectCallout">
            <a:avLst>
              <a:gd name="adj1" fmla="val -84233"/>
              <a:gd name="adj2" fmla="val 10441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/>
                </a:solidFill>
              </a:rPr>
              <a:t>Подумай</a:t>
            </a:r>
            <a:r>
              <a:rPr lang="en-US" sz="2400" dirty="0">
                <a:solidFill>
                  <a:schemeClr val="bg1"/>
                </a:solidFill>
              </a:rPr>
              <a:t>!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2286000" y="1643063"/>
            <a:ext cx="1571625" cy="785812"/>
          </a:xfrm>
          <a:prstGeom prst="wedgeRoundRectCallout">
            <a:avLst>
              <a:gd name="adj1" fmla="val -60962"/>
              <a:gd name="adj2" fmla="val 86962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</a:t>
            </a:r>
          </a:p>
        </p:txBody>
      </p:sp>
      <p:sp>
        <p:nvSpPr>
          <p:cNvPr id="20" name="Управляющая кнопка: в начало 19">
            <a:hlinkClick r:id="rId2" action="ppaction://hlinksldjump" highlightClick="1"/>
          </p:cNvPr>
          <p:cNvSpPr/>
          <p:nvPr/>
        </p:nvSpPr>
        <p:spPr>
          <a:xfrm rot="5400000">
            <a:off x="8158162" y="5557838"/>
            <a:ext cx="614363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785938" y="5500688"/>
            <a:ext cx="2000250" cy="5842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РЕШЕНИЕ</a:t>
            </a: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4572000" y="1643063"/>
            <a:ext cx="4429125" cy="3429000"/>
          </a:xfrm>
          <a:prstGeom prst="wedgeRectCallout">
            <a:avLst>
              <a:gd name="adj1" fmla="val -62817"/>
              <a:gd name="adj2" fmla="val 73601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</a:rPr>
              <a:t>150 – 100 %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</a:rPr>
              <a:t>120 – Х 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</a:rPr>
              <a:t>Х= (120*100): 150=80%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</a:rPr>
              <a:t>100% - 80%=20%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2">
                    <a:lumMod val="75000"/>
                  </a:schemeClr>
                </a:solidFill>
              </a:rPr>
              <a:t>                       ответ: на 20 %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2071688" y="1214438"/>
            <a:ext cx="5643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K,</a:t>
            </a:r>
            <a:endParaRPr lang="ru-RU">
              <a:latin typeface="Calibri" pitchFamily="34" charset="0"/>
            </a:endParaRPr>
          </a:p>
        </p:txBody>
      </p:sp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9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51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11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285720" y="242886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214282" y="414338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4643438" y="450057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4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4929190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3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2786063" y="1643063"/>
            <a:ext cx="1857375" cy="857250"/>
          </a:xfrm>
          <a:prstGeom prst="wedgeRoundRectCallout">
            <a:avLst>
              <a:gd name="adj1" fmla="val -92357"/>
              <a:gd name="adj2" fmla="val 9494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428875" y="3286125"/>
            <a:ext cx="1928813" cy="928688"/>
          </a:xfrm>
          <a:prstGeom prst="wedgeRoundRectCallout">
            <a:avLst>
              <a:gd name="adj1" fmla="val -70305"/>
              <a:gd name="adj2" fmla="val 9217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6786563" y="3357563"/>
            <a:ext cx="1785937" cy="898525"/>
          </a:xfrm>
          <a:prstGeom prst="wedgeRoundRectCallout">
            <a:avLst>
              <a:gd name="adj1" fmla="val -76495"/>
              <a:gd name="adj2" fmla="val 11246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6643688" y="1571625"/>
            <a:ext cx="1785937" cy="898525"/>
          </a:xfrm>
          <a:prstGeom prst="wedgeRoundRectCallout">
            <a:avLst>
              <a:gd name="adj1" fmla="val -55464"/>
              <a:gd name="adj2" fmla="val 8581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642938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54000" algn="l"/>
              </a:tabLst>
              <a:defRPr/>
            </a:pPr>
            <a:r>
              <a:rPr lang="ru-RU" sz="2800" b="1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3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.  </a:t>
            </a:r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Какое число, увеличенное на 13% составит 226?</a:t>
            </a:r>
            <a:endParaRPr lang="ru-RU" sz="32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21530" name="TextBox 24"/>
          <p:cNvSpPr txBox="1">
            <a:spLocks noChangeArrowheads="1"/>
          </p:cNvSpPr>
          <p:nvPr/>
        </p:nvSpPr>
        <p:spPr bwMode="auto">
          <a:xfrm>
            <a:off x="1000125" y="2500313"/>
            <a:ext cx="2000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  </a:t>
            </a:r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2</a:t>
            </a:r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05</a:t>
            </a:r>
            <a:endParaRPr lang="ru-RU" sz="3200" b="1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Century Schoolbook"/>
            </a:endParaRPr>
          </a:p>
        </p:txBody>
      </p:sp>
      <p:sp>
        <p:nvSpPr>
          <p:cNvPr id="21531" name="TextBox 25"/>
          <p:cNvSpPr txBox="1">
            <a:spLocks noChangeArrowheads="1"/>
          </p:cNvSpPr>
          <p:nvPr/>
        </p:nvSpPr>
        <p:spPr bwMode="auto">
          <a:xfrm>
            <a:off x="928688" y="4286250"/>
            <a:ext cx="2071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  1</a:t>
            </a:r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74</a:t>
            </a:r>
            <a:endParaRPr lang="ru-RU" sz="3200" b="1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Century Schoolbook"/>
            </a:endParaRPr>
          </a:p>
        </p:txBody>
      </p:sp>
      <p:sp>
        <p:nvSpPr>
          <p:cNvPr id="21532" name="TextBox 30"/>
          <p:cNvSpPr txBox="1">
            <a:spLocks noChangeArrowheads="1"/>
          </p:cNvSpPr>
          <p:nvPr/>
        </p:nvSpPr>
        <p:spPr bwMode="auto">
          <a:xfrm>
            <a:off x="5572125" y="250031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   </a:t>
            </a:r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200</a:t>
            </a:r>
          </a:p>
        </p:txBody>
      </p:sp>
      <p:sp>
        <p:nvSpPr>
          <p:cNvPr id="21533" name="TextBox 32"/>
          <p:cNvSpPr txBox="1">
            <a:spLocks noChangeArrowheads="1"/>
          </p:cNvSpPr>
          <p:nvPr/>
        </p:nvSpPr>
        <p:spPr bwMode="auto">
          <a:xfrm>
            <a:off x="5429250" y="4572000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126</a:t>
            </a:r>
          </a:p>
        </p:txBody>
      </p:sp>
      <p:sp>
        <p:nvSpPr>
          <p:cNvPr id="21534" name="TextBox 2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85938" y="5500688"/>
            <a:ext cx="2000250" cy="5842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РЕШЕНИЕ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>
            <a:off x="2071688" y="1214438"/>
            <a:ext cx="5643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K,</a:t>
            </a:r>
            <a:endParaRPr lang="ru-RU">
              <a:latin typeface="Calibri" pitchFamily="34" charset="0"/>
            </a:endParaRPr>
          </a:p>
        </p:txBody>
      </p:sp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3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5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285720" y="242886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214282" y="414338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4643438" y="450057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4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4929190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3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2786063" y="1643063"/>
            <a:ext cx="1857375" cy="857250"/>
          </a:xfrm>
          <a:prstGeom prst="wedgeRoundRectCallout">
            <a:avLst>
              <a:gd name="adj1" fmla="val -92357"/>
              <a:gd name="adj2" fmla="val 9494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428875" y="3286125"/>
            <a:ext cx="1928813" cy="928688"/>
          </a:xfrm>
          <a:prstGeom prst="wedgeRoundRectCallout">
            <a:avLst>
              <a:gd name="adj1" fmla="val -70305"/>
              <a:gd name="adj2" fmla="val 9217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6786563" y="3357563"/>
            <a:ext cx="1785937" cy="898525"/>
          </a:xfrm>
          <a:prstGeom prst="wedgeRoundRectCallout">
            <a:avLst>
              <a:gd name="adj1" fmla="val -76495"/>
              <a:gd name="adj2" fmla="val 11246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6643688" y="1571625"/>
            <a:ext cx="1785937" cy="898525"/>
          </a:xfrm>
          <a:prstGeom prst="wedgeRoundRectCallout">
            <a:avLst>
              <a:gd name="adj1" fmla="val -55464"/>
              <a:gd name="adj2" fmla="val 85816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57188" y="396875"/>
            <a:ext cx="814387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tabLst>
                <a:tab pos="254000" algn="l"/>
              </a:tabLst>
              <a:defRPr/>
            </a:pPr>
            <a:r>
              <a:rPr lang="ru-RU" sz="2800" b="1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3.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  </a:t>
            </a:r>
            <a:r>
              <a:rPr lang="ru-RU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ea typeface="Times New Roman" pitchFamily="18" charset="0"/>
                <a:cs typeface="Century Schoolbook" pitchFamily="18" charset="0"/>
              </a:rPr>
              <a:t>Какое число, увеличенное на 13% составит 226?</a:t>
            </a:r>
            <a:endParaRPr lang="ru-RU" sz="32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22554" name="TextBox 24"/>
          <p:cNvSpPr txBox="1">
            <a:spLocks noChangeArrowheads="1"/>
          </p:cNvSpPr>
          <p:nvPr/>
        </p:nvSpPr>
        <p:spPr bwMode="auto">
          <a:xfrm>
            <a:off x="1000125" y="2500313"/>
            <a:ext cx="2000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  </a:t>
            </a:r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2</a:t>
            </a:r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05</a:t>
            </a:r>
            <a:endParaRPr lang="ru-RU" sz="3200" b="1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Century Schoolbook"/>
            </a:endParaRPr>
          </a:p>
        </p:txBody>
      </p:sp>
      <p:sp>
        <p:nvSpPr>
          <p:cNvPr id="22555" name="TextBox 25"/>
          <p:cNvSpPr txBox="1">
            <a:spLocks noChangeArrowheads="1"/>
          </p:cNvSpPr>
          <p:nvPr/>
        </p:nvSpPr>
        <p:spPr bwMode="auto">
          <a:xfrm>
            <a:off x="928688" y="4286250"/>
            <a:ext cx="20716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  1</a:t>
            </a:r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74</a:t>
            </a:r>
            <a:endParaRPr lang="ru-RU" sz="3200" b="1">
              <a:solidFill>
                <a:srgbClr val="FF0000"/>
              </a:solidFill>
              <a:latin typeface="Calibri" pitchFamily="34" charset="0"/>
              <a:ea typeface="Times New Roman" pitchFamily="18" charset="0"/>
              <a:cs typeface="Century Schoolbook"/>
            </a:endParaRPr>
          </a:p>
        </p:txBody>
      </p:sp>
      <p:sp>
        <p:nvSpPr>
          <p:cNvPr id="22556" name="TextBox 30"/>
          <p:cNvSpPr txBox="1">
            <a:spLocks noChangeArrowheads="1"/>
          </p:cNvSpPr>
          <p:nvPr/>
        </p:nvSpPr>
        <p:spPr bwMode="auto">
          <a:xfrm>
            <a:off x="5572125" y="2500313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   </a:t>
            </a:r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200</a:t>
            </a:r>
          </a:p>
        </p:txBody>
      </p:sp>
      <p:sp>
        <p:nvSpPr>
          <p:cNvPr id="22557" name="TextBox 32"/>
          <p:cNvSpPr txBox="1">
            <a:spLocks noChangeArrowheads="1"/>
          </p:cNvSpPr>
          <p:nvPr/>
        </p:nvSpPr>
        <p:spPr bwMode="auto">
          <a:xfrm>
            <a:off x="5429250" y="4572000"/>
            <a:ext cx="1857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r>
              <a:rPr lang="ru-RU" sz="3200" b="1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126</a:t>
            </a:r>
          </a:p>
        </p:txBody>
      </p:sp>
      <p:sp>
        <p:nvSpPr>
          <p:cNvPr id="22558" name="TextBox 2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85938" y="5500688"/>
            <a:ext cx="2000250" cy="5842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chemeClr val="bg1"/>
                </a:solidFill>
                <a:latin typeface="Calibri" pitchFamily="34" charset="0"/>
              </a:rPr>
              <a:t>РЕШЕНИЕ</a:t>
            </a:r>
          </a:p>
        </p:txBody>
      </p:sp>
      <p:sp>
        <p:nvSpPr>
          <p:cNvPr id="34" name="Прямоугольная выноска 33"/>
          <p:cNvSpPr/>
          <p:nvPr/>
        </p:nvSpPr>
        <p:spPr>
          <a:xfrm>
            <a:off x="1285875" y="1571625"/>
            <a:ext cx="5214938" cy="3500438"/>
          </a:xfrm>
          <a:prstGeom prst="wedgeRectCallout">
            <a:avLst>
              <a:gd name="adj1" fmla="val -21886"/>
              <a:gd name="adj2" fmla="val 64571"/>
            </a:avLst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Х – 100 %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226 – 113 %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Х= (226*100): 113=200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                       ответ:  200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2071688" y="1214438"/>
            <a:ext cx="5643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K,</a:t>
            </a:r>
            <a:endParaRPr lang="ru-RU">
              <a:latin typeface="Calibri" pitchFamily="34" charset="0"/>
            </a:endParaRPr>
          </a:p>
        </p:txBody>
      </p:sp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55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9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857752" y="392906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4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72066" y="257174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214282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7072313" y="3357563"/>
            <a:ext cx="1785937" cy="898525"/>
          </a:xfrm>
          <a:prstGeom prst="wedgeRoundRectCallout">
            <a:avLst>
              <a:gd name="adj1" fmla="val -87527"/>
              <a:gd name="adj2" fmla="val 4572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643188" y="3429000"/>
            <a:ext cx="1785937" cy="714375"/>
          </a:xfrm>
          <a:prstGeom prst="wedgeRoundRectCallout">
            <a:avLst>
              <a:gd name="adj1" fmla="val -78861"/>
              <a:gd name="adj2" fmla="val 3129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000875" y="1928813"/>
            <a:ext cx="1785938" cy="898525"/>
          </a:xfrm>
          <a:prstGeom prst="wedgeRoundRectCallout">
            <a:avLst>
              <a:gd name="adj1" fmla="val -69095"/>
              <a:gd name="adj2" fmla="val 6755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2214563" y="1928813"/>
            <a:ext cx="1785937" cy="898525"/>
          </a:xfrm>
          <a:prstGeom prst="wedgeRoundRectCallout">
            <a:avLst>
              <a:gd name="adj1" fmla="val -79443"/>
              <a:gd name="adj2" fmla="val 50147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3577" name="Rectangle 1"/>
          <p:cNvSpPr>
            <a:spLocks noChangeArrowheads="1"/>
          </p:cNvSpPr>
          <p:nvPr/>
        </p:nvSpPr>
        <p:spPr bwMode="auto">
          <a:xfrm>
            <a:off x="357188" y="898525"/>
            <a:ext cx="878681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765300" algn="l"/>
                <a:tab pos="2895600" algn="l"/>
                <a:tab pos="4038600" algn="l"/>
              </a:tabLst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4</a:t>
            </a:r>
            <a:r>
              <a:rPr lang="en-US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.</a:t>
            </a: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Найдите число, 20 % которого равны 12</a:t>
            </a:r>
            <a:r>
              <a:rPr lang="en-US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endParaRPr lang="ru-RU" sz="3200" b="1">
              <a:solidFill>
                <a:schemeClr val="bg1"/>
              </a:solidFill>
              <a:ea typeface="Times New Roman" pitchFamily="18" charset="0"/>
              <a:cs typeface="Century Schoolbook"/>
            </a:endParaRPr>
          </a:p>
          <a:p>
            <a:pPr eaLnBrk="0" hangingPunct="0">
              <a:tabLst>
                <a:tab pos="1765300" algn="l"/>
                <a:tab pos="2895600" algn="l"/>
                <a:tab pos="4038600" algn="l"/>
              </a:tabLst>
            </a:pPr>
            <a:endParaRPr lang="ru-RU">
              <a:ea typeface="Times New Roman" pitchFamily="18" charset="0"/>
              <a:cs typeface="Century Schoolbook"/>
            </a:endParaRPr>
          </a:p>
        </p:txBody>
      </p:sp>
      <p:sp>
        <p:nvSpPr>
          <p:cNvPr id="2357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7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 </a:t>
            </a:r>
            <a:endParaRPr lang="en-US"/>
          </a:p>
        </p:txBody>
      </p:sp>
      <p:sp>
        <p:nvSpPr>
          <p:cNvPr id="2358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81" name="Rectangle 8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3724275" algn="l"/>
              </a:tabLst>
            </a:pPr>
            <a:endParaRPr lang="ru-RU"/>
          </a:p>
        </p:txBody>
      </p:sp>
      <p:sp>
        <p:nvSpPr>
          <p:cNvPr id="235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83" name="Rectangle 11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60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100"/>
              <a:t> </a:t>
            </a:r>
            <a:endParaRPr lang="ru-RU"/>
          </a:p>
        </p:txBody>
      </p:sp>
      <p:sp>
        <p:nvSpPr>
          <p:cNvPr id="23584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85" name="Rectangle 14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" name="Управляющая кнопка: настраиваемая 92">
            <a:hlinkClick r:id="" action="ppaction://hlinkshowjump?jump=nextslide" highlightClick="1"/>
          </p:cNvPr>
          <p:cNvSpPr/>
          <p:nvPr/>
        </p:nvSpPr>
        <p:spPr>
          <a:xfrm>
            <a:off x="1785938" y="5572125"/>
            <a:ext cx="2286000" cy="64293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  <a:hlinkClick r:id="rId3" action="ppaction://hlinksldjump"/>
              </a:rPr>
              <a:t>проверка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71563" y="2500313"/>
            <a:ext cx="7858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60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14438" y="357187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123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6438" y="3857625"/>
            <a:ext cx="7858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00750" y="2571750"/>
            <a:ext cx="78581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52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78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79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0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458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82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857752" y="392906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4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72066" y="257174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214282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2214563" y="1928813"/>
            <a:ext cx="1785937" cy="898525"/>
          </a:xfrm>
          <a:prstGeom prst="wedgeRoundRectCallout">
            <a:avLst>
              <a:gd name="adj1" fmla="val -79443"/>
              <a:gd name="adj2" fmla="val 50147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597" name="Rectangle 1"/>
          <p:cNvSpPr>
            <a:spLocks noChangeArrowheads="1"/>
          </p:cNvSpPr>
          <p:nvPr/>
        </p:nvSpPr>
        <p:spPr bwMode="auto">
          <a:xfrm>
            <a:off x="357188" y="642938"/>
            <a:ext cx="8786812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1765300" algn="l"/>
                <a:tab pos="2895600" algn="l"/>
                <a:tab pos="4038600" algn="l"/>
              </a:tabLst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4</a:t>
            </a:r>
            <a:r>
              <a:rPr lang="en-US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.</a:t>
            </a: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Найдите число, 20 % которого равны 12</a:t>
            </a:r>
            <a:r>
              <a:rPr lang="en-US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endParaRPr lang="ru-RU" sz="3200" b="1">
              <a:solidFill>
                <a:schemeClr val="bg1"/>
              </a:solidFill>
              <a:ea typeface="Times New Roman" pitchFamily="18" charset="0"/>
              <a:cs typeface="Century Schoolbook"/>
            </a:endParaRPr>
          </a:p>
          <a:p>
            <a:pPr eaLnBrk="0" hangingPunct="0">
              <a:tabLst>
                <a:tab pos="1765300" algn="l"/>
                <a:tab pos="2895600" algn="l"/>
                <a:tab pos="4038600" algn="l"/>
              </a:tabLst>
            </a:pPr>
            <a:endParaRPr lang="ru-RU">
              <a:ea typeface="Times New Roman" pitchFamily="18" charset="0"/>
              <a:cs typeface="Century Schoolbook"/>
            </a:endParaRPr>
          </a:p>
        </p:txBody>
      </p:sp>
      <p:sp>
        <p:nvSpPr>
          <p:cNvPr id="24598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9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1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2800">
                <a:latin typeface="Calibri" pitchFamily="34" charset="0"/>
                <a:cs typeface="Times New Roman" pitchFamily="18" charset="0"/>
              </a:rPr>
              <a:t>  </a:t>
            </a:r>
            <a:endParaRPr lang="en-US"/>
          </a:p>
        </p:txBody>
      </p:sp>
      <p:sp>
        <p:nvSpPr>
          <p:cNvPr id="24600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601" name="Rectangle 8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3724275" algn="l"/>
              </a:tabLst>
            </a:pPr>
            <a:endParaRPr lang="ru-RU"/>
          </a:p>
        </p:txBody>
      </p:sp>
      <p:sp>
        <p:nvSpPr>
          <p:cNvPr id="246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603" name="Rectangle 11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60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sz="1100"/>
              <a:t> </a:t>
            </a:r>
            <a:endParaRPr lang="ru-RU"/>
          </a:p>
        </p:txBody>
      </p:sp>
      <p:sp>
        <p:nvSpPr>
          <p:cNvPr id="24604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605" name="Rectangle 14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3" name="Управляющая кнопка: настраиваемая 92">
            <a:hlinkClick r:id="" action="ppaction://noaction" highlightClick="1"/>
          </p:cNvPr>
          <p:cNvSpPr/>
          <p:nvPr/>
        </p:nvSpPr>
        <p:spPr>
          <a:xfrm>
            <a:off x="1785938" y="5572125"/>
            <a:ext cx="2286000" cy="642938"/>
          </a:xfrm>
          <a:prstGeom prst="actionButtonBlan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</a:rPr>
              <a:t>проверка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71563" y="2500313"/>
            <a:ext cx="7858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60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14438" y="3571875"/>
            <a:ext cx="928687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123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6438" y="3857625"/>
            <a:ext cx="785812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00750" y="2571750"/>
            <a:ext cx="785813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52</a:t>
            </a:r>
          </a:p>
        </p:txBody>
      </p:sp>
      <p:sp>
        <p:nvSpPr>
          <p:cNvPr id="38" name="Скругленная прямоугольная выноска 37"/>
          <p:cNvSpPr/>
          <p:nvPr/>
        </p:nvSpPr>
        <p:spPr>
          <a:xfrm>
            <a:off x="4000500" y="2143125"/>
            <a:ext cx="4572000" cy="3000375"/>
          </a:xfrm>
          <a:prstGeom prst="wedgeRoundRectCallout">
            <a:avLst>
              <a:gd name="adj1" fmla="val -48487"/>
              <a:gd name="adj2" fmla="val 615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Решение: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20%=0,2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12:0,2=120:2=60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                        ответ: 60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1187450" y="692150"/>
            <a:ext cx="73215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Какой буквой обозначается массовая доля?</a:t>
            </a:r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3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560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07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357158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72066" y="257174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5072066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2266950" y="1916113"/>
            <a:ext cx="1928813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928938" y="3214688"/>
            <a:ext cx="1857375" cy="500062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643063"/>
            <a:ext cx="1928812" cy="642937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7500938" y="3143250"/>
            <a:ext cx="1643062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5625" name="Rectangle 1"/>
          <p:cNvSpPr>
            <a:spLocks noChangeArrowheads="1"/>
          </p:cNvSpPr>
          <p:nvPr/>
        </p:nvSpPr>
        <p:spPr bwMode="auto">
          <a:xfrm>
            <a:off x="684213" y="733425"/>
            <a:ext cx="5429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5.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endParaRPr lang="ru-RU" sz="3200">
              <a:ea typeface="Times New Roman" pitchFamily="18" charset="0"/>
              <a:cs typeface="Century Schoolbook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1913" y="2205038"/>
            <a:ext cx="792162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r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31913" y="3357563"/>
            <a:ext cx="792162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g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1863" y="2205038"/>
            <a:ext cx="792162" cy="9223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rPr>
              <a:t>k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84888" y="3429000"/>
            <a:ext cx="792162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w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Box 1"/>
          <p:cNvSpPr txBox="1">
            <a:spLocks noChangeArrowheads="1"/>
          </p:cNvSpPr>
          <p:nvPr/>
        </p:nvSpPr>
        <p:spPr bwMode="auto">
          <a:xfrm>
            <a:off x="827088" y="404813"/>
            <a:ext cx="75612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По какой формуле рассчитывается массовая доля?</a:t>
            </a:r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9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30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31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716020" y="364503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4716020" y="227684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357158" y="221455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7215188" y="3286125"/>
            <a:ext cx="1928812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928938" y="3214688"/>
            <a:ext cx="1857375" cy="500062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643063"/>
            <a:ext cx="1928812" cy="642937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2428875" y="1571625"/>
            <a:ext cx="1643063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649" name="Rectangle 1"/>
          <p:cNvSpPr>
            <a:spLocks noChangeArrowheads="1"/>
          </p:cNvSpPr>
          <p:nvPr/>
        </p:nvSpPr>
        <p:spPr bwMode="auto">
          <a:xfrm>
            <a:off x="466725" y="517525"/>
            <a:ext cx="5429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6</a:t>
            </a:r>
            <a:r>
              <a:rPr lang="en-US" sz="32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.</a:t>
            </a:r>
            <a:r>
              <a:rPr lang="en-US" sz="32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endParaRPr lang="ru-RU" sz="3200">
              <a:ea typeface="Times New Roman" pitchFamily="18" charset="0"/>
              <a:cs typeface="Century Schoolbook"/>
            </a:endParaRPr>
          </a:p>
        </p:txBody>
      </p:sp>
      <p:sp>
        <p:nvSpPr>
          <p:cNvPr id="26650" name="TextBox 24"/>
          <p:cNvSpPr txBox="1">
            <a:spLocks noChangeArrowheads="1"/>
          </p:cNvSpPr>
          <p:nvPr/>
        </p:nvSpPr>
        <p:spPr bwMode="auto">
          <a:xfrm>
            <a:off x="1116013" y="2492375"/>
            <a:ext cx="35099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м(в-ва)/м(р-ра) х100%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6651" name="Прямоугольник 25"/>
          <p:cNvSpPr>
            <a:spLocks noChangeArrowheads="1"/>
          </p:cNvSpPr>
          <p:nvPr/>
        </p:nvSpPr>
        <p:spPr bwMode="auto">
          <a:xfrm>
            <a:off x="1187450" y="4005263"/>
            <a:ext cx="35941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м(в-ва)х м(р-ра) х100%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6652" name="Прямоугольник 26"/>
          <p:cNvSpPr>
            <a:spLocks noChangeArrowheads="1"/>
          </p:cNvSpPr>
          <p:nvPr/>
        </p:nvSpPr>
        <p:spPr bwMode="auto">
          <a:xfrm>
            <a:off x="5435600" y="2492375"/>
            <a:ext cx="35115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м(р-ра)/м(в-ва) х100%</a:t>
            </a:r>
            <a:endParaRPr lang="ru-RU" sz="2400">
              <a:latin typeface="Calibri" pitchFamily="34" charset="0"/>
            </a:endParaRPr>
          </a:p>
        </p:txBody>
      </p:sp>
      <p:sp>
        <p:nvSpPr>
          <p:cNvPr id="26653" name="Прямоугольник 30"/>
          <p:cNvSpPr>
            <a:spLocks noChangeArrowheads="1"/>
          </p:cNvSpPr>
          <p:nvPr/>
        </p:nvSpPr>
        <p:spPr bwMode="auto">
          <a:xfrm>
            <a:off x="5549900" y="3933825"/>
            <a:ext cx="35941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Calibri" pitchFamily="34" charset="0"/>
              </a:rPr>
              <a:t>W=</a:t>
            </a:r>
            <a:r>
              <a:rPr lang="ru-RU" sz="2400">
                <a:solidFill>
                  <a:schemeClr val="bg1"/>
                </a:solidFill>
                <a:latin typeface="Calibri" pitchFamily="34" charset="0"/>
              </a:rPr>
              <a:t>м(р-ра)х м(в-ва) х100%</a:t>
            </a:r>
            <a:endParaRPr lang="ru-RU" sz="2400"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1"/>
          <p:cNvSpPr txBox="1">
            <a:spLocks noChangeArrowheads="1"/>
          </p:cNvSpPr>
          <p:nvPr/>
        </p:nvSpPr>
        <p:spPr bwMode="auto">
          <a:xfrm>
            <a:off x="1116013" y="549275"/>
            <a:ext cx="62404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Что такое массовая доля?</a:t>
            </a:r>
            <a:endParaRPr lang="ru-RU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5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4929190" y="385762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271462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1</a:t>
            </a: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00628" y="2714620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357158" y="3857628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7215188" y="3141663"/>
            <a:ext cx="1928812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2700338" y="1557338"/>
            <a:ext cx="1857375" cy="500062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7215188" y="1643063"/>
            <a:ext cx="1928812" cy="642937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3419475" y="2997200"/>
            <a:ext cx="1643063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673" name="Rectangle 1"/>
          <p:cNvSpPr>
            <a:spLocks noChangeArrowheads="1"/>
          </p:cNvSpPr>
          <p:nvPr/>
        </p:nvSpPr>
        <p:spPr bwMode="auto">
          <a:xfrm>
            <a:off x="1187450" y="549275"/>
            <a:ext cx="57626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7</a:t>
            </a:r>
            <a:r>
              <a:rPr lang="en-US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.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endParaRPr lang="ru-RU" sz="2800">
              <a:ea typeface="Times New Roman" pitchFamily="18" charset="0"/>
              <a:cs typeface="Century Schoolbook"/>
            </a:endParaRPr>
          </a:p>
        </p:txBody>
      </p:sp>
      <p:sp>
        <p:nvSpPr>
          <p:cNvPr id="27674" name="TextBox 20"/>
          <p:cNvSpPr txBox="1">
            <a:spLocks noChangeArrowheads="1"/>
          </p:cNvSpPr>
          <p:nvPr/>
        </p:nvSpPr>
        <p:spPr bwMode="auto">
          <a:xfrm>
            <a:off x="1187450" y="3860800"/>
            <a:ext cx="36925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отношение массы вещества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к массе раствора</a:t>
            </a:r>
          </a:p>
        </p:txBody>
      </p:sp>
      <p:sp>
        <p:nvSpPr>
          <p:cNvPr id="27675" name="Прямоугольник 24"/>
          <p:cNvSpPr>
            <a:spLocks noChangeArrowheads="1"/>
          </p:cNvSpPr>
          <p:nvPr/>
        </p:nvSpPr>
        <p:spPr bwMode="auto">
          <a:xfrm>
            <a:off x="1116013" y="2636838"/>
            <a:ext cx="4103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произведение массы вещества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на массу раствора</a:t>
            </a:r>
          </a:p>
        </p:txBody>
      </p:sp>
      <p:sp>
        <p:nvSpPr>
          <p:cNvPr id="27676" name="Прямоугольник 25"/>
          <p:cNvSpPr>
            <a:spLocks noChangeArrowheads="1"/>
          </p:cNvSpPr>
          <p:nvPr/>
        </p:nvSpPr>
        <p:spPr bwMode="auto">
          <a:xfrm>
            <a:off x="5795963" y="2420938"/>
            <a:ext cx="28432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отношение массы раствора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к массе вещества</a:t>
            </a:r>
          </a:p>
        </p:txBody>
      </p:sp>
      <p:sp>
        <p:nvSpPr>
          <p:cNvPr id="27677" name="Прямоугольник 26"/>
          <p:cNvSpPr>
            <a:spLocks noChangeArrowheads="1"/>
          </p:cNvSpPr>
          <p:nvPr/>
        </p:nvSpPr>
        <p:spPr bwMode="auto">
          <a:xfrm>
            <a:off x="5867400" y="3789363"/>
            <a:ext cx="248443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это произведение массы раствора </a:t>
            </a:r>
          </a:p>
          <a:p>
            <a:r>
              <a:rPr lang="ru-RU" sz="2000">
                <a:solidFill>
                  <a:schemeClr val="bg1"/>
                </a:solidFill>
                <a:latin typeface="Calibri" pitchFamily="34" charset="0"/>
              </a:rPr>
              <a:t>на массу вещества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"/>
          <p:cNvSpPr txBox="1">
            <a:spLocks noChangeArrowheads="1"/>
          </p:cNvSpPr>
          <p:nvPr/>
        </p:nvSpPr>
        <p:spPr bwMode="auto">
          <a:xfrm>
            <a:off x="827088" y="476250"/>
            <a:ext cx="688975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alibri" pitchFamily="34" charset="0"/>
              </a:rPr>
              <a:t>Можно ли выразить массовую долю в процентах?</a:t>
            </a:r>
          </a:p>
        </p:txBody>
      </p:sp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7" name="Rectangle 9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8678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9" name="Rectangle 12"/>
          <p:cNvSpPr>
            <a:spLocks noChangeArrowheads="1"/>
          </p:cNvSpPr>
          <p:nvPr/>
        </p:nvSpPr>
        <p:spPr bwMode="auto">
          <a:xfrm>
            <a:off x="0" y="11334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noaction" highlightClick="1"/>
          </p:cNvPr>
          <p:cNvSpPr/>
          <p:nvPr/>
        </p:nvSpPr>
        <p:spPr>
          <a:xfrm>
            <a:off x="357158" y="2500306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1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28" name="Управляющая кнопка: настраиваемая 27">
            <a:hlinkClick r:id="" action="ppaction://noaction" highlightClick="1"/>
          </p:cNvPr>
          <p:cNvSpPr/>
          <p:nvPr/>
        </p:nvSpPr>
        <p:spPr>
          <a:xfrm>
            <a:off x="357158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>
                <a:solidFill>
                  <a:sysClr val="windowText" lastClr="000000"/>
                </a:solidFill>
              </a:rPr>
              <a:t>2</a:t>
            </a:r>
            <a:endParaRPr lang="ru-RU" sz="4000" dirty="0">
              <a:solidFill>
                <a:sysClr val="windowText" lastClr="000000"/>
              </a:solidFill>
            </a:endParaRPr>
          </a:p>
        </p:txBody>
      </p:sp>
      <p:sp>
        <p:nvSpPr>
          <p:cNvPr id="32" name="Управляющая кнопка: настраиваемая 31">
            <a:hlinkClick r:id="" action="ppaction://noaction" highlightClick="1"/>
          </p:cNvPr>
          <p:cNvSpPr/>
          <p:nvPr/>
        </p:nvSpPr>
        <p:spPr>
          <a:xfrm>
            <a:off x="5072066" y="257174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35" name="Управляющая кнопка: настраиваемая 34">
            <a:hlinkClick r:id="" action="ppaction://noaction" highlightClick="1"/>
          </p:cNvPr>
          <p:cNvSpPr/>
          <p:nvPr/>
        </p:nvSpPr>
        <p:spPr>
          <a:xfrm>
            <a:off x="5072066" y="3643314"/>
            <a:ext cx="714380" cy="571504"/>
          </a:xfrm>
          <a:prstGeom prst="actionButtonBlank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ysClr val="windowText" lastClr="000000"/>
                </a:solidFill>
              </a:rPr>
              <a:t>4</a:t>
            </a:r>
          </a:p>
        </p:txBody>
      </p:sp>
      <p:sp>
        <p:nvSpPr>
          <p:cNvPr id="43" name="Скругленная прямоугольная выноска 42"/>
          <p:cNvSpPr/>
          <p:nvPr/>
        </p:nvSpPr>
        <p:spPr>
          <a:xfrm>
            <a:off x="3071813" y="2000250"/>
            <a:ext cx="1928812" cy="571500"/>
          </a:xfrm>
          <a:prstGeom prst="wedgeRoundRectCallout">
            <a:avLst>
              <a:gd name="adj1" fmla="val -62377"/>
              <a:gd name="adj2" fmla="val 9526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3132138" y="2924175"/>
            <a:ext cx="1857375" cy="500063"/>
          </a:xfrm>
          <a:prstGeom prst="wedgeRoundRectCallout">
            <a:avLst>
              <a:gd name="adj1" fmla="val -65170"/>
              <a:gd name="adj2" fmla="val 13471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4" name="Скругленная прямоугольная выноска 23"/>
          <p:cNvSpPr/>
          <p:nvPr/>
        </p:nvSpPr>
        <p:spPr>
          <a:xfrm>
            <a:off x="6877050" y="1412875"/>
            <a:ext cx="1928813" cy="657225"/>
          </a:xfrm>
          <a:prstGeom prst="wedgeRoundRectCallout">
            <a:avLst>
              <a:gd name="adj1" fmla="val -71551"/>
              <a:gd name="adj2" fmla="val 11505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Подумай</a:t>
            </a:r>
            <a:r>
              <a:rPr lang="en-US" sz="2800" dirty="0">
                <a:solidFill>
                  <a:schemeClr val="bg1"/>
                </a:solidFill>
              </a:rPr>
              <a:t>!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7500938" y="3143250"/>
            <a:ext cx="1643062" cy="428625"/>
          </a:xfrm>
          <a:prstGeom prst="wedgeRoundRectCallout">
            <a:avLst>
              <a:gd name="adj1" fmla="val -62442"/>
              <a:gd name="adj2" fmla="val 18386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</a:rPr>
              <a:t>Верно!!!</a:t>
            </a:r>
          </a:p>
        </p:txBody>
      </p:sp>
      <p:sp>
        <p:nvSpPr>
          <p:cNvPr id="30" name="Управляющая кнопка: в начало 29">
            <a:hlinkClick r:id="rId2" action="ppaction://hlinksldjump" highlightClick="1"/>
          </p:cNvPr>
          <p:cNvSpPr/>
          <p:nvPr/>
        </p:nvSpPr>
        <p:spPr>
          <a:xfrm rot="5400000">
            <a:off x="8158163" y="5486400"/>
            <a:ext cx="614362" cy="928688"/>
          </a:xfrm>
          <a:prstGeom prst="actionButtonBeginning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8697" name="Rectangle 1"/>
          <p:cNvSpPr>
            <a:spLocks noChangeArrowheads="1"/>
          </p:cNvSpPr>
          <p:nvPr/>
        </p:nvSpPr>
        <p:spPr bwMode="auto">
          <a:xfrm>
            <a:off x="466725" y="476250"/>
            <a:ext cx="471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1778000" algn="l"/>
                <a:tab pos="2946400" algn="l"/>
                <a:tab pos="4102100" algn="l"/>
              </a:tabLst>
            </a:pPr>
            <a:r>
              <a:rPr lang="ru-RU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8</a:t>
            </a:r>
            <a:r>
              <a:rPr lang="en-US" sz="2800" b="1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.</a:t>
            </a:r>
            <a:r>
              <a:rPr lang="en-US" sz="280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entury Schoolbook"/>
              </a:rPr>
              <a:t>  </a:t>
            </a:r>
            <a:endParaRPr lang="ru-RU" sz="2800">
              <a:ea typeface="Times New Roman" pitchFamily="18" charset="0"/>
              <a:cs typeface="Century Schoolbook"/>
            </a:endParaRPr>
          </a:p>
        </p:txBody>
      </p:sp>
      <p:sp>
        <p:nvSpPr>
          <p:cNvPr id="28698" name="TextBox 35"/>
          <p:cNvSpPr txBox="1">
            <a:spLocks noChangeArrowheads="1"/>
          </p:cNvSpPr>
          <p:nvPr/>
        </p:nvSpPr>
        <p:spPr bwMode="auto">
          <a:xfrm>
            <a:off x="1500188" y="2500313"/>
            <a:ext cx="98266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>
                <a:solidFill>
                  <a:srgbClr val="FF0000"/>
                </a:solidFill>
                <a:latin typeface="Calibri" pitchFamily="34" charset="0"/>
              </a:rPr>
              <a:t>нет</a:t>
            </a:r>
          </a:p>
        </p:txBody>
      </p:sp>
      <p:sp>
        <p:nvSpPr>
          <p:cNvPr id="28699" name="TextBox 36"/>
          <p:cNvSpPr txBox="1">
            <a:spLocks noChangeArrowheads="1"/>
          </p:cNvSpPr>
          <p:nvPr/>
        </p:nvSpPr>
        <p:spPr bwMode="auto">
          <a:xfrm>
            <a:off x="6156325" y="2565400"/>
            <a:ext cx="1801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>
                <a:solidFill>
                  <a:srgbClr val="FF0000"/>
                </a:solidFill>
                <a:latin typeface="Calibri" pitchFamily="34" charset="0"/>
              </a:rPr>
              <a:t>Не знаю</a:t>
            </a:r>
          </a:p>
        </p:txBody>
      </p:sp>
      <p:sp>
        <p:nvSpPr>
          <p:cNvPr id="28700" name="TextBox 37"/>
          <p:cNvSpPr txBox="1">
            <a:spLocks noChangeArrowheads="1"/>
          </p:cNvSpPr>
          <p:nvPr/>
        </p:nvSpPr>
        <p:spPr bwMode="auto">
          <a:xfrm>
            <a:off x="1403350" y="3789363"/>
            <a:ext cx="18605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solidFill>
                  <a:srgbClr val="FF0000"/>
                </a:solidFill>
                <a:latin typeface="Calibri" pitchFamily="34" charset="0"/>
              </a:rPr>
              <a:t>Не всегда</a:t>
            </a:r>
          </a:p>
        </p:txBody>
      </p:sp>
      <p:sp>
        <p:nvSpPr>
          <p:cNvPr id="28701" name="TextBox 38"/>
          <p:cNvSpPr txBox="1">
            <a:spLocks noChangeArrowheads="1"/>
          </p:cNvSpPr>
          <p:nvPr/>
        </p:nvSpPr>
        <p:spPr bwMode="auto">
          <a:xfrm>
            <a:off x="6143625" y="3643313"/>
            <a:ext cx="717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solidFill>
                  <a:srgbClr val="FF0000"/>
                </a:solidFill>
                <a:latin typeface="Calibri" pitchFamily="34" charset="0"/>
              </a:rPr>
              <a:t>да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22" grpId="0" animBg="1"/>
      <p:bldP spid="22" grpId="1" animBg="1"/>
      <p:bldP spid="24" grpId="0" animBg="1"/>
      <p:bldP spid="24" grpId="1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429000"/>
            <a:ext cx="3225130" cy="221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476673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Задача1.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Перед посадкой семена томатов дезинфицируют 15% раствором марганцовки. Сколько граммов марганцовки потребуется для приготовления 500г такого раствора?</a:t>
            </a:r>
            <a:endParaRPr lang="ru-RU" sz="3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9586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549275"/>
            <a:ext cx="594360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166843"/>
            <a:ext cx="8064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3200" b="1" dirty="0">
                <a:solidFill>
                  <a:srgbClr val="FF0000"/>
                </a:solidFill>
                <a:latin typeface="Calibri" pitchFamily="34" charset="0"/>
              </a:rPr>
              <a:t>Задача 2.</a:t>
            </a:r>
            <a:r>
              <a:rPr lang="ru-RU" sz="3200" dirty="0">
                <a:solidFill>
                  <a:prstClr val="white"/>
                </a:solidFill>
                <a:latin typeface="Calibri" pitchFamily="34" charset="0"/>
              </a:rPr>
              <a:t>       </a:t>
            </a:r>
            <a:r>
              <a:rPr lang="ru-RU" sz="3200" b="1" dirty="0">
                <a:solidFill>
                  <a:srgbClr val="990033"/>
                </a:solidFill>
                <a:latin typeface="Calibri" pitchFamily="34" charset="0"/>
              </a:rPr>
              <a:t>Сплавили 300г. сплава олова и меди, содержащего 60%  олова, и 900г сплава олова и меди, содержащего 80% олова. Сколько процентов олова в полученном сплаве?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70588"/>
            <a:ext cx="2555230" cy="1630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5236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Задача 4</a:t>
            </a:r>
          </a:p>
        </p:txBody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Какую массу воды необходимо добавить к 50г уксусной эссенции, массовая доля уксусной кислоты в которой равна 70%,чтобы приготовить 3% уксус?</a:t>
            </a:r>
          </a:p>
        </p:txBody>
      </p:sp>
      <p:pic>
        <p:nvPicPr>
          <p:cNvPr id="3074" name="Picture 2" descr="http://flogia.ru/wp-content/uploads/2012/09/prigotovlenie-spirtovih-rastvorov-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427" y="3501008"/>
            <a:ext cx="3987164" cy="276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Прямоугольник 2"/>
          <p:cNvSpPr>
            <a:spLocks noChangeArrowheads="1"/>
          </p:cNvSpPr>
          <p:nvPr/>
        </p:nvSpPr>
        <p:spPr bwMode="auto">
          <a:xfrm>
            <a:off x="357188" y="500063"/>
            <a:ext cx="835818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Calibri" pitchFamily="34" charset="0"/>
              </a:rPr>
              <a:t>Самостоятельная    работа:</a:t>
            </a:r>
            <a:endParaRPr lang="ru-RU" sz="3600" b="1" dirty="0">
              <a:solidFill>
                <a:srgbClr val="FF0000"/>
              </a:solidFill>
              <a:latin typeface="Calibri" pitchFamily="34" charset="0"/>
            </a:endParaRPr>
          </a:p>
          <a:p>
            <a:pPr algn="just"/>
            <a:r>
              <a:rPr lang="ru-RU" sz="3600" b="1" dirty="0">
                <a:solidFill>
                  <a:srgbClr val="FF0000"/>
                </a:solidFill>
                <a:latin typeface="Calibri" pitchFamily="34" charset="0"/>
              </a:rPr>
              <a:t>Задача 4.</a:t>
            </a:r>
            <a:r>
              <a:rPr lang="ru-RU" sz="3600" b="1" dirty="0">
                <a:latin typeface="Calibri" pitchFamily="34" charset="0"/>
              </a:rPr>
              <a:t> </a:t>
            </a:r>
            <a:r>
              <a:rPr lang="ru-RU" sz="3600" b="1" dirty="0">
                <a:solidFill>
                  <a:srgbClr val="990033"/>
                </a:solidFill>
                <a:latin typeface="Calibri" pitchFamily="34" charset="0"/>
              </a:rPr>
              <a:t> К 300г нитрата калия с массовой долей 20% добавили 40г той же соли . Чему равна массовая доля нитрата калия в полученном растворе?</a:t>
            </a:r>
            <a:endParaRPr lang="ru-RU" sz="3600" dirty="0">
              <a:solidFill>
                <a:srgbClr val="990033"/>
              </a:solidFill>
              <a:latin typeface="Calibri" pitchFamily="34" charset="0"/>
            </a:endParaRPr>
          </a:p>
        </p:txBody>
      </p:sp>
      <p:sp>
        <p:nvSpPr>
          <p:cNvPr id="4" name="Управляющая кнопка: возврат 3">
            <a:hlinkClick r:id="rId2" action="ppaction://hlinksldjump" highlightClick="1"/>
          </p:cNvPr>
          <p:cNvSpPr/>
          <p:nvPr/>
        </p:nvSpPr>
        <p:spPr>
          <a:xfrm>
            <a:off x="8286750" y="5786438"/>
            <a:ext cx="857250" cy="685800"/>
          </a:xfrm>
          <a:prstGeom prst="actionButtonRetur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6" name="Picture 2" descr="https://static5.depositphotos.com/1005233/423/i/950/depositphotos_4235044-stock-photo-chemistr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362384"/>
            <a:ext cx="3315603" cy="276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428604"/>
            <a:ext cx="6296083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Домашнее задание: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38" y="1428750"/>
            <a:ext cx="8215312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solidFill>
                  <a:srgbClr val="002060"/>
                </a:solidFill>
                <a:latin typeface="+mn-lt"/>
              </a:rPr>
              <a:t>Математика:</a:t>
            </a:r>
            <a:r>
              <a:rPr lang="ru-RU" sz="2400" dirty="0">
                <a:solidFill>
                  <a:srgbClr val="002060"/>
                </a:solidFill>
                <a:latin typeface="+mn-lt"/>
              </a:rPr>
              <a:t>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800" dirty="0">
                <a:solidFill>
                  <a:srgbClr val="002060"/>
                </a:solidFill>
                <a:latin typeface="+mn-lt"/>
              </a:rPr>
              <a:t>Решение тренировочных тестов «Задачи  на сплавы и смеси».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3000375"/>
            <a:ext cx="7672388" cy="332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</a:rPr>
              <a:t>Химия: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>
                    <a:lumMod val="85000"/>
                    <a:lumOff val="15000"/>
                  </a:schemeClr>
                </a:solidFill>
                <a:latin typeface="+mn-lt"/>
              </a:rPr>
              <a:t>1.Решение задач на нахождение массовой доли. Смешали два раствора :один массой 120г с массовой долей соли 15%,другой массой 125г с массовой долей этой же соли 10%.Чему равна масса соли , содержащейся в образовавшемся растворе?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Прямоугольник 2"/>
          <p:cNvSpPr>
            <a:spLocks noChangeArrowheads="1"/>
          </p:cNvSpPr>
          <p:nvPr/>
        </p:nvSpPr>
        <p:spPr bwMode="auto">
          <a:xfrm>
            <a:off x="1785938" y="428625"/>
            <a:ext cx="52863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Рефлексия.</a:t>
            </a:r>
            <a:r>
              <a:rPr lang="ru-RU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000108"/>
            <a:ext cx="8143932" cy="509370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На уроке я работал                                                              активно / пассивно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Своей работой на уроке я                                                  доволен / не доволен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Урок для меня показался                                                   коротким / длинным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За урок я                                                                                  не устал / устал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Моё настроение                                                                   стало лучше / стало хуже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Материал урока мне был                                                  понятен / не понятен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                                                                                                 полезен / бесполезен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                                                                                                 интересен / скучен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Домашнее задание мне кажется                                     лёгким / трудным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+mj-lt"/>
                <a:cs typeface="Times New Roman" pitchFamily="18" charset="0"/>
              </a:rPr>
              <a:t>                                                                                                   интересно / не интересно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kern="10" dirty="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Book Antiqua"/>
              </a:rPr>
              <a:t>   </a:t>
            </a:r>
            <a:r>
              <a:rPr lang="ru-RU" sz="2800" b="1" kern="10" dirty="0">
                <a:ln w="12700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Book Antiqua"/>
              </a:rPr>
              <a:t>Спасибо за внимание!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1071546"/>
            <a:ext cx="2428892" cy="335758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 descr="CBIZ03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000125"/>
            <a:ext cx="7888287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43042" y="1928802"/>
            <a:ext cx="307183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</a:rPr>
              <a:t>Удачи 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Georgia"/>
              </a:rPr>
              <a:t>ОГЭ.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785</Words>
  <Application>Microsoft Office PowerPoint</Application>
  <PresentationFormat>Экран (4:3)</PresentationFormat>
  <Paragraphs>233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Кроссворд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 4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 и папа</dc:creator>
  <cp:lastModifiedBy>Мама и папа</cp:lastModifiedBy>
  <cp:revision>339</cp:revision>
  <dcterms:modified xsi:type="dcterms:W3CDTF">2018-04-23T18:49:52Z</dcterms:modified>
</cp:coreProperties>
</file>