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7" r:id="rId51"/>
    <p:sldId id="306" r:id="rId52"/>
    <p:sldId id="305" r:id="rId53"/>
    <p:sldId id="308" r:id="rId54"/>
    <p:sldId id="309" r:id="rId5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FFFCC"/>
    <a:srgbClr val="FFCC66"/>
    <a:srgbClr val="FF6600"/>
    <a:srgbClr val="003300"/>
    <a:srgbClr val="996600"/>
    <a:srgbClr val="FF9900"/>
    <a:srgbClr val="33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solidFill>
            <a:srgbClr val="FFFFFF">
              <a:alpha val="10001"/>
            </a:srgbClr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0858449-E7F1-4F34-8E02-76C52E8CAC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D705A-2838-4FC8-A7BE-EE97F8BD1A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75ACD5-4B62-4BA7-B183-B21C395A22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2F7B1A-865B-4653-8E5E-3338CE2E0B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14F4A-7DFB-4B2A-90EC-488B283AC3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F2A94F-3DA0-4E23-BCA4-EB0751EE02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C664E-0DF0-4226-B6B8-2740E22DD2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7F531E-390A-44AC-A414-A8A48495D3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2D71B-E656-43C4-A120-72E0721D4B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7A6A29-AEC0-4A41-9112-55CC671A42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2A92B5-57F0-4475-977C-6E4680E25E5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rgbClr val="FFFFFF">
              <a:alpha val="1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3316BDA6-D2C0-448A-890F-770E3D5F025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http://files.adme.ru/files/news/part_6/62381/%D0%92%D0%B8%D1%82%D1%80%D1%83%D0%B2%D0%B8%D0%B0%D0%BD%D1%81%D0%BA%D0%B8%D0%B9%20%D1%87%D0%B5%D0%BB%D0%BE%D0%B2%D0%B5%D0%B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32656"/>
            <a:ext cx="3512004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http://www.artcontext.info/images/stories/picture/publ/Leonardo-da-Vinci/Leonardo_da_Vinc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476672"/>
            <a:ext cx="214714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3573016"/>
            <a:ext cx="7772400" cy="1470025"/>
          </a:xfrm>
        </p:spPr>
        <p:txBody>
          <a:bodyPr/>
          <a:lstStyle/>
          <a:p>
            <a:r>
              <a:rPr lang="ru-RU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Антропология</a:t>
            </a:r>
            <a:endParaRPr lang="ru-RU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624" y="5105400"/>
            <a:ext cx="7016824" cy="1752600"/>
          </a:xfrm>
        </p:spPr>
        <p:txBody>
          <a:bodyPr/>
          <a:lstStyle/>
          <a:p>
            <a:pPr algn="ctr"/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Человек – </a:t>
            </a:r>
            <a:r>
              <a:rPr lang="ru-RU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биосоциальная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система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620688"/>
            <a:ext cx="7128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Антропология</a:t>
            </a:r>
            <a:r>
              <a:rPr lang="ru-RU" dirty="0" smtClean="0"/>
              <a:t> 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(от греч.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nthropos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человек и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logos –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учение) – наука о человеке, занимает пограничное положение  в системе естественных, гуманитарных и социальных наук.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2636912"/>
            <a:ext cx="720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Разделы антропологии: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Морфология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Антропогенез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Этническая антропология (Расоведение; социология, языковедение,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культурология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v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332656"/>
            <a:ext cx="734481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Методы антропологии</a:t>
            </a:r>
            <a:r>
              <a:rPr lang="ru-RU" dirty="0" smtClean="0"/>
              <a:t>: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Антропометрия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измерение размеров человеческого тела и отдельных его частей.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 реконструкции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позволяет по костным остаткам воссоздать внешний облик людей, живших в далекие времена.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4" descr="http://cs407131.vk.me/v407131428/312e/LCFJnapjd3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852936"/>
            <a:ext cx="4876388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6" name="Picture 6" descr="http://flagvruki.com/upload/medialibrary/1d4/4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924944"/>
            <a:ext cx="2227910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331640" y="6381328"/>
            <a:ext cx="6480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Герасимов Михаил Михайлович, советский ученый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548680"/>
            <a:ext cx="71287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Археологический метод.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Археология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наука о материальных остатках жизни и деятельности людей,  по которым исследуют историю человеческого общества и развития культуры.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Позволяет выявить основные закономерности и этапы становления человеческого общества</a:t>
            </a:r>
            <a:r>
              <a:rPr lang="ru-RU" sz="2400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Этнографический метод.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Этнография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наука, изучающая обычаи и особенности народов мира, проблемы их расселения, а также историко-культурные взаимоотношения.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aleontologylib.ru/books/item/f00/s00/z0000012/pic/0000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852936"/>
            <a:ext cx="3896902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971600" y="404664"/>
            <a:ext cx="763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1971 год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джунглях филиппинского острова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Минданао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ученые обнаружили племя </a:t>
            </a:r>
            <a:r>
              <a:rPr lang="ru-RU" sz="2400" b="1" i="1" spc="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тасадеев</a:t>
            </a:r>
            <a:r>
              <a:rPr lang="ru-RU" sz="2400" b="1" i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которое  обитало в полной изоляции от внешнего мира. Их образ жизни сопоставим с жизнью древних  людей каменного века.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До сих пор используют каменные орудия, живут в пещерах, трением добывают огонь. </a:t>
            </a:r>
            <a:endParaRPr lang="ru-RU" sz="24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4" descr="http://paleontologylib.ru/books/item/f00/s00/z0000012/pic/0000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852936"/>
            <a:ext cx="3960440" cy="3494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692696"/>
            <a:ext cx="698477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Этологический метод</a:t>
            </a:r>
            <a:r>
              <a:rPr lang="ru-RU" sz="4000" dirty="0" smtClean="0"/>
              <a:t>.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Этология</a:t>
            </a:r>
            <a:r>
              <a:rPr lang="ru-RU" dirty="0" smtClean="0"/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наука о поведении.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Метод основан на наблюдении за жизнью человекообразных обезьян в природе и лабораторных условиях.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://vybor.ua/uploadfiles/news/51433444864f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924944"/>
            <a:ext cx="3726160" cy="279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788024" y="3356992"/>
            <a:ext cx="36724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Самка шимпанзе по кличке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Вашо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лабораторных условиях выучила более 130 знаков  языка жестов, которым пользуются глухонемые люди.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76672"/>
            <a:ext cx="7920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Гипотезы происхождения человека</a:t>
            </a:r>
            <a:endParaRPr lang="ru-RU" sz="54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6" name="Picture 2" descr="http://nashashcola.ru/wp-content/uploads/2013/07/proishozhdenie_cheloveka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348880"/>
            <a:ext cx="3075999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://www.gumilev-center.ru/wp-content/uploads/2012/07/12paab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924944"/>
            <a:ext cx="4176463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newacropol.ru/pub/Activity/artistic-workshop/egypt/Hn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573016"/>
            <a:ext cx="2423458" cy="3029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043608" y="548680"/>
            <a:ext cx="71287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Религиозные воззрения.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 И сказал Бог: сотворим человека по образу нашему, по подобию нашему… И сотворил Бог человека по образу Своему , по образу Божию сотворил его, мужчину и женщину сотворил их. И благословил их Бог, и сказал Бог: плодитесь и размножайтесь, и наполняйте землю, и обладайте ею, и владычествуйте над рыбами морскими, над птицами небесными, и над всяким животным, пресмыкающимся по земле».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4" descr="http://homehelper.in.ua/uploads/images/00/00/02/2012/10/27/29b1e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645024"/>
            <a:ext cx="3888432" cy="2824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60648"/>
            <a:ext cx="7272808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Научные теории.</a:t>
            </a:r>
          </a:p>
          <a:p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Аристотель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отнес человека в своей систематике к группе «животные с кровью»</a:t>
            </a:r>
          </a:p>
          <a:p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Клавдий Гален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производя анатомические вскрытия обезьян, убедился в значительном сходстве строения их органов с человеческими.</a:t>
            </a:r>
          </a:p>
          <a:p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Ж.Б.Ламарк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впервые установил непосредственное родство человека с человекообразными обезьянами и сформулировал </a:t>
            </a:r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антропогенную гипотезу происхождения человека.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Движущими силами считал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прямохождение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Предком человека считал шимпанзе.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mages.aif.ru/003/158/d0a549b1f6f2d46b9e02f0fae5cbe1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9" y="332656"/>
            <a:ext cx="4032448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683568" y="692696"/>
            <a:ext cx="43924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1871 год Ч.Дарвин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книге 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«Происхождение человека и половой отбор»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привел доказательства происхождения человека от животных.</a:t>
            </a:r>
          </a:p>
          <a:p>
            <a:r>
              <a:rPr lang="ru-RU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Симиальная</a:t>
            </a:r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теория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(от лат.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Simia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обезьяна) – современный человек представляет последнее высокоорганизованное звено в цепи развития живых существ и имеет общих далеких предков с современными человекообразными обезьянами.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4" descr="http://j.livelib.ru/boocover/1000182738/l/44b1/Charlz_Darvin__Proishozhdenie_cheloveka_i_polovoj_otb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212976"/>
            <a:ext cx="2232248" cy="3415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bspu.unibel.by/teacher/Maliugin/Ancient1/Ludi/dryopithecus_2.jpg"/>
          <p:cNvPicPr>
            <a:picLocks noChangeAspect="1" noChangeArrowheads="1"/>
          </p:cNvPicPr>
          <p:nvPr/>
        </p:nvPicPr>
        <p:blipFill>
          <a:blip r:embed="rId2" cstate="print"/>
          <a:srcRect l="26951" b="36220"/>
          <a:stretch>
            <a:fillRect/>
          </a:stretch>
        </p:blipFill>
        <p:spPr bwMode="auto">
          <a:xfrm>
            <a:off x="4427984" y="3429000"/>
            <a:ext cx="3238686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899592" y="404664"/>
            <a:ext cx="424847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Фридрих Энгельс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разработал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трудовую теорию,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основные положения изложил в статье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«Роль труда в процессе превращения обезьяны в человека»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 переходе от древесного образа жизни к наземному самые ранние предки человека стали отвыкать от пользования руками для передвижения и все более осваивали прямую походку.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6" name="Picture 4" descr="http://900igr.net/datai/biologija/CHelovek-prjamokhodjaschij/0004-001-Ramapitek.jpg"/>
          <p:cNvPicPr>
            <a:picLocks noChangeAspect="1" noChangeArrowheads="1"/>
          </p:cNvPicPr>
          <p:nvPr/>
        </p:nvPicPr>
        <p:blipFill>
          <a:blip r:embed="rId3" cstate="print"/>
          <a:srcRect t="9774"/>
          <a:stretch>
            <a:fillRect/>
          </a:stretch>
        </p:blipFill>
        <p:spPr bwMode="auto">
          <a:xfrm>
            <a:off x="6262204" y="188640"/>
            <a:ext cx="2560104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548680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Изготовление орудий труда.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4" descr="http://ppt4web.ru/images/40/3535/310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2736"/>
            <a:ext cx="7056784" cy="5281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78" name="Picture 2" descr="http://saveyou.ru/uploads/priroda/orudi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149080"/>
            <a:ext cx="3772918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548680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 Развитие руки влекло за собой и развитие всего тела человека, в том числе и головного мозга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man.claw.ru/shared/text/1100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9016" y="2359143"/>
            <a:ext cx="6729368" cy="3230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476672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Человек стал заниматься рыбной ловлей и охотой. Сытная белковая пища заменила более объемную низкокалорийную растительную.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Picture 4" descr="http://cdnmg.static2.rtr-vesti.ru/p/o_6994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7056784" cy="4000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620688"/>
            <a:ext cx="74168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Использование шкур убитых животных, а также огня, добываемого во время грозы, позволило человеку расселиться в местах с более суровым климатом, распространиться по планете.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http://cdn1.img22.ria.ru/images/93894/52/9389452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204864"/>
            <a:ext cx="5082915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2" name="Picture 4" descr="http://images.y10k.ru/articles/280411-RIS1ZI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356992"/>
            <a:ext cx="3816424" cy="3137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548680"/>
            <a:ext cx="69127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Обработанная на огне пища легче усваивалась, способствовала уменьшению нагрузок на челюсти, зубы и жевательную мускулатуру. Уменьшились надбровные дуги, челюстные кости уменьшились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8674" name="Picture 2" descr="http://lemur59.ru/sites/default/files/images/socch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420888"/>
            <a:ext cx="6858000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548680"/>
            <a:ext cx="7056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7. Древний человек начал приручать диких животных, а затем окультурил и стал выращивать необходимые ему растения. Человек стал меньше страдать от голода.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0" name="Picture 4" descr="https://encrypted-tbn3.gstatic.com/images?q=tbn:ANd9GcQGMsUpDGvBJuc8Je-ZxtnsRnevj0wJsy279fqj0LDTDK3427o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204864"/>
            <a:ext cx="6197889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698" name="Picture 2" descr="http://the300spartans.ru/wp-content/uploads/2012/04/%D1%82%D1%80%D1%83%D0%B42.jpg"/>
          <p:cNvPicPr>
            <a:picLocks noChangeAspect="1" noChangeArrowheads="1"/>
          </p:cNvPicPr>
          <p:nvPr/>
        </p:nvPicPr>
        <p:blipFill>
          <a:blip r:embed="rId3" cstate="print"/>
          <a:srcRect l="51659"/>
          <a:stretch>
            <a:fillRect/>
          </a:stretch>
        </p:blipFill>
        <p:spPr bwMode="auto">
          <a:xfrm>
            <a:off x="5796136" y="3752817"/>
            <a:ext cx="3024336" cy="2844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548680"/>
            <a:ext cx="6912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8. Коллективная охота и совместное изготовление орудий труда требовали взаимной помощи и поддержки. Возникла речь, а с нею и мышление.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http://scientificrussia.ru/data/auto/material/big-preview-1796527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348880"/>
            <a:ext cx="6903191" cy="3892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620688"/>
            <a:ext cx="727280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Вывод: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согласно трудовой теории Фридриха Энгельса общественный характер трудовых отношений стал основным условием, определившим превращение древних человекообразных обезьян в человека.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http://www.molomo.ru/img/evo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140968"/>
            <a:ext cx="6264696" cy="3333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548680"/>
            <a:ext cx="65527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Положение человека </a:t>
            </a:r>
          </a:p>
          <a:p>
            <a:pPr algn="ctr"/>
            <a:r>
              <a:rPr lang="ru-RU" sz="54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 систематике.</a:t>
            </a:r>
            <a:endParaRPr lang="ru-RU" sz="54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2770" name="Picture 2" descr="http://store.tidbitstrinkets.com/blog/wp-content/uploads/2010/01/1847-Currier-AdamNamingtheAnimals-Number-LC-USZC4-2780.jpg"/>
          <p:cNvPicPr>
            <a:picLocks noChangeAspect="1" noChangeArrowheads="1"/>
          </p:cNvPicPr>
          <p:nvPr/>
        </p:nvPicPr>
        <p:blipFill>
          <a:blip r:embed="rId2" cstate="print"/>
          <a:srcRect l="3549" t="5196" r="4170" b="9073"/>
          <a:stretch>
            <a:fillRect/>
          </a:stretch>
        </p:blipFill>
        <p:spPr bwMode="auto">
          <a:xfrm>
            <a:off x="1403648" y="2276871"/>
            <a:ext cx="6696744" cy="4249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dic.academic.ru/pictures/enc_medicine/02822564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412776"/>
            <a:ext cx="2016224" cy="2248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4" name="Picture 2" descr="http://www.cardiogenes.dp.ua/sapin/1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88640"/>
            <a:ext cx="1872208" cy="2621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115616" y="548680"/>
            <a:ext cx="68407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Тип Хордовые.  </a:t>
            </a:r>
            <a:r>
              <a:rPr lang="ru-RU" dirty="0" smtClean="0"/>
              <a:t>На определенном этапе эмбрионального развития зародыша есть: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 Хорда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Нервная трубка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Жаберные щели.</a:t>
            </a: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Подтип Позвоночные.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Развитие позвоночного столба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Сердце на брюшной стороне тела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Наличие двух пар конечностей.</a:t>
            </a: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Класс Млекопитающие.</a:t>
            </a:r>
            <a:r>
              <a:rPr lang="ru-RU" dirty="0" smtClean="0"/>
              <a:t>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Теплокровность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Развитие млечных желез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Развитие волос на теле.</a:t>
            </a: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Подкласс Плацентарные.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Развитие плода в матке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Питание плода через плаценту </a:t>
            </a:r>
            <a:endParaRPr lang="ru-RU" dirty="0"/>
          </a:p>
        </p:txBody>
      </p:sp>
      <p:pic>
        <p:nvPicPr>
          <p:cNvPr id="33798" name="Picture 6" descr="http://recipescosmetic.ru/image/stroenie_volosa.jpg"/>
          <p:cNvPicPr>
            <a:picLocks noChangeAspect="1" noChangeArrowheads="1"/>
          </p:cNvPicPr>
          <p:nvPr/>
        </p:nvPicPr>
        <p:blipFill>
          <a:blip r:embed="rId4" cstate="print"/>
          <a:srcRect l="32869" t="4920" r="27941" b="21285"/>
          <a:stretch>
            <a:fillRect/>
          </a:stretch>
        </p:blipFill>
        <p:spPr bwMode="auto">
          <a:xfrm>
            <a:off x="6444208" y="2780928"/>
            <a:ext cx="1584176" cy="2299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800" name="Picture 8" descr="http://kurszdorovia.ru/assets/images/deti/bolezni_detej/kista-placent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365104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http://mir-svadbi.ru/wp-content/uploads/%D0%9C%D0%BE%D0%B9-%D0%BB%D1%8E%D0%B1%D0%B8%D0%BC%D1%8B%D0%B9-%D1%81%D0%B0%D0%B9%D1%823.jpg"/>
          <p:cNvPicPr>
            <a:picLocks noChangeAspect="1" noChangeArrowheads="1"/>
          </p:cNvPicPr>
          <p:nvPr/>
        </p:nvPicPr>
        <p:blipFill>
          <a:blip r:embed="rId2" cstate="print"/>
          <a:srcRect l="7881" r="4110" b="11864"/>
          <a:stretch>
            <a:fillRect/>
          </a:stretch>
        </p:blipFill>
        <p:spPr bwMode="auto">
          <a:xfrm>
            <a:off x="6012160" y="4437112"/>
            <a:ext cx="2597827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259632" y="548680"/>
            <a:ext cx="684076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Отряд Приматы.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 Конечности хватательного типа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Развиты ногти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Развиты большие полушария мозга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Цветное бинокулярное зрение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Развитая мимическая мускулатура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Четыре группы крови и резус-фактор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 На груди одна пара молочных желез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Низкая плодовитость и длительный период детства в онтогенезе.</a:t>
            </a: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Подотряд Обезьяны </a:t>
            </a:r>
            <a:r>
              <a:rPr lang="ru-RU" dirty="0" smtClean="0"/>
              <a:t>(широконосые и узконосые)</a:t>
            </a: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Секция Узконосые обезьяны </a:t>
            </a:r>
            <a:r>
              <a:rPr lang="ru-RU" dirty="0" smtClean="0"/>
              <a:t>(Человекообразные обезьяны: шимпанзе, гориллы, </a:t>
            </a:r>
            <a:r>
              <a:rPr lang="ru-RU" dirty="0" err="1" smtClean="0"/>
              <a:t>орангутан</a:t>
            </a:r>
            <a:r>
              <a:rPr lang="ru-RU" dirty="0" smtClean="0"/>
              <a:t>, гиббон)</a:t>
            </a: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Надсемейство </a:t>
            </a:r>
            <a:r>
              <a:rPr lang="ru-RU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Гоминоиды</a:t>
            </a:r>
            <a:endParaRPr lang="ru-RU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Семейство Люди (</a:t>
            </a:r>
            <a:r>
              <a:rPr lang="en-US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Hominidae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)</a:t>
            </a:r>
            <a:endParaRPr lang="ru-RU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Род Человек (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Homo)</a:t>
            </a:r>
          </a:p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Вид Человек разумный (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Homo sapiens)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4818" name="Picture 2" descr="http://www.detskiy-mir.net/images/fotoprikols/8475_big.jpg"/>
          <p:cNvPicPr>
            <a:picLocks noChangeAspect="1" noChangeArrowheads="1"/>
          </p:cNvPicPr>
          <p:nvPr/>
        </p:nvPicPr>
        <p:blipFill>
          <a:blip r:embed="rId3" cstate="print"/>
          <a:srcRect l="12676" r="11268" b="13615"/>
          <a:stretch>
            <a:fillRect/>
          </a:stretch>
        </p:blipFill>
        <p:spPr bwMode="auto">
          <a:xfrm>
            <a:off x="5436096" y="404664"/>
            <a:ext cx="2880320" cy="2453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548680"/>
            <a:ext cx="66247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Свидетельства сходства человека с животными</a:t>
            </a:r>
            <a:endParaRPr lang="ru-RU" sz="40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6" name="Picture 2" descr="http://lekar-n.com/wp-content/uploads/2012/10/rudi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708920"/>
            <a:ext cx="7575665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691680" y="1988840"/>
            <a:ext cx="6048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Рудименты</a:t>
            </a:r>
            <a:endParaRPr lang="ru-RU" sz="4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900igr.net/datas/biologija/Proiskhozhdenie-cheloveka/0009-009-Atavizmy-projavlenie-priznakov-i-organov-dalekikh-predkov-u-nekotorykh.jpg"/>
          <p:cNvPicPr>
            <a:picLocks noChangeAspect="1" noChangeArrowheads="1"/>
          </p:cNvPicPr>
          <p:nvPr/>
        </p:nvPicPr>
        <p:blipFill>
          <a:blip r:embed="rId2" cstate="print"/>
          <a:srcRect l="2362" t="28350" r="3139" b="11801"/>
          <a:stretch>
            <a:fillRect/>
          </a:stretch>
        </p:blipFill>
        <p:spPr bwMode="auto">
          <a:xfrm>
            <a:off x="971600" y="2276872"/>
            <a:ext cx="7125003" cy="338437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79712" y="548680"/>
            <a:ext cx="5688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Атавизмы</a:t>
            </a:r>
            <a:endParaRPr lang="ru-RU" sz="4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476672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Эмбриологические свидетельства.</a:t>
            </a:r>
            <a:endParaRPr lang="ru-RU" sz="4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1268760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Биогенетический закон Геккеля и Мюллера</a:t>
            </a:r>
          </a:p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Закон зародышевого сходства К.Бэра 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http://900igr.net/datas/biologija/Dokazatelstva-evoljutsii/0008-008-1.-Zakon-zarodyshevogo-skhodstva.jpg"/>
          <p:cNvPicPr>
            <a:picLocks noChangeAspect="1" noChangeArrowheads="1"/>
          </p:cNvPicPr>
          <p:nvPr/>
        </p:nvPicPr>
        <p:blipFill>
          <a:blip r:embed="rId2" cstate="print"/>
          <a:srcRect l="46462" t="27300" r="4714" b="4451"/>
          <a:stretch>
            <a:fillRect/>
          </a:stretch>
        </p:blipFill>
        <p:spPr bwMode="auto">
          <a:xfrm>
            <a:off x="2483768" y="2177480"/>
            <a:ext cx="4752528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476672"/>
            <a:ext cx="6768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Физиолого-биохимические  свидетельства.</a:t>
            </a:r>
            <a:endParaRPr lang="ru-RU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1628800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Методы иммунологии выявили сходство белков крови человека и высших человекообразных обезьян.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2924944"/>
            <a:ext cx="65527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Молекулярно-генетические свидетельства.</a:t>
            </a:r>
            <a:endParaRPr lang="ru-RU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 descr="http://lib.rus.ec/i/3/442203/img031f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077072"/>
            <a:ext cx="6840760" cy="2163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data4.gallery.ru/albums/gallery/80103--8395021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476672"/>
            <a:ext cx="3245346" cy="3063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0" name="Picture 4" descr="http://www.zoopicture.ru/assets/2012/10/3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717032"/>
            <a:ext cx="3024336" cy="2948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331640" y="620688"/>
            <a:ext cx="316835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Карликовый шимпанзе (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Бонобо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/>
              <a:t>– </a:t>
            </a:r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генетическое родство с Человеком разумным  - 99%</a:t>
            </a:r>
            <a:endParaRPr lang="ru-RU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5976" y="4221088"/>
            <a:ext cx="33843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Гиббон</a:t>
            </a:r>
            <a:r>
              <a:rPr lang="ru-RU" dirty="0" smtClean="0"/>
              <a:t> – </a:t>
            </a:r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наименьшее генетическое сходство с Человеком разумным (48 %)</a:t>
            </a:r>
            <a:endParaRPr lang="ru-RU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fullbiology.ru/images/books/57/image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3700" y="2724150"/>
            <a:ext cx="2400300" cy="4133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99592" y="1268760"/>
            <a:ext cx="6912768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Прямохождение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Признаки: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Верхние конечности утратили функцию опоры при передвижении и превратились в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органы труда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Противопоставленный большой палец.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Центр тяжести смещен в нижнюю часть позвоночника,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позвоночник принял 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S –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образную форму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(появились отделы позвоночника). Нижняя конечность приобрела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сводчатую стопу,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смягчения ударов при ходьбе, прыжках.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Развились широкие тазовые кости.</a:t>
            </a:r>
          </a:p>
          <a:p>
            <a:pPr marL="342900" indent="-342900"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259632" y="548680"/>
            <a:ext cx="662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Отличие человека от животных.</a:t>
            </a:r>
            <a:endParaRPr lang="ru-RU" sz="40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620688"/>
            <a:ext cx="34563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Изменение строения черепа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0964" name="Picture 4" descr="http://www.redov.ru/biologija/rod_chelovecheskii/i_03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00024"/>
            <a:ext cx="3810000" cy="66579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87624" y="1844824"/>
            <a:ext cx="35283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Уменьшение размеров челюстных костей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Специализация жевательных мышц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Развитие подбородочного выступа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Отсутствие надбровного валика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Мозговой отдел преобладает над лицевым.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60648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3. </a:t>
            </a: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>Развитие головного мозга и второй сигнальной системы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1026" name="Picture 2" descr="http://festival.1september.ru/articles/610945/img8.jpg"/>
          <p:cNvPicPr>
            <a:picLocks noChangeAspect="1" noChangeArrowheads="1"/>
          </p:cNvPicPr>
          <p:nvPr/>
        </p:nvPicPr>
        <p:blipFill>
          <a:blip r:embed="rId2" cstate="print"/>
          <a:srcRect t="74591"/>
          <a:stretch>
            <a:fillRect/>
          </a:stretch>
        </p:blipFill>
        <p:spPr bwMode="auto">
          <a:xfrm>
            <a:off x="1115616" y="1412776"/>
            <a:ext cx="6801486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187624" y="2852936"/>
            <a:ext cx="69127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Рассудочная деятельность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Способность к абстрактному мышлению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Общение с помощью речи и письма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Вторая сигнальная система,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основе которой лежит способность человека воспринимать видимую и слышимую речь, состоящую из слов. В лобных долях коры больших полушарий возникают ассоциации, а затем – конкретный образ, вызванный этими словами.</a:t>
            </a:r>
          </a:p>
          <a:p>
            <a:pPr>
              <a:buFont typeface="Wingdings" pitchFamily="2" charset="2"/>
              <a:buChar char="v"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548680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4. Систематическое изготовление орудий.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4034" name="Picture 2" descr="http://torvet.ru/wp-content/uploads/2006/11/IMAG01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196752"/>
            <a:ext cx="4388796" cy="302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036" name="Picture 4" descr="http://bse.sci-lib.com/pictures/15/06/2817140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340768"/>
            <a:ext cx="2212086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038" name="Picture 6" descr="http://www.facepla.net/images/stories2/443/Animals_use_tools/15_animals_use_tools_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933056"/>
            <a:ext cx="2952328" cy="2361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040" name="Picture 8" descr="http://zabort.ru/uploads/images/00/83/72/2012/02/21/0dd64a4a6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3789040"/>
            <a:ext cx="3885893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альтернативный процесс 2"/>
          <p:cNvSpPr/>
          <p:nvPr/>
        </p:nvSpPr>
        <p:spPr>
          <a:xfrm>
            <a:off x="2339752" y="332656"/>
            <a:ext cx="4824536" cy="1080120"/>
          </a:xfrm>
          <a:prstGeom prst="flowChartAlternateProcess">
            <a:avLst/>
          </a:prstGeom>
          <a:solidFill>
            <a:srgbClr val="FF99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Факторы антропогенеза</a:t>
            </a:r>
            <a:endParaRPr lang="ru-RU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899592" y="1484784"/>
            <a:ext cx="3528392" cy="936104"/>
          </a:xfrm>
          <a:prstGeom prst="flowChartAlternateProcess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Биологические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4716016" y="1484784"/>
            <a:ext cx="3528392" cy="936104"/>
          </a:xfrm>
          <a:prstGeom prst="flowChartAlternateProcess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Социальные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899592" y="2564904"/>
            <a:ext cx="3528392" cy="576064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Наследственность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899592" y="3284984"/>
            <a:ext cx="3528392" cy="576064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Изменчивость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4644008" y="5445224"/>
            <a:ext cx="3528392" cy="576064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Популяционные волны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644008" y="4725144"/>
            <a:ext cx="3528392" cy="576064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Общественный характер труда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4644008" y="4005064"/>
            <a:ext cx="3528392" cy="576064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Речь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4644008" y="3284984"/>
            <a:ext cx="3528392" cy="576064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Сознание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4644008" y="2564904"/>
            <a:ext cx="3528392" cy="576064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Трудовая деятельность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899592" y="4005064"/>
            <a:ext cx="3528392" cy="576064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Изоляция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899592" y="4725144"/>
            <a:ext cx="3528392" cy="576064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Естественный отбор на фоне борьбы за существование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899592" y="5445224"/>
            <a:ext cx="3528392" cy="576064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Дрейф генов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1052736"/>
            <a:ext cx="66247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Основные этапы антропогенеза</a:t>
            </a:r>
            <a:endParaRPr lang="ru-RU" sz="6600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5058" name="Picture 2" descr="http://img1.liveinternet.ru/images/attach/c/6/91/247/91247003_2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501008"/>
            <a:ext cx="7258406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259632" y="476672"/>
            <a:ext cx="6552728" cy="936104"/>
          </a:xfrm>
          <a:prstGeom prst="roundRect">
            <a:avLst>
              <a:gd name="adj" fmla="val 50000"/>
            </a:avLst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itchFamily="66" charset="0"/>
              </a:rPr>
              <a:t>Дриопитеки</a:t>
            </a:r>
            <a:r>
              <a:rPr lang="ru-RU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36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– </a:t>
            </a:r>
            <a:r>
              <a:rPr lang="ru-RU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предки человека и человекообразных обезьян</a:t>
            </a:r>
            <a:endParaRPr lang="ru-RU" sz="32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556792"/>
            <a:ext cx="3744416" cy="864096"/>
          </a:xfrm>
          <a:prstGeom prst="rect">
            <a:avLst/>
          </a:prstGeom>
          <a:solidFill>
            <a:srgbClr val="FF99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Проконсул африканский</a:t>
            </a:r>
          </a:p>
          <a:p>
            <a:pPr algn="ctr"/>
            <a:r>
              <a:rPr lang="ru-RU" sz="2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Кениапитек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6" name="Picture 2" descr="http://images.myshared.ru/208380/slide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564904"/>
            <a:ext cx="3995936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043608" y="2708920"/>
            <a:ext cx="316835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 млн. лет назад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Африка, Южная Азия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Рост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60 см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Масса тела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до 35 кг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Объем головного мозга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350 – 380 см</a:t>
            </a:r>
            <a:r>
              <a:rPr lang="ru-RU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259632" y="476672"/>
            <a:ext cx="6552728" cy="936104"/>
          </a:xfrm>
          <a:prstGeom prst="roundRect">
            <a:avLst>
              <a:gd name="adj" fmla="val 50000"/>
            </a:avLst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>
                <a:solidFill>
                  <a:schemeClr val="tx1"/>
                </a:solidFill>
                <a:latin typeface="Monotype Corsiva" pitchFamily="66" charset="0"/>
              </a:rPr>
              <a:t>Протоантроп</a:t>
            </a:r>
            <a:r>
              <a:rPr lang="ru-RU" sz="3600" b="1" dirty="0" smtClean="0">
                <a:solidFill>
                  <a:schemeClr val="tx1"/>
                </a:solidFill>
                <a:latin typeface="Monotype Corsiva" pitchFamily="66" charset="0"/>
              </a:rPr>
              <a:t> – </a:t>
            </a:r>
            <a:r>
              <a:rPr lang="ru-RU" sz="3600" dirty="0" smtClean="0">
                <a:solidFill>
                  <a:schemeClr val="tx1"/>
                </a:solidFill>
                <a:latin typeface="Monotype Corsiva" pitchFamily="66" charset="0"/>
              </a:rPr>
              <a:t>предшественник человека (ранний человек)</a:t>
            </a:r>
            <a:endParaRPr lang="ru-RU" sz="32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556792"/>
            <a:ext cx="5040560" cy="1152128"/>
          </a:xfrm>
          <a:prstGeom prst="rect">
            <a:avLst/>
          </a:prstGeom>
          <a:solidFill>
            <a:srgbClr val="FF99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Австралопитек (южная обезьяна)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парантропы, плезиантропы,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зинджантропы</a:t>
            </a:r>
          </a:p>
          <a:p>
            <a:pPr algn="ctr"/>
            <a:endParaRPr lang="ru-RU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0" name="Picture 2" descr="http://evolendorig13.narod.ru/Aus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348880"/>
            <a:ext cx="2796160" cy="40713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27584" y="2708920"/>
            <a:ext cx="482453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1924 г.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Профессор Йоханнесбургского университета РАЙМОНД ДАРТ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Калахари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(Ю.Африка) обнаружил останки  </a:t>
            </a:r>
            <a: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австралопитека африканского. </a:t>
            </a:r>
            <a:endParaRPr lang="ru-RU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1959 г.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Супруги Луис и Мэри Лики в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Олдовайском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ущелье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(Танзания, В.Африка) обнаружили останки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зинджантропа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(в пер. с арабского - человек В.Африки). Возраст находок составил 1,75 млн. лет. 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Позднее обнаружили останки , возраст которых составил 2 млн. лет. Назвали –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презинджантроп.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Вместе с останками были обнаружены орудия – ударники, сечки 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чопперы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изготовленные из камней-галек.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04664"/>
            <a:ext cx="3226296" cy="40263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39552" y="332656"/>
            <a:ext cx="5256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Из-за способности изготавливать галечные орудия , Л. Лики дал ему название 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Человек умелый (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Homo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habilis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6136" y="4365104"/>
            <a:ext cx="3563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Орудия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олдовайской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культуры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412776"/>
            <a:ext cx="58326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головного мозга 650-680 см куб.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Рост 120-130 см.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Жили в пещерах, занимались собирательством семян и плодов, охотились на мелких животных, и на других более примитивных австралопитеков.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Ходил на двух ногах. 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Считается непосредственным предшественником человека, а остальные виды австралопитеков являлись тупиковыми ветвями эволюционного древа гоминид.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43608" y="476672"/>
            <a:ext cx="7200800" cy="1080120"/>
          </a:xfrm>
          <a:prstGeom prst="roundRect">
            <a:avLst>
              <a:gd name="adj" fmla="val 50000"/>
            </a:avLst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itchFamily="66" charset="0"/>
              </a:rPr>
              <a:t>Архантроп– </a:t>
            </a:r>
            <a:r>
              <a:rPr lang="ru-RU" sz="3600" dirty="0" smtClean="0">
                <a:solidFill>
                  <a:schemeClr val="tx1"/>
                </a:solidFill>
                <a:latin typeface="Monotype Corsiva" pitchFamily="66" charset="0"/>
              </a:rPr>
              <a:t>древнейший человек</a:t>
            </a:r>
          </a:p>
          <a:p>
            <a:pPr algn="ctr"/>
            <a:r>
              <a:rPr lang="ru-RU" sz="3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Человек прямоходящий – </a:t>
            </a:r>
            <a:r>
              <a:rPr lang="en-US" sz="3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Homo erectus</a:t>
            </a:r>
            <a:endParaRPr lang="ru-RU" sz="32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050" name="Picture 2" descr="http://upload.wikimedia.org/wikipedia/commons/thumb/7/71/Homo_heidelbergensis_(10233446).jpg/275px-Homo_heidelbergensis_(1023344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772816"/>
            <a:ext cx="2905113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11560" y="1700808"/>
            <a:ext cx="554461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1892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г.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Эжен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Дюбуа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о. Ява. На берегу реки Соло обнаружил останки человека и назвал его – 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питекантропом (обезьяночеловек).</a:t>
            </a:r>
            <a:endParaRPr lang="ru-RU" sz="20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1907 г.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Отто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Шетензак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в песчаном карьере под г. Гейдельберг (Германия) обнаружил останки архантропа – </a:t>
            </a:r>
            <a:r>
              <a:rPr lang="ru-RU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гейдельбергский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человек.</a:t>
            </a:r>
            <a:endParaRPr lang="ru-RU" sz="20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1927 г.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Девидсон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Блэк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вблизи деревни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Джоу-коу-дянь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около Пекина (Китай) – нашел останки архантропа и назвал его 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синантроп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Sina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Китай)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Позднее остатки архантропов нашли в Венгрии, Алжире, Эфиопии и Ю.Африке.</a:t>
            </a: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conflictmanagement.ru/wp-content/uploads/2013/10/drevnie-lyud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429000"/>
            <a:ext cx="4718298" cy="323989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755576" y="188640"/>
            <a:ext cx="79928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Существовал около 1,9-0,5 млн. лет на территории Европы, Азии и Африки.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Объем головного мозга 800 – 1200 см куб.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Рост 150 – 175 см.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Ходили только на двух ногах, а руки использовали только для орудийной деятельности.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Охотились на различных животных,  включая крупных – носороги и слоны.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Умели добывать огонь, высекая из кремния искры или силой трения.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Улучшилась техника изготовления орудий – рубила и скребла (орудия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ашельской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культуры)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Предположительно, у архантропов возникла  речь.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4" name="Picture 4" descr="http://istorion.ru/img/ph/acheulean/acheulean_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149080"/>
            <a:ext cx="3024336" cy="246884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99592" y="188640"/>
            <a:ext cx="7344816" cy="1512168"/>
          </a:xfrm>
          <a:prstGeom prst="roundRect">
            <a:avLst>
              <a:gd name="adj" fmla="val 50000"/>
            </a:avLst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itchFamily="66" charset="0"/>
              </a:rPr>
              <a:t>Палеоантроп– </a:t>
            </a:r>
            <a:r>
              <a:rPr lang="ru-RU" sz="3600" dirty="0" smtClean="0">
                <a:solidFill>
                  <a:schemeClr val="tx1"/>
                </a:solidFill>
                <a:latin typeface="Monotype Corsiva" pitchFamily="66" charset="0"/>
              </a:rPr>
              <a:t>древний человек.</a:t>
            </a:r>
          </a:p>
          <a:p>
            <a:pPr algn="ctr"/>
            <a:r>
              <a:rPr lang="ru-RU" sz="3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Человек разумный – </a:t>
            </a:r>
            <a:r>
              <a:rPr lang="en-US" sz="3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Homo sapiens </a:t>
            </a:r>
            <a:r>
              <a:rPr lang="en-US" sz="36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neanderthalensis</a:t>
            </a:r>
            <a:endParaRPr lang="ru-RU" sz="32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52226" name="Picture 2" descr="http://s50.radikal.ru/i128/0810/18/24255910faf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780928"/>
            <a:ext cx="5493711" cy="383701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67544" y="1844824"/>
            <a:ext cx="7992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1856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г. Герман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Шаафгаузен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В долине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Неандерталь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под Дюссельдорфом (Германия) найдены остатки древнего человека -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неандертальца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2708920"/>
            <a:ext cx="4320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Пренеандерталец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(западноевропейские)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Прогрессивные неандертальцы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shkolazhizni.ru/img/content/i56/56822_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764704"/>
            <a:ext cx="4671646" cy="3107433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971600" y="620688"/>
            <a:ext cx="36724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Рост 150-160 см.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Объем головного мозга  1200-1400 см. куб.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Череп имел мощный надглазничный валик, лоб низкий и покатый, а лицо широким и скуластым.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Жили в пещерах, использовали шкуры животных.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Вели коллективную охоту на крупных копытных, мамонтов и хищных млекопитающих.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Использовали более совершенные орудия –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орудия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мустьерской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культуры.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Внезапно исчезли около 40-30 тыс. лет назад.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365104"/>
            <a:ext cx="4431332" cy="197372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99592" y="188640"/>
            <a:ext cx="7344816" cy="1512168"/>
          </a:xfrm>
          <a:prstGeom prst="roundRect">
            <a:avLst>
              <a:gd name="adj" fmla="val 50000"/>
            </a:avLst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Monotype Corsiva" pitchFamily="66" charset="0"/>
              </a:rPr>
              <a:t>Неоантроп– </a:t>
            </a:r>
            <a:r>
              <a:rPr lang="ru-RU" sz="3600" dirty="0" smtClean="0">
                <a:solidFill>
                  <a:schemeClr val="tx1"/>
                </a:solidFill>
                <a:latin typeface="Monotype Corsiva" pitchFamily="66" charset="0"/>
              </a:rPr>
              <a:t>современный человек.</a:t>
            </a:r>
          </a:p>
          <a:p>
            <a:pPr algn="ctr"/>
            <a:r>
              <a:rPr lang="ru-RU" sz="3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Человек разумный – </a:t>
            </a:r>
            <a:r>
              <a:rPr lang="en-US" sz="3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Homo sapiens</a:t>
            </a:r>
            <a:r>
              <a:rPr lang="ru-RU" sz="3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en-US" sz="3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sapiens </a:t>
            </a:r>
            <a:endParaRPr lang="ru-RU" sz="32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772816"/>
            <a:ext cx="76328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1868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г. В гроте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Кро-Маньон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(Юго-Западная Франция) обнаружены ископаемые остатки человека современного типа -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кроманьонец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i52.fastpic.ru/big/2013/0112/1a/e23ec0053267a30ae899ee1d8e80861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2636912"/>
            <a:ext cx="2736304" cy="398588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115616" y="2780928"/>
            <a:ext cx="51125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Появились 40-35 тыс. лет назад.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Объем головного мозга 1400-1600 см куб.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Имели высокий лоб, на черепе не было надглазничного валика.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Нижняя челюсть заканчивалась подбородочным выступом (была хорошо развита речь).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Жили в пещерах, гротах. Могли самостоятельно строить жилища из дерева, костей, шкур убитых животных.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Изготавливали более совершенные орудия: ножи, копья, наконечники, гарпуны, иглы.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60648"/>
            <a:ext cx="2736304" cy="244486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615608" y="2852936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месту первых находок их назвали орудиями 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шательперонской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культуры</a:t>
            </a:r>
            <a:endParaRPr lang="ru-RU" b="1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300" name="Picture 4" descr="http://i034.radikal.ru/0810/66/4835d46f85d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5040560" cy="3410255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971600" y="4005064"/>
            <a:ext cx="763284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Считается, что именно кроманьонцы истребили большинство крупных млекопитающих четвертичного периода: мамонтов, шерстистых носорогов, пещерных медведей и др.  Началась </a:t>
            </a:r>
            <a:r>
              <a:rPr lang="ru-RU" sz="28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неолитовая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революция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одомашнивание животных, окультуривание растений.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evolv.ho.ua/35%20tys%20let%20nazad/cave-paintings-in-Romania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88640"/>
            <a:ext cx="3600400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6324" name="Picture 4" descr="http://kohuku.ru/uploads/posts/2011-04/1302814682_lascaux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573016"/>
            <a:ext cx="4073179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2852936"/>
            <a:ext cx="2520280" cy="376208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chemeClr val="bg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115616" y="476672"/>
            <a:ext cx="38164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Происходит формирование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духовной жизни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человека. Из первобытного человеческого стада формируется первобытное человеческое общество. Биологическая эволюция человека как вида замедляется и сменяется </a:t>
            </a:r>
            <a:r>
              <a:rPr lang="ru-RU" sz="2000" b="1" u="sng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социальной эволюцией.</a:t>
            </a:r>
            <a:endParaRPr lang="ru-RU" sz="2000" b="1" u="sng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www.infoniac.ru/upload/medialibrary/2ce/2ce32c8f30446bf4b7a53bb09fcb55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36912"/>
            <a:ext cx="609600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9966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259632" y="476672"/>
            <a:ext cx="68407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Эволюция современного человека</a:t>
            </a:r>
            <a:endParaRPr lang="ru-RU" sz="5400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60648"/>
            <a:ext cx="6768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Естественный отбор в эволюции современного человека</a:t>
            </a:r>
            <a:endParaRPr lang="ru-RU" sz="32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1340768"/>
            <a:ext cx="691276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движущей силой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развития человека стали 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знания,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передаваемые от одного поколения другому.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Выживаю те, кто лучше использовал приобретенный каждым предыдущим поколением опыт добычи пищи, защиты от хищников, строительства жилища.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Продолжается эволюция </a:t>
            </a:r>
            <a:r>
              <a:rPr lang="ru-RU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индивида.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Поведенческие особенности также подвержены действию естественного отбора. Сознательный отказ от рождения детей, исключает потомков со слабо выраженным родительским инстинктом.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Устойчивость к заболеваниям. Центральная Азия – среди местного населения редко встречаются люди с первой группой крови, но часто с третьей группой. Причина – устойчивость людей с третьей группой крови к возбудителю бубонной чумы. 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476672"/>
            <a:ext cx="66247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Человеческие расы</a:t>
            </a:r>
            <a:endParaRPr lang="ru-RU" sz="6600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58370" name="Picture 2" descr="http://antropogenez.ru/typo3temp/pics/8d21ce3d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988840"/>
            <a:ext cx="6864763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204864"/>
            <a:ext cx="475252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1684 г. Французский врач ФРАНСУА БЕРНЬЕ ввел в наук термин «раса» и разделил все человечество на </a:t>
            </a:r>
            <a:r>
              <a:rPr lang="ru-RU" sz="24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европеоидов, </a:t>
            </a:r>
            <a:r>
              <a:rPr lang="ru-RU" sz="2400" b="1" u="sng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негроидов</a:t>
            </a:r>
            <a:r>
              <a:rPr lang="ru-RU" sz="24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и монголоидов.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Позднее выделили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американскую и австралоидную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18" name="Picture 2" descr="http://img1.liveinternet.ru/images/attach/c/1/45/649/45649842_mal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060848"/>
            <a:ext cx="3186702" cy="45091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971600" y="332656"/>
            <a:ext cx="741682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Расы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исторически сложившиеся группировки людей, характеризующиеся общностью наследственных физических особенностей (цвет кожи, глаз, волос, разрез глаз, строение век и т.д.).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51520" y="188640"/>
            <a:ext cx="1872208" cy="720080"/>
          </a:xfrm>
          <a:prstGeom prst="round2Diag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Европеоидная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051720" y="836712"/>
            <a:ext cx="1656184" cy="720080"/>
          </a:xfrm>
          <a:prstGeom prst="round2Diag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Негроидная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635896" y="188640"/>
            <a:ext cx="1872208" cy="720080"/>
          </a:xfrm>
          <a:prstGeom prst="round2Diag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Австралоидная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292080" y="908720"/>
            <a:ext cx="1800200" cy="720080"/>
          </a:xfrm>
          <a:prstGeom prst="round2Diag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Монголоидная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6948264" y="260648"/>
            <a:ext cx="1800200" cy="720080"/>
          </a:xfrm>
          <a:prstGeom prst="round2Diag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Американская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3491880" y="908720"/>
            <a:ext cx="576064" cy="1728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 flipV="1">
            <a:off x="2411760" y="1556792"/>
            <a:ext cx="1080120" cy="1152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 flipV="1">
            <a:off x="5868144" y="1700808"/>
            <a:ext cx="1224136" cy="10081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7092280" y="980728"/>
            <a:ext cx="216024" cy="1728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3131840" y="2780928"/>
            <a:ext cx="2664296" cy="864096"/>
          </a:xfrm>
          <a:prstGeom prst="roundRect">
            <a:avLst/>
          </a:prstGeom>
          <a:solidFill>
            <a:srgbClr val="FF66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Экваториальная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72200" y="2708920"/>
            <a:ext cx="2376264" cy="864096"/>
          </a:xfrm>
          <a:prstGeom prst="roundRect">
            <a:avLst/>
          </a:prstGeom>
          <a:solidFill>
            <a:srgbClr val="FF66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Азиатско-американская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79512" y="2780928"/>
            <a:ext cx="2232248" cy="864096"/>
          </a:xfrm>
          <a:prstGeom prst="roundRect">
            <a:avLst/>
          </a:prstGeom>
          <a:solidFill>
            <a:srgbClr val="FF66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Евразийская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1763688" y="980728"/>
            <a:ext cx="0" cy="1728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1" name="Вертикальный свиток 30"/>
          <p:cNvSpPr/>
          <p:nvPr/>
        </p:nvSpPr>
        <p:spPr>
          <a:xfrm>
            <a:off x="2987824" y="3717032"/>
            <a:ext cx="3024336" cy="2808312"/>
          </a:xfrm>
          <a:prstGeom prst="verticalScroll">
            <a:avLst/>
          </a:prstGeom>
          <a:solidFill>
            <a:srgbClr val="FFFFCC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Негрская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Бушменская и др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Вертикальный свиток 31"/>
          <p:cNvSpPr/>
          <p:nvPr/>
        </p:nvSpPr>
        <p:spPr>
          <a:xfrm>
            <a:off x="6119664" y="3717032"/>
            <a:ext cx="3024336" cy="2808312"/>
          </a:xfrm>
          <a:prstGeom prst="verticalScroll">
            <a:avLst/>
          </a:prstGeom>
          <a:solidFill>
            <a:srgbClr val="FFFFCC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Североазиатская</a:t>
            </a:r>
          </a:p>
          <a:p>
            <a:pPr algn="ctr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Арктическая</a:t>
            </a:r>
          </a:p>
          <a:p>
            <a:pPr algn="ctr">
              <a:buFont typeface="Arial" pitchFamily="34" charset="0"/>
              <a:buChar char="•"/>
            </a:pP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Южноазиатская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др.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Вертикальный свиток 32"/>
          <p:cNvSpPr/>
          <p:nvPr/>
        </p:nvSpPr>
        <p:spPr>
          <a:xfrm>
            <a:off x="0" y="3717032"/>
            <a:ext cx="3024336" cy="2808312"/>
          </a:xfrm>
          <a:prstGeom prst="verticalScroll">
            <a:avLst/>
          </a:prstGeom>
          <a:solidFill>
            <a:srgbClr val="FFFFCC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Среднеевропейская</a:t>
            </a:r>
          </a:p>
          <a:p>
            <a:pPr>
              <a:buFont typeface="Arial" pitchFamily="34" charset="0"/>
              <a:buChar char="•"/>
            </a:pP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Индо-средиземноморская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Беломорско-балтийская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др.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47664" y="638132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 е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е                      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 с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" name="Picture 2" descr="http://www.elamed-ural.ru/images/rasi.jpg"/>
          <p:cNvPicPr>
            <a:picLocks noChangeAspect="1" noChangeArrowheads="1"/>
          </p:cNvPicPr>
          <p:nvPr/>
        </p:nvPicPr>
        <p:blipFill>
          <a:blip r:embed="rId2" cstate="print"/>
          <a:srcRect l="34775" r="34985"/>
          <a:stretch>
            <a:fillRect/>
          </a:stretch>
        </p:blipFill>
        <p:spPr bwMode="auto">
          <a:xfrm>
            <a:off x="323528" y="1052736"/>
            <a:ext cx="1296144" cy="1688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Picture 6" descr="http://www.elamed-ural.ru/images/rasi.jpg"/>
          <p:cNvPicPr>
            <a:picLocks noChangeAspect="1" noChangeArrowheads="1"/>
          </p:cNvPicPr>
          <p:nvPr/>
        </p:nvPicPr>
        <p:blipFill>
          <a:blip r:embed="rId2" cstate="print"/>
          <a:srcRect l="69551"/>
          <a:stretch>
            <a:fillRect/>
          </a:stretch>
        </p:blipFill>
        <p:spPr bwMode="auto">
          <a:xfrm>
            <a:off x="7452320" y="980728"/>
            <a:ext cx="1335575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Picture 4" descr="http://www.elamed-ural.ru/images/rasi.jpg"/>
          <p:cNvPicPr>
            <a:picLocks noChangeAspect="1" noChangeArrowheads="1"/>
          </p:cNvPicPr>
          <p:nvPr/>
        </p:nvPicPr>
        <p:blipFill>
          <a:blip r:embed="rId2" cstate="print"/>
          <a:srcRect r="69760"/>
          <a:stretch>
            <a:fillRect/>
          </a:stretch>
        </p:blipFill>
        <p:spPr bwMode="auto">
          <a:xfrm>
            <a:off x="3995936" y="1052736"/>
            <a:ext cx="1381657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TextBox 41"/>
          <p:cNvSpPr txBox="1"/>
          <p:nvPr/>
        </p:nvSpPr>
        <p:spPr>
          <a:xfrm>
            <a:off x="4067944" y="3717032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Малые расы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08304" y="3717032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Малые расы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15616" y="3717032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Малые расы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7624" y="332656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Европеоидная (Евразийская) раса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6" name="Picture 2" descr="http://www.elamed-ural.ru/images/rasi.jpg"/>
          <p:cNvPicPr>
            <a:picLocks noChangeAspect="1" noChangeArrowheads="1"/>
          </p:cNvPicPr>
          <p:nvPr/>
        </p:nvPicPr>
        <p:blipFill>
          <a:blip r:embed="rId2" cstate="print"/>
          <a:srcRect l="34775" r="34985"/>
          <a:stretch>
            <a:fillRect/>
          </a:stretch>
        </p:blipFill>
        <p:spPr bwMode="auto">
          <a:xfrm>
            <a:off x="5220072" y="1052736"/>
            <a:ext cx="3024336" cy="3940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87624" y="1124744"/>
            <a:ext cx="424847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Кожа светлая, реже смуглая.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Волосы светло-русые или темно-русые, волнистые или прямые.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Глаза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голубые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, серо-зеленые, каре-зеленые.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Подбородок развит умеренно, нос узкий и сильно выступающий.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Губы тонкие.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Таз широкий.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У мужчин хорошо растут борода и усы.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Раса сформировалась в Европе и Передней Азии. 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404664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Негро-австралоидная (экваториальная)  раса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" name="Picture 4" descr="http://www.elamed-ural.ru/images/rasi.jpg"/>
          <p:cNvPicPr>
            <a:picLocks noChangeAspect="1" noChangeArrowheads="1"/>
          </p:cNvPicPr>
          <p:nvPr/>
        </p:nvPicPr>
        <p:blipFill>
          <a:blip r:embed="rId2" cstate="print"/>
          <a:srcRect r="69760"/>
          <a:stretch>
            <a:fillRect/>
          </a:stretch>
        </p:blipFill>
        <p:spPr bwMode="auto">
          <a:xfrm>
            <a:off x="5220072" y="980728"/>
            <a:ext cx="2984379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187624" y="1196752"/>
            <a:ext cx="39604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Кожа сильно пигментированная.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Волосы курчавые, темные.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Глаза каре-черные.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Нос плоский, широкий.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Губы толстые.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Таз узкий.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У мужчин плохо растут борода и усы.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Раса сформировалась в Африке.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60648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Монголоидная (азиатско-американская)  раса.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3" name="Picture 6" descr="http://www.elamed-ural.ru/images/rasi.jpg"/>
          <p:cNvPicPr>
            <a:picLocks noChangeAspect="1" noChangeArrowheads="1"/>
          </p:cNvPicPr>
          <p:nvPr/>
        </p:nvPicPr>
        <p:blipFill>
          <a:blip r:embed="rId2" cstate="print"/>
          <a:srcRect l="69551"/>
          <a:stretch>
            <a:fillRect/>
          </a:stretch>
        </p:blipFill>
        <p:spPr bwMode="auto">
          <a:xfrm>
            <a:off x="5364088" y="908720"/>
            <a:ext cx="2838097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259632" y="908720"/>
            <a:ext cx="396044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Кожа смуглая, желтоватого или красноватого оттенка.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Волосы иссиня-черные, прямые.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Глаза раскосые карие со складкой верхнего века во внутреннем углу.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Нос широкий плоский.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Лицо скуластое.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Губы средние по толщине.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У мужчин редкая растительность на лице.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У женщин хорошо развита подкожная жировая клетчатка в области живота, бедер и ягодиц.</a:t>
            </a:r>
          </a:p>
          <a:p>
            <a:pPr>
              <a:buFont typeface="Wingdings" pitchFamily="2" charset="2"/>
              <a:buChar char="ü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Раса сформировалась в Азии. 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16632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Расогенез</a:t>
            </a:r>
            <a:endParaRPr lang="ru-RU" sz="4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88640"/>
            <a:ext cx="525658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процесс возникновения и становления человеческих рас.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Начался на стадии палеоантропа, около 92-90 тыс. лет назад, когда древние люди начали расселяться по планете.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251520" y="908720"/>
            <a:ext cx="2664296" cy="3807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79512" y="4725144"/>
            <a:ext cx="36724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Гипотеза полицентризма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1947 г. Немецкий ученый Ф.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Вайденрайхом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Расы возникли одновременно в четырех очагах, каждая от своей ветви палеоантропа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844824"/>
            <a:ext cx="2664296" cy="4227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588224" y="2132856"/>
            <a:ext cx="23407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Гипотеза моноцентризма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1949 г. Отечественный ученый Я.Я.Рогинский.</a:t>
            </a:r>
          </a:p>
          <a:p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Существовал один первичный очаг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расообразования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который измеряется тысячами километров.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260648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Единство  человеческих  рас</a:t>
            </a:r>
            <a:endParaRPr lang="ru-RU" sz="40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052736"/>
            <a:ext cx="6840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Всем представителям рас свойственны признаки вида Человек разумный, приобретенные им задолго до его разделения на расы.</a:t>
            </a:r>
          </a:p>
          <a:p>
            <a:pPr>
              <a:buFont typeface="Wingdings" pitchFamily="2" charset="2"/>
              <a:buChar char="v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В местах совместного проживания представителей разных рас происходит их смешивание –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митисация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Жизнеспособность потомков от таких браков – метисов – доказывает отсутствие генетической изоляции между расами и единство их как одного вида.</a:t>
            </a:r>
          </a:p>
          <a:p>
            <a:pPr>
              <a:buFont typeface="Wingdings" pitchFamily="2" charset="2"/>
              <a:buChar char="v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В биологическом и психическом отношении представители всех рас современного человека абсолютно равноценны и находятся на одном и том же уровне эволюционного развития.</a:t>
            </a:r>
            <a:endParaRPr lang="ru-RU" sz="2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115616" y="5085184"/>
            <a:ext cx="7128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Расизм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– антинаучная концепция, утверждающая физическую и психическую неполноценность человеческих рас и обосновывающая их разделение на низшие и высшие расы.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404664"/>
            <a:ext cx="68407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Приспособленность человека к разным условиям среды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7744" y="1412776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Адаптивные типы людей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2132856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Арктический тип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91880" y="2132856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Высокогорный тип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84168" y="213285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Тропический тип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russiadiscovery.ru/resources/9930-origina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924944"/>
            <a:ext cx="2538282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996952"/>
            <a:ext cx="2648371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2636912"/>
            <a:ext cx="1944216" cy="40154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60_Parchment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60_Parchment</Template>
  <TotalTime>1171</TotalTime>
  <Words>2349</Words>
  <Application>Microsoft Office PowerPoint</Application>
  <PresentationFormat>Экран (4:3)</PresentationFormat>
  <Paragraphs>255</Paragraphs>
  <Slides>54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5" baseType="lpstr">
      <vt:lpstr>60_Parchment</vt:lpstr>
      <vt:lpstr>Антропология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Антропология</dc:title>
  <dc:creator>Катюша</dc:creator>
  <cp:lastModifiedBy>123</cp:lastModifiedBy>
  <cp:revision>111</cp:revision>
  <dcterms:created xsi:type="dcterms:W3CDTF">2014-03-06T10:51:19Z</dcterms:created>
  <dcterms:modified xsi:type="dcterms:W3CDTF">2015-01-06T15:21:05Z</dcterms:modified>
</cp:coreProperties>
</file>