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1" r:id="rId1"/>
  </p:sldMasterIdLst>
  <p:notesMasterIdLst>
    <p:notesMasterId r:id="rId20"/>
  </p:notesMasterIdLst>
  <p:sldIdLst>
    <p:sldId id="256" r:id="rId2"/>
    <p:sldId id="261" r:id="rId3"/>
    <p:sldId id="269" r:id="rId4"/>
    <p:sldId id="259" r:id="rId5"/>
    <p:sldId id="262" r:id="rId6"/>
    <p:sldId id="263" r:id="rId7"/>
    <p:sldId id="260" r:id="rId8"/>
    <p:sldId id="264" r:id="rId9"/>
    <p:sldId id="265" r:id="rId10"/>
    <p:sldId id="266" r:id="rId11"/>
    <p:sldId id="267" r:id="rId12"/>
    <p:sldId id="270" r:id="rId13"/>
    <p:sldId id="271" r:id="rId14"/>
    <p:sldId id="273" r:id="rId15"/>
    <p:sldId id="258" r:id="rId16"/>
    <p:sldId id="257" r:id="rId17"/>
    <p:sldId id="272" r:id="rId18"/>
    <p:sldId id="268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84919" autoAdjust="0"/>
  </p:normalViewPr>
  <p:slideViewPr>
    <p:cSldViewPr>
      <p:cViewPr varScale="1">
        <p:scale>
          <a:sx n="76" d="100"/>
          <a:sy n="76" d="100"/>
        </p:scale>
        <p:origin x="-139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474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C81761-DCA9-48B2-8B1C-E5068A519725}" type="datetimeFigureOut">
              <a:rPr lang="ru-RU" smtClean="0"/>
              <a:pPr/>
              <a:t>21.09.2014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9AD62A-34AC-4B46-8AD5-6D7CE3E0454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Тема:</a:t>
            </a:r>
            <a:r>
              <a:rPr lang="ru-RU" sz="120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Подготовка к написанию сочинения по картине И. И. Левитана</a:t>
            </a:r>
            <a:r>
              <a:rPr lang="ru-RU" sz="120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«Лесное озеро».</a:t>
            </a:r>
            <a:br>
              <a:rPr lang="ru-RU" sz="120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ru-RU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Цели урока:</a:t>
            </a:r>
            <a:endParaRPr lang="ru-RU" sz="120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познакомить учащихся с жизнью и творчеством</a:t>
            </a:r>
            <a:r>
              <a:rPr lang="ru-RU" sz="120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И.И.Левитана</a:t>
            </a:r>
            <a:r>
              <a:rPr lang="ru-RU" sz="120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;</a:t>
            </a:r>
            <a:r>
              <a:rPr lang="ru-RU" sz="120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развивать навыки анализа картины; способствовать эмоциональному восприятию произведений искусства;</a:t>
            </a:r>
            <a:r>
              <a:rPr lang="ru-RU" sz="120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воспитывать эстетический вкус;</a:t>
            </a:r>
            <a:r>
              <a:rPr lang="ru-RU" sz="120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развивать речь учащихся, умение логически излагать свои мысли; развивать образное мышление;</a:t>
            </a:r>
            <a:r>
              <a:rPr lang="ru-RU" sz="120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обогатить словарный запас учащихся;</a:t>
            </a:r>
            <a:r>
              <a:rPr lang="ru-RU" sz="120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развивать умение излагать свои мысли, аргументировать свою точку зрения.</a:t>
            </a:r>
          </a:p>
          <a:p>
            <a:r>
              <a:rPr lang="ru-RU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Планируемые результаты:</a:t>
            </a:r>
            <a:endParaRPr lang="ru-RU" sz="120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Учащиеся познакомятся с </a:t>
            </a:r>
            <a:r>
              <a:rPr lang="ru-RU" sz="120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творчеством</a:t>
            </a:r>
            <a:r>
              <a:rPr lang="en-US" sz="120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Исаака Ильича Левитана</a:t>
            </a:r>
            <a:r>
              <a:rPr lang="ru-RU" sz="120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ru-RU" sz="120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научатся правильно составлять план сочинения, подбирать выразительные средства, научатся описывать картину, логически излагать текст.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9AD62A-34AC-4B46-8AD5-6D7CE3E04544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Сегодня нам предстоит открыть удивительный мир русской живописи. Мы познакомимся с творчеством выдающегося русского живописца И.И.Левитана, увидим его картины.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9AD62A-34AC-4B46-8AD5-6D7CE3E04544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Работа по картине И. Левитана</a:t>
            </a: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«Лесное озеро»</a:t>
            </a:r>
            <a:endParaRPr lang="ru-RU" sz="1200" b="1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Обратимся к картине.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– Великий итальянский художник Л. Да </a:t>
            </a:r>
            <a:r>
              <a:rPr lang="ru-RU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Винче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сказал: “Живопись– поэзия, которую видят, а поэзия – живопись, которую слышат”.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«Унылая пора! Очей очарование!» - так писал об осени А.С. Пушкин. Осень вдохновляла поэтов и живописцев на создание шедевров. Особенно остро певцы природы ощущали красоту этого времени года вдали от города – в лесу, среди бескрайних полей, на берегу озера. Осень стала одной из ведущих тем в творчестве русского художника И.И. Левитана. 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9AD62A-34AC-4B46-8AD5-6D7CE3E04544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9AD62A-34AC-4B46-8AD5-6D7CE3E04544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Природа была главной темой Левитана. В картинах этого замечательного художника скромная русская природа оживала, запомнилась и полюбилась всем, кто знаком с его творчеством.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Он чувствовал волшебную природу, слышал восхитительную музыку, проникался ее удивительной тишиной.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9AD62A-34AC-4B46-8AD5-6D7CE3E04544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1" y="1524000"/>
            <a:ext cx="7624233" cy="1752600"/>
          </a:xfrm>
        </p:spPr>
        <p:txBody>
          <a:bodyPr/>
          <a:lstStyle>
            <a:lvl1pPr>
              <a:defRPr sz="5000"/>
            </a:lvl1pPr>
          </a:lstStyle>
          <a:p>
            <a:r>
              <a:rPr lang="ru-RU" altLang="en-US" smtClean="0"/>
              <a:t>Образец заголовка</a:t>
            </a:r>
            <a:endParaRPr lang="ru-RU" altLang="en-US"/>
          </a:p>
        </p:txBody>
      </p:sp>
      <p:sp>
        <p:nvSpPr>
          <p:cNvPr id="1945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r>
              <a:rPr lang="ru-RU" altLang="en-US" smtClean="0"/>
              <a:t>Образец подзаголовка</a:t>
            </a:r>
            <a:endParaRPr lang="ru-RU" altLang="en-US"/>
          </a:p>
        </p:txBody>
      </p:sp>
      <p:sp>
        <p:nvSpPr>
          <p:cNvPr id="194564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21.09.2014</a:t>
            </a:fld>
            <a:endParaRPr lang="ru-RU"/>
          </a:p>
        </p:txBody>
      </p:sp>
      <p:sp>
        <p:nvSpPr>
          <p:cNvPr id="19456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94566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94567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94568" name="Line 8"/>
          <p:cNvSpPr>
            <a:spLocks noChangeShapeType="1"/>
          </p:cNvSpPr>
          <p:nvPr/>
        </p:nvSpPr>
        <p:spPr bwMode="auto">
          <a:xfrm>
            <a:off x="1981200" y="3962400"/>
            <a:ext cx="6512984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4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2" grpId="0" autoUpdateAnimBg="0"/>
      <p:bldP spid="194563" grpId="0" build="p" autoUpdateAnimBg="0" advAuto="0">
        <p:tmplLst>
          <p:tmpl lvl="1">
            <p:tnLst>
              <p:par>
                <p:cTn presetID="9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45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dissolve">
                      <p:cBhvr>
                        <p:cTn dur="500"/>
                        <p:tgtEl>
                          <p:spTgt spid="19456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21.09.2014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1784" y="4406504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1784" y="2906316"/>
            <a:ext cx="7772400" cy="1500188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21.09.2014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13200" cy="453032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73600" y="1600200"/>
            <a:ext cx="4013200" cy="453032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21.09.2014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50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4716"/>
            <a:ext cx="4040717" cy="64055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5272"/>
            <a:ext cx="4040717" cy="395049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6085" y="1534716"/>
            <a:ext cx="4040716" cy="64055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6085" y="2175272"/>
            <a:ext cx="4040716" cy="395049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21.09.2014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21.09.2014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21.09.2014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2654"/>
            <a:ext cx="30077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1" y="272653"/>
            <a:ext cx="511174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4703"/>
            <a:ext cx="30077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21.09.2014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817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817" y="613172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817" y="5367337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21.09.2014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21.09.2014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416"/>
            <a:ext cx="2057400" cy="585311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416"/>
            <a:ext cx="5969000" cy="585311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21.09.2014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416"/>
            <a:ext cx="8229600" cy="1140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заголовка</a:t>
            </a:r>
          </a:p>
        </p:txBody>
      </p:sp>
      <p:sp>
        <p:nvSpPr>
          <p:cNvPr id="1935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dirty="0" smtClean="0"/>
              <a:t>Образец текста</a:t>
            </a:r>
          </a:p>
          <a:p>
            <a:pPr lvl="1"/>
            <a:r>
              <a:rPr lang="ru-RU" altLang="en-US" dirty="0" smtClean="0"/>
              <a:t>Второй уровень</a:t>
            </a:r>
          </a:p>
          <a:p>
            <a:pPr lvl="2"/>
            <a:r>
              <a:rPr lang="ru-RU" altLang="en-US" dirty="0" smtClean="0"/>
              <a:t>Третий уровень</a:t>
            </a:r>
          </a:p>
          <a:p>
            <a:pPr lvl="3"/>
            <a:r>
              <a:rPr lang="ru-RU" altLang="en-US" dirty="0" smtClean="0"/>
              <a:t>Четвертый уровень</a:t>
            </a:r>
          </a:p>
          <a:p>
            <a:pPr lvl="4"/>
            <a:r>
              <a:rPr lang="ru-RU" altLang="en-US" dirty="0" smtClean="0"/>
              <a:t>Пятый уровень</a:t>
            </a:r>
          </a:p>
        </p:txBody>
      </p:sp>
      <p:sp>
        <p:nvSpPr>
          <p:cNvPr id="19354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+mj-lt"/>
              </a:defRPr>
            </a:lvl1pPr>
          </a:lstStyle>
          <a:p>
            <a:fld id="{5B106E36-FD25-4E2D-B0AA-010F637433A0}" type="datetimeFigureOut">
              <a:rPr lang="ru-RU" smtClean="0"/>
              <a:pPr/>
              <a:t>21.09.2014</a:t>
            </a:fld>
            <a:endParaRPr lang="ru-RU"/>
          </a:p>
        </p:txBody>
      </p:sp>
      <p:sp>
        <p:nvSpPr>
          <p:cNvPr id="19354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j-lt"/>
              </a:defRPr>
            </a:lvl1pPr>
          </a:lstStyle>
          <a:p>
            <a:endParaRPr lang="ru-RU"/>
          </a:p>
        </p:txBody>
      </p:sp>
      <p:sp>
        <p:nvSpPr>
          <p:cNvPr id="19354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j-lt"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93543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93544" name="Line 8"/>
          <p:cNvSpPr>
            <a:spLocks noChangeShapeType="1"/>
          </p:cNvSpPr>
          <p:nvPr/>
        </p:nvSpPr>
        <p:spPr bwMode="auto">
          <a:xfrm>
            <a:off x="457200" y="6172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693" r:id="rId12"/>
    <p:sldLayoutId id="2147483694" r:id="rId13"/>
    <p:sldLayoutId id="2147483695" r:id="rId14"/>
    <p:sldLayoutId id="2147483696" r:id="rId1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 b="1">
          <a:solidFill>
            <a:schemeClr val="tx1"/>
          </a:solidFill>
          <a:latin typeface="+mj-lt"/>
          <a:ea typeface="+mn-ea"/>
          <a:cs typeface="+mn-cs"/>
        </a:defRPr>
      </a:lvl1pPr>
      <a:lvl2pPr marL="669925" indent="-32543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400" b="1">
          <a:solidFill>
            <a:schemeClr val="tx1"/>
          </a:solidFill>
          <a:latin typeface="+mj-lt"/>
        </a:defRPr>
      </a:lvl2pPr>
      <a:lvl3pPr marL="1022350" indent="-3508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 b="1">
          <a:solidFill>
            <a:schemeClr val="tx1"/>
          </a:solidFill>
          <a:latin typeface="+mj-lt"/>
        </a:defRPr>
      </a:lvl3pPr>
      <a:lvl4pPr marL="1339850" indent="-31591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400" b="1">
          <a:solidFill>
            <a:schemeClr val="tx1"/>
          </a:solidFill>
          <a:latin typeface="+mj-lt"/>
        </a:defRPr>
      </a:lvl4pPr>
      <a:lvl5pPr marL="16811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400" b="1">
          <a:solidFill>
            <a:schemeClr val="tx1"/>
          </a:solidFill>
          <a:latin typeface="+mj-lt"/>
        </a:defRPr>
      </a:lvl5pPr>
      <a:lvl6pPr marL="21383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955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0527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5099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stihi.ru/avtor/muradovan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ihi.ru/2012/10/02/5921" TargetMode="External"/><Relationship Id="rId7" Type="http://schemas.openxmlformats.org/officeDocument/2006/relationships/hyperlink" Target="http://papus666.narod.ru/clipart/m/molb/molb010.png" TargetMode="External"/><Relationship Id="rId2" Type="http://schemas.openxmlformats.org/officeDocument/2006/relationships/hyperlink" Target="http://stihi.ru/2010/09/27/2195" TargetMode="External"/><Relationship Id="rId1" Type="http://schemas.openxmlformats.org/officeDocument/2006/relationships/slideLayout" Target="../slideLayouts/slideLayout15.xml"/><Relationship Id="rId6" Type="http://schemas.openxmlformats.org/officeDocument/2006/relationships/hyperlink" Target="http://www.stihi.ru/2010/08/30/4142" TargetMode="External"/><Relationship Id="rId5" Type="http://schemas.openxmlformats.org/officeDocument/2006/relationships/hyperlink" Target="http://www.stihi.ru/2012/09/19/3154" TargetMode="External"/><Relationship Id="rId4" Type="http://schemas.openxmlformats.org/officeDocument/2006/relationships/hyperlink" Target="http://www.stihi.ru/2013/09/29/2005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0034" y="4286256"/>
            <a:ext cx="7624233" cy="1752600"/>
          </a:xfrm>
        </p:spPr>
        <p:txBody>
          <a:bodyPr/>
          <a:lstStyle/>
          <a:p>
            <a:pPr algn="ctr"/>
            <a:r>
              <a:rPr lang="ru-RU" sz="5400" b="1" dirty="0" smtClean="0">
                <a:solidFill>
                  <a:schemeClr val="accent2">
                    <a:lumMod val="75000"/>
                  </a:schemeClr>
                </a:solidFill>
              </a:rPr>
              <a:t>И.И. Левитан</a:t>
            </a:r>
            <a:r>
              <a:rPr lang="en-US" sz="5400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en-US" sz="54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5400" b="1" dirty="0" smtClean="0">
                <a:solidFill>
                  <a:schemeClr val="accent2">
                    <a:lumMod val="75000"/>
                  </a:schemeClr>
                </a:solidFill>
              </a:rPr>
              <a:t> «Лесное озеро»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5362" name="Picture 2" descr="Описание картины Исаака Левитана «Лесное озеро»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786050" y="1285860"/>
            <a:ext cx="4357718" cy="2631076"/>
          </a:xfrm>
          <a:prstGeom prst="rect">
            <a:avLst/>
          </a:prstGeom>
          <a:ln w="38100" cap="sq">
            <a:solidFill>
              <a:schemeClr val="accent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2" descr="Isaac Levitan selfportrait1880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714348" y="1285860"/>
            <a:ext cx="1928826" cy="2612682"/>
          </a:xfrm>
          <a:prstGeom prst="rect">
            <a:avLst/>
          </a:prstGeom>
          <a:ln w="38100" cap="sq">
            <a:solidFill>
              <a:schemeClr val="accent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143340" y="571480"/>
            <a:ext cx="500066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b="1" dirty="0" smtClean="0">
              <a:solidFill>
                <a:schemeClr val="accent1">
                  <a:lumMod val="75000"/>
                </a:schemeClr>
              </a:solidFill>
              <a:latin typeface="+mj-lt"/>
            </a:endParaRPr>
          </a:p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Исаак </a:t>
            </a:r>
            <a:r>
              <a:rPr lang="ru-RU" sz="2400" b="1" cap="small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Ильич 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Левитан жил и работал в России сто лет назад. </a:t>
            </a:r>
          </a:p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Он писал пейзажи — картины, изображающие природу. </a:t>
            </a:r>
          </a:p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В них он стремился передать настроения, переживания, которые вызывает у человека природа.</a:t>
            </a:r>
          </a:p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Картины И. И. Левитана хранятся в Третьяковской галерее </a:t>
            </a:r>
          </a:p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в Москве, в Русском музее </a:t>
            </a:r>
          </a:p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в Петербурге, в музеях других городов России.</a:t>
            </a:r>
            <a:endParaRPr lang="ru-RU" sz="2400" b="1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pic>
        <p:nvPicPr>
          <p:cNvPr id="17410" name="Picture 2" descr="Isaac Levitan selfportrait188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1071546"/>
            <a:ext cx="3375326" cy="4572032"/>
          </a:xfrm>
          <a:prstGeom prst="rect">
            <a:avLst/>
          </a:prstGeom>
          <a:ln w="38100" cap="sq">
            <a:solidFill>
              <a:schemeClr val="accent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Прямоугольник 6"/>
          <p:cNvSpPr/>
          <p:nvPr/>
        </p:nvSpPr>
        <p:spPr>
          <a:xfrm>
            <a:off x="2285984" y="142852"/>
            <a:ext cx="453681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Картинная</a:t>
            </a:r>
            <a:r>
              <a:rPr lang="ru-RU" sz="4000" b="1" dirty="0" smtClean="0">
                <a:solidFill>
                  <a:schemeClr val="accent2">
                    <a:lumMod val="75000"/>
                  </a:schemeClr>
                </a:solidFill>
                <a:latin typeface="Garamond" pitchFamily="18" charset="0"/>
              </a:rPr>
              <a:t> галерея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Описание картины Исаака Левитана «Лесное озеро»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28596" y="285728"/>
            <a:ext cx="8400659" cy="5072098"/>
          </a:xfrm>
          <a:prstGeom prst="rect">
            <a:avLst/>
          </a:prstGeom>
          <a:ln w="38100" cap="sq">
            <a:solidFill>
              <a:schemeClr val="accent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0" y="5429240"/>
            <a:ext cx="9144000" cy="142876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И.И. Левитан«Лесное озеро»</a:t>
            </a:r>
            <a:endParaRPr kumimoji="0" lang="ru-RU" sz="3600" b="0" i="0" u="none" strike="noStrike" kern="0" cap="none" spc="0" normalizeH="0" baseline="0" noProof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 cstate="email">
            <a:lum contrast="18000"/>
          </a:blip>
          <a:srcRect/>
          <a:stretch>
            <a:fillRect/>
          </a:stretch>
        </p:blipFill>
        <p:spPr bwMode="auto">
          <a:xfrm>
            <a:off x="142844" y="214290"/>
            <a:ext cx="3714744" cy="4838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Прямоугольник 6"/>
          <p:cNvSpPr/>
          <p:nvPr/>
        </p:nvSpPr>
        <p:spPr>
          <a:xfrm>
            <a:off x="3929058" y="500042"/>
            <a:ext cx="500066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Что ты видишь на переднем плане картины, а что вдали?</a:t>
            </a:r>
            <a:endParaRPr lang="ru-RU" sz="2800" b="1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000496" y="1785926"/>
            <a:ext cx="492922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+mj-lt"/>
              </a:rPr>
              <a:t>Создаётся впечатление, что в картине растворяется передний план. Он расплывается в глубине озера, в котором отражаются вершины деревьев, окруживших его вокруг. Всё внимание зрителя приковывает глубина картины, то есть её задний план. </a:t>
            </a:r>
            <a:endParaRPr lang="ru-RU" sz="2400" b="1" dirty="0">
              <a:latin typeface="+mj-l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57158" y="5000636"/>
            <a:ext cx="85725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+mj-lt"/>
              </a:rPr>
              <a:t>Использование автором тёмных тонов красок, показывает всю прозрачность, красоту и таинство природы.</a:t>
            </a:r>
            <a:endParaRPr lang="ru-RU" sz="24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lum contrast="18000"/>
          </a:blip>
          <a:srcRect/>
          <a:stretch>
            <a:fillRect/>
          </a:stretch>
        </p:blipFill>
        <p:spPr bwMode="auto">
          <a:xfrm>
            <a:off x="5000628" y="857231"/>
            <a:ext cx="3978842" cy="51827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500034" y="285728"/>
            <a:ext cx="542928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Какое время года и какое время дня изобразил художник? Объясни, почему ты так думаешь.</a:t>
            </a:r>
            <a:endParaRPr lang="ru-RU" sz="2800" b="1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5720" y="2214554"/>
            <a:ext cx="478634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+mj-lt"/>
              </a:rPr>
              <a:t>Художник изобразил осень. Преобладание тёмных тонов, даёт возможность сделать вывод, что это вечернее время заката.</a:t>
            </a:r>
            <a:r>
              <a:rPr lang="ru-RU" sz="2400" dirty="0" smtClean="0"/>
              <a:t>  </a:t>
            </a:r>
            <a:r>
              <a:rPr lang="ru-RU" sz="2400" b="1" dirty="0" smtClean="0">
                <a:latin typeface="+mj-lt"/>
              </a:rPr>
              <a:t>Жёлтые и освещённые закатными солнечными лучами сосны очерчивают округлые края берега. </a:t>
            </a:r>
            <a:endParaRPr lang="ru-RU" sz="2400" b="1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lum contrast="18000"/>
          </a:blip>
          <a:srcRect/>
          <a:stretch>
            <a:fillRect/>
          </a:stretch>
        </p:blipFill>
        <p:spPr bwMode="auto">
          <a:xfrm>
            <a:off x="428596" y="285728"/>
            <a:ext cx="3978842" cy="51827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4357686" y="285728"/>
            <a:ext cx="45720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Расскажи о воде озера. Всегда ли так ярко, как на картине И. И. Левитана, отражаются в воде берега?</a:t>
            </a:r>
            <a:endParaRPr lang="ru-RU" sz="2800" b="1" dirty="0">
              <a:solidFill>
                <a:schemeClr val="accent1">
                  <a:lumMod val="50000"/>
                </a:schemeClr>
              </a:solidFill>
              <a:latin typeface="Garamond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429124" y="2357430"/>
            <a:ext cx="4572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 smtClean="0">
                <a:latin typeface="+mj-lt"/>
              </a:rPr>
              <a:t>В центре картины художник написал чистое глубокое озеро.</a:t>
            </a:r>
            <a:r>
              <a:rPr lang="ru-RU" sz="2400" dirty="0" smtClean="0"/>
              <a:t> </a:t>
            </a:r>
            <a:r>
              <a:rPr lang="ru-RU" sz="2400" b="1" dirty="0" smtClean="0">
                <a:latin typeface="+mj-lt"/>
              </a:rPr>
              <a:t>Этим автор пытался обратить внимание зрителя именно на главный его предмет, которому уделялось особое внимание при написании картины – к озеру.  </a:t>
            </a:r>
            <a:endParaRPr lang="ru-RU" sz="2400" b="1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14810" y="214290"/>
            <a:ext cx="492919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+mj-lt"/>
              </a:rPr>
              <a:t>Лесное озеро в глуши.</a:t>
            </a:r>
            <a:br>
              <a:rPr lang="ru-RU" sz="2400" b="1" dirty="0" smtClean="0">
                <a:latin typeface="+mj-lt"/>
              </a:rPr>
            </a:br>
            <a:r>
              <a:rPr lang="ru-RU" sz="2400" b="1" dirty="0" smtClean="0">
                <a:latin typeface="+mj-lt"/>
              </a:rPr>
              <a:t>Осенним небом дышит.</a:t>
            </a:r>
            <a:br>
              <a:rPr lang="ru-RU" sz="2400" b="1" dirty="0" smtClean="0">
                <a:latin typeface="+mj-lt"/>
              </a:rPr>
            </a:br>
            <a:r>
              <a:rPr lang="ru-RU" sz="2400" b="1" dirty="0" smtClean="0">
                <a:latin typeface="+mj-lt"/>
              </a:rPr>
              <a:t>И удивляться не спешит,</a:t>
            </a:r>
            <a:br>
              <a:rPr lang="ru-RU" sz="2400" b="1" dirty="0" smtClean="0">
                <a:latin typeface="+mj-lt"/>
              </a:rPr>
            </a:br>
            <a:r>
              <a:rPr lang="ru-RU" sz="2400" b="1" dirty="0" smtClean="0">
                <a:latin typeface="+mj-lt"/>
              </a:rPr>
              <a:t>Что лес прозрачнее и выше.</a:t>
            </a:r>
            <a:br>
              <a:rPr lang="ru-RU" sz="2400" b="1" dirty="0" smtClean="0">
                <a:latin typeface="+mj-lt"/>
              </a:rPr>
            </a:br>
            <a:r>
              <a:rPr lang="ru-RU" sz="2400" b="1" dirty="0" smtClean="0">
                <a:latin typeface="+mj-lt"/>
              </a:rPr>
              <a:t>Загадочно листвой шуршит.</a:t>
            </a:r>
            <a:br>
              <a:rPr lang="ru-RU" sz="2400" b="1" dirty="0" smtClean="0">
                <a:latin typeface="+mj-lt"/>
              </a:rPr>
            </a:br>
            <a:r>
              <a:rPr lang="ru-RU" sz="2400" b="1" dirty="0" smtClean="0">
                <a:latin typeface="+mj-lt"/>
              </a:rPr>
              <a:t>А ветер воду чуть колышет,</a:t>
            </a:r>
            <a:br>
              <a:rPr lang="ru-RU" sz="2400" b="1" dirty="0" smtClean="0">
                <a:latin typeface="+mj-lt"/>
              </a:rPr>
            </a:br>
            <a:r>
              <a:rPr lang="ru-RU" sz="2400" b="1" dirty="0" smtClean="0">
                <a:latin typeface="+mj-lt"/>
              </a:rPr>
              <a:t>Как будто он чего-то ищет,</a:t>
            </a:r>
            <a:br>
              <a:rPr lang="ru-RU" sz="2400" b="1" dirty="0" smtClean="0">
                <a:latin typeface="+mj-lt"/>
              </a:rPr>
            </a:br>
            <a:r>
              <a:rPr lang="ru-RU" sz="2400" b="1" dirty="0" smtClean="0">
                <a:latin typeface="+mj-lt"/>
              </a:rPr>
              <a:t>Или о чём-то говорит</a:t>
            </a:r>
            <a:br>
              <a:rPr lang="ru-RU" sz="2400" b="1" dirty="0" smtClean="0">
                <a:latin typeface="+mj-lt"/>
              </a:rPr>
            </a:br>
            <a:r>
              <a:rPr lang="ru-RU" sz="2400" b="1" dirty="0" smtClean="0">
                <a:latin typeface="+mj-lt"/>
              </a:rPr>
              <a:t>Но сонно озеро молчит.</a:t>
            </a:r>
            <a:br>
              <a:rPr lang="ru-RU" sz="2400" b="1" dirty="0" smtClean="0">
                <a:latin typeface="+mj-lt"/>
              </a:rPr>
            </a:br>
            <a:r>
              <a:rPr lang="ru-RU" sz="2400" b="1" dirty="0" smtClean="0">
                <a:latin typeface="+mj-lt"/>
              </a:rPr>
              <a:t>Возможно, ждёт чего-то свыше?</a:t>
            </a:r>
            <a:br>
              <a:rPr lang="ru-RU" sz="2400" b="1" dirty="0" smtClean="0">
                <a:latin typeface="+mj-lt"/>
              </a:rPr>
            </a:br>
            <a:r>
              <a:rPr lang="ru-RU" sz="2400" b="1" dirty="0" smtClean="0">
                <a:latin typeface="+mj-lt"/>
              </a:rPr>
              <a:t>Когда скользящие лучи,</a:t>
            </a:r>
            <a:br>
              <a:rPr lang="ru-RU" sz="2400" b="1" dirty="0" smtClean="0">
                <a:latin typeface="+mj-lt"/>
              </a:rPr>
            </a:br>
            <a:r>
              <a:rPr lang="ru-RU" sz="2400" b="1" dirty="0" smtClean="0">
                <a:latin typeface="+mj-lt"/>
              </a:rPr>
              <a:t>Коснутся волн, как мотыльки.</a:t>
            </a:r>
            <a:br>
              <a:rPr lang="ru-RU" sz="2400" b="1" dirty="0" smtClean="0">
                <a:latin typeface="+mj-lt"/>
              </a:rPr>
            </a:br>
            <a:r>
              <a:rPr lang="ru-RU" sz="2400" b="1" dirty="0" smtClean="0">
                <a:latin typeface="+mj-lt"/>
              </a:rPr>
              <a:t>Чтоб их живые огоньки,</a:t>
            </a:r>
            <a:br>
              <a:rPr lang="ru-RU" sz="2400" b="1" dirty="0" smtClean="0">
                <a:latin typeface="+mj-lt"/>
              </a:rPr>
            </a:br>
            <a:r>
              <a:rPr lang="ru-RU" sz="2400" b="1" dirty="0" smtClean="0">
                <a:latin typeface="+mj-lt"/>
              </a:rPr>
              <a:t>Как стаи птиц, </a:t>
            </a:r>
            <a:br>
              <a:rPr lang="ru-RU" sz="2400" b="1" dirty="0" smtClean="0">
                <a:latin typeface="+mj-lt"/>
              </a:rPr>
            </a:br>
            <a:r>
              <a:rPr lang="ru-RU" sz="2400" b="1" dirty="0" smtClean="0">
                <a:latin typeface="+mj-lt"/>
              </a:rPr>
              <a:t>………………сорвались с крыши,</a:t>
            </a:r>
            <a:br>
              <a:rPr lang="ru-RU" sz="2400" b="1" dirty="0" smtClean="0">
                <a:latin typeface="+mj-lt"/>
              </a:rPr>
            </a:br>
            <a:r>
              <a:rPr lang="ru-RU" sz="2400" b="1" dirty="0" smtClean="0">
                <a:latin typeface="+mj-lt"/>
              </a:rPr>
              <a:t>Раскрасить хмурые деньки.</a:t>
            </a:r>
            <a:endParaRPr lang="ru-RU" sz="2400" b="1" dirty="0">
              <a:latin typeface="+mj-lt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lum contrast="18000"/>
          </a:blip>
          <a:srcRect/>
          <a:stretch>
            <a:fillRect/>
          </a:stretch>
        </p:blipFill>
        <p:spPr bwMode="auto">
          <a:xfrm>
            <a:off x="0" y="285728"/>
            <a:ext cx="4071934" cy="530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3286116" y="62116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>
                <a:latin typeface="+mj-lt"/>
              </a:rPr>
              <a:t>Лесное озеро</a:t>
            </a:r>
          </a:p>
          <a:p>
            <a:r>
              <a:rPr lang="ru-RU" b="1" i="1" dirty="0" smtClean="0">
                <a:latin typeface="+mj-lt"/>
                <a:hlinkClick r:id="rId3"/>
              </a:rPr>
              <a:t>Наталья </a:t>
            </a:r>
            <a:r>
              <a:rPr lang="ru-RU" b="1" i="1" dirty="0" err="1" smtClean="0">
                <a:latin typeface="+mj-lt"/>
                <a:hlinkClick r:id="rId3"/>
              </a:rPr>
              <a:t>Мурадова</a:t>
            </a:r>
            <a:endParaRPr lang="ru-RU" b="1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357166"/>
            <a:ext cx="4572000" cy="5693866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Какие краски использовал И. И. Левитан, создавая эту картину?</a:t>
            </a:r>
          </a:p>
          <a:p>
            <a:pPr lvl="0"/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Какие чувства вызвала    </a:t>
            </a:r>
          </a:p>
          <a:p>
            <a:pPr lvl="0"/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у тебя эта картина?</a:t>
            </a:r>
          </a:p>
          <a:p>
            <a:pPr lvl="0"/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Если бы ты попал на берега этого озера, что бы ты там делал?</a:t>
            </a:r>
          </a:p>
          <a:p>
            <a:pPr lvl="0"/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Как ты думаешь, какие звуки мог бы ты услышать на берегу озера?</a:t>
            </a:r>
          </a:p>
          <a:p>
            <a:pPr lvl="0"/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Какие ещё картины И. И. Левитана ты видел?</a:t>
            </a:r>
            <a:endParaRPr lang="ru-RU" sz="2800" b="1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lum contrast="18000"/>
          </a:blip>
          <a:srcRect/>
          <a:stretch>
            <a:fillRect/>
          </a:stretch>
        </p:blipFill>
        <p:spPr bwMode="auto">
          <a:xfrm>
            <a:off x="4929190" y="357166"/>
            <a:ext cx="4071934" cy="530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molb010.png"/>
          <p:cNvPicPr>
            <a:picLocks noChangeAspect="1"/>
          </p:cNvPicPr>
          <p:nvPr/>
        </p:nvPicPr>
        <p:blipFill>
          <a:blip r:embed="rId2" cstate="print"/>
          <a:srcRect r="-7052"/>
          <a:stretch>
            <a:fillRect/>
          </a:stretch>
        </p:blipFill>
        <p:spPr>
          <a:xfrm>
            <a:off x="3214678" y="4929198"/>
            <a:ext cx="1241075" cy="1785927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57158" y="285728"/>
            <a:ext cx="585791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Когда-то в «Родной речи»</a:t>
            </a:r>
            <a:b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</a:b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Прошла с картиной встреча</a:t>
            </a:r>
            <a:b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</a:b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И в памяти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яркА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!</a:t>
            </a:r>
            <a:b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</a:b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Что может быть попроще?</a:t>
            </a:r>
            <a:b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</a:b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Берёзовая роща,</a:t>
            </a:r>
            <a:b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</a:b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Осинки, луг, река.</a:t>
            </a:r>
            <a:b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</a:b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Ах, «Золотая осень»!</a:t>
            </a:r>
            <a:b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</a:b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Красива неба просинь,</a:t>
            </a:r>
            <a:b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</a:b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Деревня вдалеке,</a:t>
            </a:r>
            <a:b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</a:b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Вода в реке светлеет,</a:t>
            </a:r>
            <a:b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</a:b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И озимь зеленеет.</a:t>
            </a:r>
            <a:b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</a:b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И так тепло щеке,</a:t>
            </a:r>
            <a:b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</a:b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И наплывают грёзы,</a:t>
            </a:r>
            <a:b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</a:br>
            <a:endParaRPr lang="ru-RU" sz="2400" b="1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5" name="Picture 4" descr="http://www.stihi.ru/pics/2013/03/13/349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6" y="1571612"/>
            <a:ext cx="3885717" cy="253023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6" name="Прямоугольник 5"/>
          <p:cNvSpPr/>
          <p:nvPr/>
        </p:nvSpPr>
        <p:spPr>
          <a:xfrm>
            <a:off x="4857752" y="285728"/>
            <a:ext cx="320312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И. И. Левитан</a:t>
            </a:r>
          </a:p>
          <a:p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 Золотая осень. 1895 г.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786578" y="6286520"/>
            <a:ext cx="17620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Иван </a:t>
            </a:r>
            <a:r>
              <a:rPr lang="ru-RU" b="1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Есаулков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572000" y="4286256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Когда прижмусь к берёзе</a:t>
            </a:r>
            <a:b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</a:b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На миг один щекой.</a:t>
            </a:r>
            <a:b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</a:b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А сердце встрепенётся</a:t>
            </a:r>
            <a:b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</a:b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И радостно забьётся</a:t>
            </a:r>
            <a:b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</a:b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От красоты такой!</a:t>
            </a:r>
            <a:endParaRPr lang="ru-RU" sz="24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52 0.00394 L -0.18854 -0.00046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5" y="-2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4" presetClass="exit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www.stihi.ru/pics/2013/09/29/200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357166"/>
            <a:ext cx="3021950" cy="214313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4" name="Прямоугольник 3"/>
          <p:cNvSpPr/>
          <p:nvPr/>
        </p:nvSpPr>
        <p:spPr>
          <a:xfrm>
            <a:off x="4429092" y="642918"/>
            <a:ext cx="471490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На первом плане слева ель</a:t>
            </a:r>
            <a:b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</a:b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Вошла ветвями в акварель.</a:t>
            </a:r>
            <a:b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</a:b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Правее образуют сетку</a:t>
            </a:r>
            <a:b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</a:b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Деревьев тонких, голых ветки.</a:t>
            </a:r>
            <a:b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</a:b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Кой-где хранят они листы.</a:t>
            </a:r>
            <a:b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</a:b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А краски нежны и чисты.</a:t>
            </a:r>
            <a:b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</a:b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Осенний день, спокойный, серый,</a:t>
            </a:r>
            <a:b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</a:b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В своей прозрачен атмосфере.</a:t>
            </a:r>
            <a:b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</a:b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Задумчивая тишина</a:t>
            </a:r>
            <a:b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</a:b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В пейзаже этом нам видна.</a:t>
            </a:r>
            <a:b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</a:b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В нём много грусти и печали.</a:t>
            </a:r>
            <a:b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</a:b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Пустынны берега и дали,</a:t>
            </a:r>
            <a:b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</a:b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Где то ли лес, не то холмы</a:t>
            </a:r>
            <a:b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</a:b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На фоне неба видим мы.</a:t>
            </a:r>
            <a:endParaRPr lang="ru-RU" sz="2400" b="1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2500306"/>
            <a:ext cx="571504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Вот, зритель, мы и посмотрели</a:t>
            </a:r>
            <a:b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</a:b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У Левитана акварели!</a:t>
            </a:r>
            <a:b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</a:b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И осень на одной видна –</a:t>
            </a:r>
            <a:b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</a:b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Как замечательна она!</a:t>
            </a:r>
            <a:b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</a:b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В картине очень поэтична,</a:t>
            </a:r>
            <a:b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</a:b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Очаровательна, лирична</a:t>
            </a:r>
            <a:b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</a:b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И выразительна река:</a:t>
            </a:r>
            <a:b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</a:b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Её пустынны берега,</a:t>
            </a:r>
            <a:b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</a:b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Засыпанные сплошь листвою;</a:t>
            </a:r>
            <a:b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</a:b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Река пленяет синевою.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643306" y="142852"/>
            <a:ext cx="411362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И. И. Левитан Осень. 1897 г.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072330" y="6488668"/>
            <a:ext cx="17620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Иван </a:t>
            </a:r>
            <a:r>
              <a:rPr lang="ru-RU" b="1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Есаулков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843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514 0.08102 L 0.17674 0.2419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1" y="8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8" name="Picture 4" descr="http://www.stihi.ru/pics/2012/09/19/315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9" y="285728"/>
            <a:ext cx="2857519" cy="210609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6" name="Прямоугольник 5"/>
          <p:cNvSpPr/>
          <p:nvPr/>
        </p:nvSpPr>
        <p:spPr>
          <a:xfrm>
            <a:off x="4071934" y="214290"/>
            <a:ext cx="289053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И. И. Левитан</a:t>
            </a:r>
          </a:p>
          <a:p>
            <a:pPr algn="ctr"/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 Осень. Яркий день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2428868"/>
            <a:ext cx="492922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Хотя и осень, но, похоже,</a:t>
            </a:r>
            <a:b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</a:b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Что наступило бабье лето.</a:t>
            </a:r>
            <a:b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</a:b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Сегодня день такой погожий</a:t>
            </a:r>
            <a:b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</a:b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И ярко-солнечный при этом!</a:t>
            </a:r>
            <a:b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</a:b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Зажгли свои костры деревья,</a:t>
            </a:r>
            <a:b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</a:b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Пожар их небо отражает.</a:t>
            </a:r>
            <a:b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</a:b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Дождалась от полей деревня</a:t>
            </a:r>
            <a:b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</a:b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Невиданного урожая. </a:t>
            </a:r>
          </a:p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Снопы просушат, обмолотят –</a:t>
            </a:r>
            <a:b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</a:b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И снова люди будут с хлебом.</a:t>
            </a:r>
            <a:b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</a:b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/>
            </a:r>
            <a:b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</a:br>
            <a:endParaRPr lang="ru-RU" sz="2400" b="1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214942" y="1214422"/>
            <a:ext cx="350046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</a:rPr>
              <a:t/>
            </a:r>
            <a:br>
              <a:rPr lang="ru-RU" sz="2000" b="1" dirty="0" smtClean="0">
                <a:solidFill>
                  <a:srgbClr val="002060"/>
                </a:solidFill>
              </a:rPr>
            </a:b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500562" y="1000108"/>
            <a:ext cx="485775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Как хороша была работа</a:t>
            </a:r>
            <a:b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</a:b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Под лучезарно-ярким небом!</a:t>
            </a:r>
            <a:b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</a:b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Пейзажа русского раздолье!</a:t>
            </a:r>
            <a:b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</a:b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В картине на переднем плане</a:t>
            </a:r>
            <a:b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</a:b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Плетень, за ним пустое поле,</a:t>
            </a:r>
            <a:b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</a:b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А справа от плетня – поляна.</a:t>
            </a:r>
            <a:b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</a:b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Горят осенние деревья,</a:t>
            </a:r>
            <a:b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</a:b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За ними – избы и усадьбы.</a:t>
            </a:r>
            <a:b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</a:b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Закончит обмолот деревня –</a:t>
            </a:r>
            <a:b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</a:b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Тогда рекой польются свадьбы.</a:t>
            </a:r>
            <a:b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</a:b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Сегодня день такой погожий</a:t>
            </a:r>
            <a:b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</a:b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И ярко-солнечный при этом.</a:t>
            </a:r>
            <a:b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</a:b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Хотя и осень, но, похоже,</a:t>
            </a:r>
            <a:b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</a:b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Что наступило бабье лето!</a:t>
            </a:r>
            <a:b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</a:br>
            <a:endParaRPr lang="ru-RU" sz="2400" b="1" dirty="0" smtClean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072330" y="6488668"/>
            <a:ext cx="17620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Иван </a:t>
            </a:r>
            <a:r>
              <a:rPr lang="ru-RU" b="1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Есаулков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150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0 L 0.21319 0.23981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" y="12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14612" y="214290"/>
            <a:ext cx="381065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Речевая подготовка</a:t>
            </a:r>
            <a:endParaRPr lang="ru-RU" sz="3200" dirty="0">
              <a:solidFill>
                <a:schemeClr val="accent2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28596" y="785794"/>
            <a:ext cx="5715040" cy="55215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</a:rPr>
              <a:t>А) Подбери синонимы к словам: </a:t>
            </a:r>
            <a:r>
              <a:rPr lang="ru-RU" sz="2800" b="1" dirty="0" smtClean="0"/>
              <a:t>художник</a:t>
            </a:r>
            <a:r>
              <a:rPr lang="ru-RU" sz="2800" dirty="0" smtClean="0"/>
              <a:t> – живописец, пейзажист, мастер кисти, создает, пишет. Картина – полотно, репродукция.</a:t>
            </a:r>
          </a:p>
          <a:p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</a:rPr>
              <a:t>Б) Обрати внимание:</a:t>
            </a:r>
          </a:p>
          <a:p>
            <a:pPr>
              <a:buNone/>
            </a:pPr>
            <a:r>
              <a:rPr lang="ru-RU" sz="2800" dirty="0" smtClean="0"/>
              <a:t>    на переднем плане, здесь, справа, слева, вблизи, вдали, вверху.</a:t>
            </a:r>
          </a:p>
          <a:p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</a:rPr>
              <a:t>В) </a:t>
            </a:r>
            <a:r>
              <a:rPr lang="ru-RU" sz="2800" b="1" dirty="0" smtClean="0"/>
              <a:t>Название каких </a:t>
            </a: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</a:rPr>
              <a:t>цветов и оттенков </a:t>
            </a:r>
            <a:r>
              <a:rPr lang="ru-RU" sz="2800" b="1" dirty="0" smtClean="0"/>
              <a:t>можно употребить                при описании?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lum contrast="18000"/>
          </a:blip>
          <a:srcRect/>
          <a:stretch>
            <a:fillRect/>
          </a:stretch>
        </p:blipFill>
        <p:spPr bwMode="auto">
          <a:xfrm>
            <a:off x="5572132" y="1357298"/>
            <a:ext cx="3402308" cy="4431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smtClean="0"/>
              <a:t>Г) Словарь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00108"/>
            <a:ext cx="8472518" cy="5130421"/>
          </a:xfrm>
        </p:spPr>
        <p:txBody>
          <a:bodyPr/>
          <a:lstStyle/>
          <a:p>
            <a:r>
              <a:rPr lang="ru-RU" dirty="0" smtClean="0"/>
              <a:t>Картина, пейзаж, изображение.</a:t>
            </a:r>
          </a:p>
          <a:p>
            <a:r>
              <a:rPr lang="ru-RU" dirty="0" smtClean="0"/>
              <a:t>Художник (что делал?) писал, создавал, работал, запечатлел, показал, отразил. На картине изображено, показано, запечатлено. Глаголы: думать, любоваться, восторгаться, царствовать, мечтать, трепетать, благоухать, показать, виднеться, хотеть, любить.</a:t>
            </a:r>
          </a:p>
          <a:p>
            <a:r>
              <a:rPr lang="ru-RU" dirty="0" smtClean="0"/>
              <a:t>Воздух (какой?) – прозрачный, чистый, свежий.</a:t>
            </a:r>
          </a:p>
          <a:p>
            <a:r>
              <a:rPr lang="ru-RU" dirty="0" smtClean="0"/>
              <a:t>Озеро (какое?) – чистое, глубокое.</a:t>
            </a:r>
          </a:p>
          <a:p>
            <a:r>
              <a:rPr lang="ru-RU" dirty="0" smtClean="0"/>
              <a:t>Листва (какая?) – зеленая, изумрудная, жёлтая, золотая.</a:t>
            </a:r>
          </a:p>
          <a:p>
            <a:r>
              <a:rPr lang="ru-RU" dirty="0" smtClean="0"/>
              <a:t>Сосны (какие?) – высокие, стройные, вечнозелёные.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Составление плана сочинения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6248" y="1285860"/>
            <a:ext cx="4500594" cy="4530329"/>
          </a:xfrm>
        </p:spPr>
        <p:txBody>
          <a:bodyPr/>
          <a:lstStyle/>
          <a:p>
            <a:pPr algn="ctr">
              <a:buNone/>
            </a:pPr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</a:rPr>
              <a:t>План.</a:t>
            </a:r>
          </a:p>
          <a:p>
            <a:pPr>
              <a:buNone/>
            </a:pPr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</a:rPr>
              <a:t>1. Художник и его картина.</a:t>
            </a:r>
          </a:p>
          <a:p>
            <a:pPr>
              <a:buNone/>
            </a:pPr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</a:rPr>
              <a:t>2. Описание картины И. Левитана ”Лесное озеро”.</a:t>
            </a:r>
          </a:p>
          <a:p>
            <a:pPr>
              <a:buNone/>
            </a:pPr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</a:rPr>
              <a:t>3. Моё отношение                  к картине.</a:t>
            </a:r>
          </a:p>
          <a:p>
            <a:pPr>
              <a:buNone/>
            </a:pPr>
            <a:endParaRPr lang="ru-RU" sz="32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lum contrast="18000"/>
          </a:blip>
          <a:srcRect/>
          <a:stretch>
            <a:fillRect/>
          </a:stretch>
        </p:blipFill>
        <p:spPr bwMode="auto">
          <a:xfrm>
            <a:off x="428596" y="1000108"/>
            <a:ext cx="3786214" cy="4931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214282" y="928670"/>
            <a:ext cx="8929718" cy="6143668"/>
          </a:xfrm>
        </p:spPr>
        <p:txBody>
          <a:bodyPr>
            <a:noAutofit/>
          </a:bodyPr>
          <a:lstStyle/>
          <a:p>
            <a:pPr marL="0" indent="34290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400" b="1" dirty="0" smtClean="0">
                <a:latin typeface="+mj-lt"/>
              </a:rPr>
              <a:t>Картина «Лесное озеро» была написана И.И. Левитаном       в 1889 году. На ней изображён осенний пейзаж. </a:t>
            </a:r>
          </a:p>
          <a:p>
            <a:pPr marL="0" indent="34290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400" b="1" dirty="0" smtClean="0">
                <a:latin typeface="+mj-lt"/>
              </a:rPr>
              <a:t>В центре картины художник написал чистое глубокое озеро. И.И.Левитан использовал холодные тона. </a:t>
            </a:r>
          </a:p>
          <a:p>
            <a:pPr marL="0" indent="34290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400" b="1" dirty="0" smtClean="0">
                <a:latin typeface="+mj-lt"/>
              </a:rPr>
              <a:t>На переднем плане картины изображены высокие сосны с вечнозелёной хвоей. Они ярко отражаются  с обрывистого берега в прозрачной воде озера.</a:t>
            </a:r>
          </a:p>
          <a:p>
            <a:pPr marL="0" indent="34290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400" b="1" dirty="0" smtClean="0">
                <a:latin typeface="+mj-lt"/>
              </a:rPr>
              <a:t>Вдали по обоим берегам ярким золотом горит берёзовая роща. Воздух прозрачен и свеж. Лучи холодного осеннего солнца скользят по жёлтым, зелёным, пурпурным макушкам деревьев. </a:t>
            </a:r>
          </a:p>
          <a:p>
            <a:pPr marL="0" indent="34290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400" b="1" dirty="0" smtClean="0">
                <a:latin typeface="+mj-lt"/>
              </a:rPr>
              <a:t>Эта картина вызвала печальное чувство прощания с летом.</a:t>
            </a:r>
          </a:p>
          <a:p>
            <a:pPr marL="0" indent="342900">
              <a:lnSpc>
                <a:spcPct val="120000"/>
              </a:lnSpc>
              <a:spcBef>
                <a:spcPts val="0"/>
              </a:spcBef>
              <a:buNone/>
            </a:pPr>
            <a:endParaRPr lang="ru-RU" sz="2400" b="1" dirty="0">
              <a:latin typeface="+mj-lt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357158" y="0"/>
            <a:ext cx="8429684" cy="11430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Сочинение по картине </a:t>
            </a: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И.И. Левитана «Лесное озеро»</a:t>
            </a:r>
            <a:br>
              <a:rPr kumimoji="0" lang="ru-RU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32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1604" y="214290"/>
            <a:ext cx="6157898" cy="1143000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Сочинение по картине </a:t>
            </a:r>
            <a:r>
              <a:rPr lang="en-US" sz="3200" b="1" dirty="0" smtClean="0"/>
              <a:t/>
            </a:r>
            <a:br>
              <a:rPr lang="en-US" sz="3200" b="1" dirty="0" smtClean="0"/>
            </a:br>
            <a:r>
              <a:rPr lang="ru-RU" sz="3200" b="1" dirty="0" smtClean="0"/>
              <a:t> И.И. Левитана «Лесное озеро»</a:t>
            </a:r>
            <a:br>
              <a:rPr lang="ru-RU" sz="3200" b="1" dirty="0" smtClean="0"/>
            </a:b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357298"/>
            <a:ext cx="8715436" cy="5214974"/>
          </a:xfrm>
        </p:spPr>
        <p:txBody>
          <a:bodyPr>
            <a:noAutofit/>
          </a:bodyPr>
          <a:lstStyle/>
          <a:p>
            <a:pPr marL="0" indent="34290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400" b="1" dirty="0" smtClean="0">
                <a:latin typeface="+mj-lt"/>
              </a:rPr>
              <a:t>Широко раскинулось озеро на картине И.И. Левитана. В нём, как в зеркале, отражаются деревья. Вдоль берега, как большая дружная семья стоят сосны. Большие сосны, как папы, мамы, бабушки и дедушки, а маленькие - это малыши.</a:t>
            </a:r>
          </a:p>
          <a:p>
            <a:pPr marL="0" indent="34290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400" b="1" dirty="0" smtClean="0">
                <a:latin typeface="+mj-lt"/>
              </a:rPr>
              <a:t>На заднем плане - деревья, как - будто села Жар - птица и распустила свой красочный хвост. А на правом берегу, где темно, деревья играют в прятки с солнцем. Глядя на эту картину, я попал в этот тихий, сказочный мир. Я услышал пение птиц, шуршание листьев и легкие всплески воды. Так и сидел бы и слушал эту волшебную песню природы.</a:t>
            </a:r>
          </a:p>
          <a:p>
            <a:pPr marL="0" indent="342900">
              <a:lnSpc>
                <a:spcPct val="120000"/>
              </a:lnSpc>
              <a:spcBef>
                <a:spcPts val="0"/>
              </a:spcBef>
              <a:buNone/>
            </a:pPr>
            <a:endParaRPr lang="ru-RU" sz="2400" b="1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Итог урока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</a:rPr>
              <a:t>Как мы работали на уроке? Что вам понравилось? Что нового узнали? На втором уроке мы будем писать сочинение. А для того чтобы оно получилось интересным, необходимо добиваться связности в изложении, красочности в описании, правильного построения предложений, грамотного написания. Обращаться к орфографическим словарям.</a:t>
            </a:r>
            <a:endParaRPr lang="ru-RU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1500174"/>
            <a:ext cx="6888552" cy="20313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ru-RU" dirty="0" err="1" smtClean="0"/>
              <a:t>Стихи.ру</a:t>
            </a:r>
            <a:endParaRPr lang="ru-RU" dirty="0" smtClean="0"/>
          </a:p>
          <a:p>
            <a:r>
              <a:rPr lang="en-US" dirty="0" smtClean="0">
                <a:hlinkClick r:id="rId2"/>
              </a:rPr>
              <a:t>http://stihi.ru/2010/09/27/2195</a:t>
            </a:r>
            <a:endParaRPr lang="ru-RU" dirty="0" smtClean="0"/>
          </a:p>
          <a:p>
            <a:r>
              <a:rPr lang="en-US" dirty="0" smtClean="0">
                <a:hlinkClick r:id="rId3"/>
              </a:rPr>
              <a:t>http://www.stihi.ru/2012/10/02/5921</a:t>
            </a:r>
            <a:r>
              <a:rPr lang="en-US" dirty="0" smtClean="0">
                <a:hlinkClick r:id="rId4"/>
              </a:rPr>
              <a:t> </a:t>
            </a:r>
          </a:p>
          <a:p>
            <a:r>
              <a:rPr lang="en-US" dirty="0" smtClean="0">
                <a:hlinkClick r:id="rId4"/>
              </a:rPr>
              <a:t>http://www.stihi.ru/2013/09/29/2005</a:t>
            </a:r>
            <a:r>
              <a:rPr lang="en-US" dirty="0" smtClean="0">
                <a:hlinkClick r:id="rId5"/>
              </a:rPr>
              <a:t> </a:t>
            </a:r>
          </a:p>
          <a:p>
            <a:r>
              <a:rPr lang="en-US" dirty="0" smtClean="0">
                <a:hlinkClick r:id="rId5"/>
              </a:rPr>
              <a:t>http://www.stihi.ru/2012/09/19/3154</a:t>
            </a:r>
            <a:r>
              <a:rPr lang="en-US" dirty="0" smtClean="0">
                <a:hlinkClick r:id="rId6"/>
              </a:rPr>
              <a:t> </a:t>
            </a:r>
          </a:p>
          <a:p>
            <a:pPr>
              <a:buFont typeface="Wingdings" pitchFamily="2" charset="2"/>
              <a:buChar char="q"/>
            </a:pPr>
            <a:r>
              <a:rPr lang="en-US" dirty="0" smtClean="0">
                <a:hlinkClick r:id="rId7"/>
              </a:rPr>
              <a:t>http://papus666.narod.ru/clipart/m/molb/molb010.png</a:t>
            </a:r>
            <a:r>
              <a:rPr lang="ru-RU" dirty="0" smtClean="0"/>
              <a:t> мольберт</a:t>
            </a:r>
            <a:endParaRPr lang="en-US" dirty="0" smtClean="0"/>
          </a:p>
          <a:p>
            <a:pPr>
              <a:buFont typeface="Wingdings" pitchFamily="2" charset="2"/>
              <a:buChar char="q"/>
            </a:pPr>
            <a:r>
              <a:rPr lang="ru-RU" dirty="0" smtClean="0"/>
              <a:t>Рисунки из учебника «Литературное чтение» </a:t>
            </a:r>
            <a:r>
              <a:rPr lang="ru-RU" dirty="0" err="1" smtClean="0"/>
              <a:t>Э.Э.Кац</a:t>
            </a:r>
            <a:endParaRPr lang="ru-RU" dirty="0"/>
          </a:p>
        </p:txBody>
      </p:sp>
      <p:sp>
        <p:nvSpPr>
          <p:cNvPr id="4" name="Заголовок 3"/>
          <p:cNvSpPr txBox="1">
            <a:spLocks/>
          </p:cNvSpPr>
          <p:nvPr/>
        </p:nvSpPr>
        <p:spPr>
          <a:xfrm>
            <a:off x="1357290" y="214290"/>
            <a:ext cx="6072230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 w="1905">
                  <a:solidFill>
                    <a:schemeClr val="bg1"/>
                  </a:solidFill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Impact" pitchFamily="34" charset="0"/>
                <a:ea typeface="+mj-ea"/>
                <a:cs typeface="+mj-cs"/>
              </a:rPr>
              <a:t>Список </a:t>
            </a:r>
            <a:r>
              <a:rPr kumimoji="0" lang="en-US" sz="3200" b="0" i="0" u="none" strike="noStrike" kern="1200" cap="none" spc="0" normalizeH="0" baseline="0" noProof="0" dirty="0" smtClean="0">
                <a:ln w="1905">
                  <a:solidFill>
                    <a:schemeClr val="bg1"/>
                  </a:solidFill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Impact" pitchFamily="34" charset="0"/>
                <a:ea typeface="+mj-ea"/>
                <a:cs typeface="+mj-cs"/>
              </a:rPr>
              <a:t> </a:t>
            </a:r>
            <a:r>
              <a:rPr kumimoji="0" lang="ru-RU" sz="3200" b="0" i="0" u="none" strike="noStrike" kern="1200" cap="none" spc="0" normalizeH="0" baseline="0" noProof="0" dirty="0" smtClean="0">
                <a:ln w="1905">
                  <a:solidFill>
                    <a:schemeClr val="bg1"/>
                  </a:solidFill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Impact" pitchFamily="34" charset="0"/>
                <a:ea typeface="+mj-ea"/>
                <a:cs typeface="+mj-cs"/>
              </a:rPr>
              <a:t>использованных </a:t>
            </a:r>
            <a:r>
              <a:rPr kumimoji="0" lang="en-US" sz="3200" b="0" i="0" u="none" strike="noStrike" kern="1200" cap="none" spc="0" normalizeH="0" baseline="0" noProof="0" dirty="0" smtClean="0">
                <a:ln w="1905">
                  <a:solidFill>
                    <a:schemeClr val="bg1"/>
                  </a:solidFill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Impact" pitchFamily="34" charset="0"/>
                <a:ea typeface="+mj-ea"/>
                <a:cs typeface="+mj-cs"/>
              </a:rPr>
              <a:t/>
            </a:r>
            <a:br>
              <a:rPr kumimoji="0" lang="en-US" sz="3200" b="0" i="0" u="none" strike="noStrike" kern="1200" cap="none" spc="0" normalizeH="0" baseline="0" noProof="0" dirty="0" smtClean="0">
                <a:ln w="1905">
                  <a:solidFill>
                    <a:schemeClr val="bg1"/>
                  </a:solidFill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Impact" pitchFamily="34" charset="0"/>
                <a:ea typeface="+mj-ea"/>
                <a:cs typeface="+mj-cs"/>
              </a:rPr>
            </a:br>
            <a:r>
              <a:rPr kumimoji="0" lang="ru-RU" sz="3200" b="0" i="0" u="none" strike="noStrike" kern="1200" cap="none" spc="0" normalizeH="0" baseline="0" noProof="0" dirty="0" smtClean="0">
                <a:ln w="1905">
                  <a:solidFill>
                    <a:schemeClr val="bg1"/>
                  </a:solidFill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Impact" pitchFamily="34" charset="0"/>
                <a:ea typeface="+mj-ea"/>
                <a:cs typeface="+mj-cs"/>
              </a:rPr>
              <a:t>источников</a:t>
            </a:r>
            <a:endParaRPr kumimoji="0" lang="ru-RU" sz="3200" b="1" i="0" u="none" strike="noStrike" kern="1200" cap="none" spc="0" normalizeH="0" baseline="0" noProof="0" dirty="0">
              <a:ln w="1905">
                <a:solidFill>
                  <a:schemeClr val="bg1"/>
                </a:solidFill>
              </a:ln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Impact" pitchFamily="34" charset="0"/>
              <a:ea typeface="+mj-ea"/>
              <a:cs typeface="+mj-cs"/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2571736" y="4714884"/>
            <a:ext cx="4357718" cy="1752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ru-RU" sz="2400" b="1" i="0" u="none" strike="noStrike" kern="0" cap="none" spc="0" normalizeH="0" baseline="0" noProof="0" dirty="0" smtClean="0">
                <a:ln w="1905">
                  <a:solidFill>
                    <a:schemeClr val="bg1"/>
                  </a:solidFill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Impact" pitchFamily="34" charset="0"/>
              </a:rPr>
              <a:t>Учитель начальных классов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ru-RU" sz="2400" b="1" i="0" u="none" strike="noStrike" kern="0" cap="none" spc="0" normalizeH="0" baseline="0" noProof="0" dirty="0" smtClean="0">
                <a:ln w="1905">
                  <a:solidFill>
                    <a:schemeClr val="bg1"/>
                  </a:solidFill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Impact" pitchFamily="34" charset="0"/>
              </a:rPr>
              <a:t>МБОУ СОШ № 8 г. Моздока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ru-RU" sz="2400" b="1" i="0" u="none" strike="noStrike" kern="0" cap="none" spc="0" normalizeH="0" baseline="0" noProof="0" dirty="0" smtClean="0">
                <a:ln w="1905">
                  <a:solidFill>
                    <a:schemeClr val="bg1"/>
                  </a:solidFill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Impact" pitchFamily="34" charset="0"/>
              </a:rPr>
              <a:t>Сук Наталия Ивановна</a:t>
            </a:r>
            <a:endParaRPr kumimoji="0" lang="ru-RU" sz="2400" b="1" i="0" u="none" strike="noStrike" kern="0" cap="none" spc="0" normalizeH="0" baseline="0" noProof="0" dirty="0">
              <a:ln w="1905">
                <a:solidFill>
                  <a:schemeClr val="bg1"/>
                </a:solidFill>
              </a:ln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Impac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14">
  <a:themeElements>
    <a:clrScheme name="Край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Край">
      <a:majorFont>
        <a:latin typeface="Garamond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Край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ай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ай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Тема14</Template>
  <TotalTime>238</TotalTime>
  <Words>901</Words>
  <PresentationFormat>Экран (4:3)</PresentationFormat>
  <Paragraphs>97</Paragraphs>
  <Slides>18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Тема14</vt:lpstr>
      <vt:lpstr>И.И. Левитан  «Лесное озеро»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Г) Словарь </vt:lpstr>
      <vt:lpstr>Составление плана сочинения</vt:lpstr>
      <vt:lpstr>Слайд 15</vt:lpstr>
      <vt:lpstr>Сочинение по картине   И.И. Левитана «Лесное озеро» </vt:lpstr>
      <vt:lpstr>Итог урока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И.И. Левитан  «Лесное озеро»</dc:title>
  <cp:lastModifiedBy>Loner-XP</cp:lastModifiedBy>
  <cp:revision>45</cp:revision>
  <dcterms:modified xsi:type="dcterms:W3CDTF">2014-09-21T19:18:08Z</dcterms:modified>
</cp:coreProperties>
</file>