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6" r:id="rId3"/>
    <p:sldId id="258" r:id="rId4"/>
    <p:sldId id="259" r:id="rId5"/>
    <p:sldId id="268" r:id="rId6"/>
    <p:sldId id="269" r:id="rId7"/>
    <p:sldId id="270" r:id="rId8"/>
    <p:sldId id="260" r:id="rId9"/>
    <p:sldId id="271" r:id="rId10"/>
    <p:sldId id="272" r:id="rId11"/>
    <p:sldId id="273" r:id="rId12"/>
    <p:sldId id="274" r:id="rId13"/>
    <p:sldId id="261" r:id="rId14"/>
    <p:sldId id="275" r:id="rId15"/>
    <p:sldId id="276" r:id="rId16"/>
    <p:sldId id="262" r:id="rId17"/>
    <p:sldId id="263" r:id="rId18"/>
    <p:sldId id="265" r:id="rId19"/>
    <p:sldId id="266" r:id="rId20"/>
    <p:sldId id="26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50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605E3-577F-46D5-9E16-1D11720217C4}" type="datetimeFigureOut">
              <a:rPr lang="ru-RU" smtClean="0"/>
              <a:pPr/>
              <a:t>12.09.2018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198A0-D59A-40E0-B71E-C4D0AC42F6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805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32945-CB66-439F-A74E-12063CCCDE0A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B85B8-2BAA-439E-B2A6-F410D32AAD9C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B89FE-436A-4EF7-8E04-4B1D6CAE9641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E8A3D-6EDA-483B-AD26-997AA7708404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DA09-520A-44A7-B639-56E733ACF82B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B3AB2-7E68-4B27-80C2-6A1A4F4F37D3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25C07-523F-49A1-A6DC-0594141FBD9C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98FC6-F240-4AA2-8EBF-DF8056BCD5F4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A67C3-B7F7-492F-B4A3-579CC1068F33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1833-C257-42B9-99B2-0C51C4216BD1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AF754-FD84-42F2-BEA4-09E27BCC6F11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5EDADFE-CD17-45A0-8029-FA8A5A1313EF}" type="datetime1">
              <a:rPr lang="ru-RU" smtClean="0"/>
              <a:pPr/>
              <a:t>12.09.2018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Буклова Светлана Васильевна, учитель истории и обществознания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E66402F-B466-4FC9-95DC-4BF231B6D62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894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4499992" y="908720"/>
            <a:ext cx="4464496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Schoolbook" pitchFamily="18" charset="0"/>
                <a:cs typeface="Times New Roman" pitchFamily="18" charset="0"/>
              </a:rPr>
              <a:t>     У дороги стояло засохшее дерево. Ночью прошел вор и испугался: он подумал, что это стоит, поджидая его, полицейский.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Century Schoolbook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Schoolbook" pitchFamily="18" charset="0"/>
                <a:cs typeface="Times New Roman" pitchFamily="18" charset="0"/>
              </a:rPr>
              <a:t>     Прошел влюбленный юноша, и сердце его радостно забилось: он принял дерево за свою возлюбленную.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Century Schoolbook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Schoolbook" pitchFamily="18" charset="0"/>
                <a:cs typeface="Times New Roman" pitchFamily="18" charset="0"/>
              </a:rPr>
              <a:t>     Ребенок, напуганный страшными сказками, увидев дерево, расплакался: он подумал, что это привидение.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Century Schoolbook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entury Schoolbook" pitchFamily="18" charset="0"/>
                <a:cs typeface="Times New Roman" pitchFamily="18" charset="0"/>
              </a:rPr>
              <a:t>     Но во всех случаях дерево было только деревом.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latin typeface="Century Schoolbook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entury Schoolbook" pitchFamily="18" charset="0"/>
                <a:cs typeface="Times New Roman" pitchFamily="18" charset="0"/>
              </a:rPr>
              <a:t>     Мы видим мир таким, каковы мы сами.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984" y="764704"/>
            <a:ext cx="4464496" cy="48320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Человек и общество в ранних мифах </a:t>
            </a:r>
          </a:p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и первых философских учениях</a:t>
            </a:r>
            <a:endParaRPr lang="ru-RU" sz="4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457700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3059" r="41678"/>
          <a:stretch>
            <a:fillRect/>
          </a:stretch>
        </p:blipFill>
        <p:spPr bwMode="auto">
          <a:xfrm>
            <a:off x="0" y="1916832"/>
            <a:ext cx="9144000" cy="4941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5" name="Выноска-облако 4"/>
          <p:cNvSpPr/>
          <p:nvPr/>
        </p:nvSpPr>
        <p:spPr>
          <a:xfrm>
            <a:off x="0" y="0"/>
            <a:ext cx="5940152" cy="2016224"/>
          </a:xfrm>
          <a:prstGeom prst="cloudCallout">
            <a:avLst>
              <a:gd name="adj1" fmla="val 43395"/>
              <a:gd name="adj2" fmla="val 58460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21490" y="0"/>
            <a:ext cx="3322510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203848" y="2348880"/>
            <a:ext cx="3054041" cy="338554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ru-RU" sz="16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Антуан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Schoolbook" pitchFamily="18" charset="0"/>
              </a:rPr>
              <a:t> де Сент-Экзюпери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32656"/>
            <a:ext cx="53285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entury Schoolbook" pitchFamily="18" charset="0"/>
              </a:rPr>
              <a:t>  Пытаясь </a:t>
            </a:r>
            <a:r>
              <a:rPr lang="ru-RU" sz="2000" b="1" dirty="0">
                <a:latin typeface="Century Schoolbook" pitchFamily="18" charset="0"/>
              </a:rPr>
              <a:t>охватить мир сегодняшний, мы черпаем из словаря, сложившегося в мире вчерашнем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640960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u="sng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Мифология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 - 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от греч. предание,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 сказание </a:t>
            </a: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и слово, </a:t>
            </a:r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учение.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Century Schoolbook" pitchFamily="18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51520" y="980728"/>
            <a:ext cx="8568952" cy="25545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     В австралийском мифе журавль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Бронта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бросает в небо яйцо. Оно разбивается, и с тех пор его желток, став солнцем, освещает землю. Одна из священных книг Индии сообщает, что некогда, в эпоху, когда во Вселенной не было ничего, кроме вод, некий бог превратился в яйцо и стал плавать в этих водах. Потом яйцо «раскололось. Из двух половин скорлупы одна была серебряной, другая золотой. Серебряная - это земля, золотая -небо».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Century Schoolbook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573016"/>
            <a:ext cx="8280920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u="sng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itchFamily="18" charset="0"/>
              </a:rPr>
              <a:t>Мифология</a:t>
            </a:r>
            <a:r>
              <a:rPr lang="ru-RU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 </a:t>
            </a:r>
            <a:r>
              <a:rPr lang="ru-RU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- это исторически первая форма миропонимания, объяснения людьми общественной жизни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15616" y="4797152"/>
            <a:ext cx="6768752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идеи о происхождении мира и людей в древних мифах :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 Schoolbook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79512" y="5949280"/>
            <a:ext cx="4067944" cy="70788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идея творения - мир создан существом-богом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entury Schoolbook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5949280"/>
            <a:ext cx="478802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идея развития - мир постепенно развивался из хаоса.</a:t>
            </a:r>
            <a:endParaRPr lang="ru-RU" sz="2000" dirty="0"/>
          </a:p>
        </p:txBody>
      </p:sp>
      <p:sp>
        <p:nvSpPr>
          <p:cNvPr id="8" name="Стрелка вниз 7"/>
          <p:cNvSpPr/>
          <p:nvPr/>
        </p:nvSpPr>
        <p:spPr>
          <a:xfrm rot="2955746">
            <a:off x="3390517" y="5370703"/>
            <a:ext cx="154854" cy="766757"/>
          </a:xfrm>
          <a:prstGeom prst="downArrow">
            <a:avLst>
              <a:gd name="adj1" fmla="val 48960"/>
              <a:gd name="adj2" fmla="val 11533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9355458" flipH="1">
            <a:off x="5487196" y="5406432"/>
            <a:ext cx="132142" cy="687098"/>
          </a:xfrm>
          <a:prstGeom prst="downArrow">
            <a:avLst>
              <a:gd name="adj1" fmla="val 48960"/>
              <a:gd name="adj2" fmla="val 11533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функции мифа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Объяснение происхождения и устройства мира</a:t>
            </a:r>
          </a:p>
          <a:p>
            <a:r>
              <a:rPr lang="ru-RU" dirty="0" smtClean="0"/>
              <a:t>Обоснование и оправдание существующего образа жизни людей</a:t>
            </a:r>
          </a:p>
          <a:p>
            <a:r>
              <a:rPr lang="ru-RU" dirty="0" smtClean="0"/>
              <a:t>Регулирование отношений между людьми</a:t>
            </a:r>
          </a:p>
          <a:p>
            <a:r>
              <a:rPr lang="ru-RU" dirty="0" smtClean="0"/>
              <a:t>Обеспечение преемственности духовной традиции общества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440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Особенности мифологического мировоззрения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Эмоционально-образная форма</a:t>
            </a:r>
          </a:p>
          <a:p>
            <a:r>
              <a:rPr lang="ru-RU" sz="4000" dirty="0" smtClean="0"/>
              <a:t>Очеловечивание природы</a:t>
            </a:r>
          </a:p>
          <a:p>
            <a:r>
              <a:rPr lang="ru-RU" sz="4000" dirty="0" smtClean="0"/>
              <a:t>Отсутствие рефлексии</a:t>
            </a:r>
          </a:p>
          <a:p>
            <a:r>
              <a:rPr lang="ru-RU" sz="4000" dirty="0" smtClean="0"/>
              <a:t>Утилитарная направленность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656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Мифологическое сознание древнего человека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712968" cy="504056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То, о чем повествует миф – не вымысел</a:t>
            </a:r>
          </a:p>
          <a:p>
            <a:r>
              <a:rPr lang="ru-RU" dirty="0" smtClean="0"/>
              <a:t>Человек и природа не противостоят друг другу. Мир природы наделяется человеческими характеристиками</a:t>
            </a:r>
          </a:p>
          <a:p>
            <a:r>
              <a:rPr lang="ru-RU" dirty="0" smtClean="0"/>
              <a:t>Все, что способно воздействовать на органы чувств – реальность (сон – часть реальности)</a:t>
            </a:r>
          </a:p>
          <a:p>
            <a:r>
              <a:rPr lang="ru-RU" dirty="0" smtClean="0"/>
              <a:t>Человек не искал причины (почему происходит событие или явление), а искал ответ на вопрос «кто?» (по чьей воле совершилось событие). Ч</a:t>
            </a:r>
            <a:r>
              <a:rPr lang="ru-RU" dirty="0"/>
              <a:t>аще всего это воля богов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Особое восприятие времени (по временам года или циклам жизни человека: детство, молодость, старость)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57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Горизонтальный свиток 11"/>
          <p:cNvSpPr/>
          <p:nvPr/>
        </p:nvSpPr>
        <p:spPr>
          <a:xfrm>
            <a:off x="3491880" y="2806936"/>
            <a:ext cx="5256584" cy="3717032"/>
          </a:xfrm>
          <a:prstGeom prst="horizontalScroll">
            <a:avLst>
              <a:gd name="adj" fmla="val 25000"/>
            </a:avLst>
          </a:prstGeom>
          <a:blipFill>
            <a:blip r:embed="rId2" cstate="print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30119" y="116632"/>
            <a:ext cx="7811754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Древнеиндийская философия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0123" y="908720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entury Schoolbook" pitchFamily="18" charset="0"/>
              </a:rPr>
              <a:t>Веды (знание)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entury Schoolbook" pitchFamily="18" charset="0"/>
              </a:rPr>
              <a:t>- сборники гимнов богам, песнопений, ритуалов, изречений, жертвенных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entury Schoolbook" pitchFamily="18" charset="0"/>
              </a:rPr>
              <a:t>формул (1200-600 гг. до н.э.)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499992" y="4437112"/>
            <a:ext cx="41044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Причина твоих страданий в тебе самом, ты заслужил это своими поступками в прошлом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312" y="2109049"/>
            <a:ext cx="4355976" cy="2556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908720"/>
            <a:ext cx="885698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/>
              <a:t>Веды относятся к категории </a:t>
            </a:r>
            <a:r>
              <a:rPr lang="ru-RU" sz="2200" dirty="0" err="1"/>
              <a:t>шрути</a:t>
            </a:r>
            <a:r>
              <a:rPr lang="ru-RU" sz="2200" dirty="0"/>
              <a:t> («услышанное</a:t>
            </a:r>
            <a:r>
              <a:rPr lang="ru-RU" sz="2200" dirty="0" smtClean="0"/>
              <a:t>») </a:t>
            </a:r>
            <a:r>
              <a:rPr lang="ru-RU" sz="2200" dirty="0"/>
              <a:t>и мантры, содержащиеся в них, повторяются как молитвы и используются в различных религиозных ритуалах. Основной частью Вед являются </a:t>
            </a:r>
            <a:r>
              <a:rPr lang="ru-RU" sz="2200" dirty="0" err="1"/>
              <a:t>самхиты</a:t>
            </a:r>
            <a:r>
              <a:rPr lang="ru-RU" sz="2200" dirty="0"/>
              <a:t> — сборники мантр, к которым примыкают брахманы, </a:t>
            </a:r>
            <a:r>
              <a:rPr lang="ru-RU" sz="2200" dirty="0" err="1"/>
              <a:t>араньяки</a:t>
            </a:r>
            <a:r>
              <a:rPr lang="ru-RU" sz="2200" dirty="0"/>
              <a:t> и упанишады — тексты, являющиеся комментариями к ведийским </a:t>
            </a:r>
            <a:r>
              <a:rPr lang="ru-RU" sz="2200" dirty="0" err="1"/>
              <a:t>самхитам</a:t>
            </a:r>
            <a:r>
              <a:rPr lang="ru-RU" sz="2200" dirty="0" smtClean="0"/>
              <a:t>.</a:t>
            </a:r>
            <a:endParaRPr lang="ru-RU" sz="2200" dirty="0"/>
          </a:p>
          <a:p>
            <a:r>
              <a:rPr lang="ru-RU" sz="2200" dirty="0"/>
              <a:t>На протяжении многих веков Веды передавались устно в стихотворной </a:t>
            </a:r>
            <a:r>
              <a:rPr lang="ru-RU" sz="2200" dirty="0" smtClean="0"/>
              <a:t>форме и </a:t>
            </a:r>
            <a:r>
              <a:rPr lang="ru-RU" sz="2200" dirty="0"/>
              <a:t>только гораздо позднее были </a:t>
            </a:r>
            <a:r>
              <a:rPr lang="ru-RU" sz="2200" dirty="0" smtClean="0"/>
              <a:t>записаны. </a:t>
            </a:r>
            <a:r>
              <a:rPr lang="ru-RU" sz="2200" dirty="0"/>
              <a:t>Индуистская религиозная традиция считает Веды </a:t>
            </a:r>
            <a:r>
              <a:rPr lang="ru-RU" sz="2200" dirty="0" err="1" smtClean="0"/>
              <a:t>несотворёнными</a:t>
            </a:r>
            <a:r>
              <a:rPr lang="ru-RU" sz="2200" dirty="0" smtClean="0"/>
              <a:t> </a:t>
            </a:r>
            <a:r>
              <a:rPr lang="ru-RU" sz="2200" dirty="0"/>
              <a:t>человеком, вечными </a:t>
            </a:r>
            <a:r>
              <a:rPr lang="ru-RU" sz="2200" dirty="0" err="1"/>
              <a:t>богооткровенными</a:t>
            </a:r>
            <a:r>
              <a:rPr lang="ru-RU" sz="2200" dirty="0"/>
              <a:t> </a:t>
            </a:r>
            <a:r>
              <a:rPr lang="ru-RU" sz="2200" dirty="0" smtClean="0"/>
              <a:t>писаниями, </a:t>
            </a:r>
            <a:r>
              <a:rPr lang="ru-RU" sz="2200" dirty="0"/>
              <a:t>которые были даны человечеству через святых </a:t>
            </a:r>
            <a:r>
              <a:rPr lang="ru-RU" sz="2200" dirty="0" smtClean="0"/>
              <a:t>мудрецов. </a:t>
            </a:r>
            <a:r>
              <a:rPr lang="ru-RU" sz="2200" dirty="0"/>
              <a:t>Сведения об авторстве указаны в </a:t>
            </a:r>
            <a:r>
              <a:rPr lang="ru-RU" sz="2200" dirty="0" err="1"/>
              <a:t>анукрамани</a:t>
            </a:r>
            <a:r>
              <a:rPr lang="ru-RU" sz="2200" dirty="0"/>
              <a:t>. Существует четыре Веды:</a:t>
            </a:r>
          </a:p>
          <a:p>
            <a:endParaRPr lang="ru-RU" sz="2200" dirty="0"/>
          </a:p>
          <a:p>
            <a:r>
              <a:rPr lang="ru-RU" sz="2200" dirty="0" err="1"/>
              <a:t>Ригведа</a:t>
            </a:r>
            <a:r>
              <a:rPr lang="ru-RU" sz="2200" dirty="0"/>
              <a:t> — «</a:t>
            </a:r>
            <a:r>
              <a:rPr lang="ru-RU" sz="2200" dirty="0" err="1"/>
              <a:t>Веда</a:t>
            </a:r>
            <a:r>
              <a:rPr lang="ru-RU" sz="2200" dirty="0"/>
              <a:t> гимнов»</a:t>
            </a:r>
          </a:p>
          <a:p>
            <a:r>
              <a:rPr lang="ru-RU" sz="2200" dirty="0" err="1"/>
              <a:t>Яджурведа</a:t>
            </a:r>
            <a:r>
              <a:rPr lang="ru-RU" sz="2200" dirty="0"/>
              <a:t> — «</a:t>
            </a:r>
            <a:r>
              <a:rPr lang="ru-RU" sz="2200" dirty="0" err="1"/>
              <a:t>Веда</a:t>
            </a:r>
            <a:r>
              <a:rPr lang="ru-RU" sz="2200" dirty="0"/>
              <a:t> жертвенных формул»</a:t>
            </a:r>
          </a:p>
          <a:p>
            <a:r>
              <a:rPr lang="ru-RU" sz="2200" dirty="0" err="1"/>
              <a:t>Самаведа</a:t>
            </a:r>
            <a:r>
              <a:rPr lang="ru-RU" sz="2200" dirty="0"/>
              <a:t> — «</a:t>
            </a:r>
            <a:r>
              <a:rPr lang="ru-RU" sz="2200" dirty="0" err="1"/>
              <a:t>Веда</a:t>
            </a:r>
            <a:r>
              <a:rPr lang="ru-RU" sz="2200" dirty="0"/>
              <a:t> песнопений»</a:t>
            </a:r>
          </a:p>
          <a:p>
            <a:r>
              <a:rPr lang="ru-RU" sz="2200" dirty="0" err="1"/>
              <a:t>Атхарваведа</a:t>
            </a:r>
            <a:r>
              <a:rPr lang="ru-RU" sz="2200" dirty="0"/>
              <a:t> — «</a:t>
            </a:r>
            <a:r>
              <a:rPr lang="ru-RU" sz="2200" dirty="0" err="1"/>
              <a:t>Веда</a:t>
            </a:r>
            <a:r>
              <a:rPr lang="ru-RU" sz="2200" dirty="0"/>
              <a:t> заклинаний»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30119" y="116632"/>
            <a:ext cx="7811754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Древнеиндийская философия</a:t>
            </a:r>
          </a:p>
        </p:txBody>
      </p:sp>
    </p:spTree>
    <p:extLst>
      <p:ext uri="{BB962C8B-B14F-4D97-AF65-F5344CB8AC3E}">
        <p14:creationId xmlns:p14="http://schemas.microsoft.com/office/powerpoint/2010/main" val="30629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30119" y="116632"/>
            <a:ext cx="7811754" cy="64633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Century Schoolbook" pitchFamily="18" charset="0"/>
              </a:rPr>
              <a:t>Древнеиндийская философия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823182"/>
            <a:ext cx="885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/>
              <a:t>Упаниша́ды</a:t>
            </a:r>
            <a:r>
              <a:rPr lang="ru-RU" sz="2800" dirty="0"/>
              <a:t> </a:t>
            </a:r>
            <a:r>
              <a:rPr lang="ru-RU" sz="2800" dirty="0" smtClean="0"/>
              <a:t>— </a:t>
            </a:r>
            <a:r>
              <a:rPr lang="ru-RU" sz="2800" dirty="0"/>
              <a:t>древнеиндийские трактаты религиозно-философского характера. Являются частью </a:t>
            </a:r>
            <a:r>
              <a:rPr lang="ru-RU" sz="2800" dirty="0" smtClean="0"/>
              <a:t>Вед (</a:t>
            </a:r>
            <a:r>
              <a:rPr lang="en-US" sz="2800" dirty="0" smtClean="0"/>
              <a:t>VIII</a:t>
            </a:r>
            <a:r>
              <a:rPr lang="ru-RU" sz="2800" dirty="0" smtClean="0"/>
              <a:t>-</a:t>
            </a:r>
            <a:r>
              <a:rPr lang="en-US" sz="2800" dirty="0" smtClean="0"/>
              <a:t>III</a:t>
            </a:r>
            <a:r>
              <a:rPr lang="ru-RU" sz="2800" dirty="0" smtClean="0"/>
              <a:t> </a:t>
            </a:r>
            <a:r>
              <a:rPr lang="ru-RU" sz="2800" dirty="0" err="1" smtClean="0"/>
              <a:t>вв</a:t>
            </a:r>
            <a:r>
              <a:rPr lang="ru-RU" sz="2800" dirty="0" smtClean="0"/>
              <a:t> до н.э.)</a:t>
            </a:r>
            <a:endParaRPr lang="ru-RU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22" y="2492896"/>
            <a:ext cx="3506249" cy="280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4" y="2208177"/>
            <a:ext cx="52565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Впервые выражена идея реинкарнации – переселения душ. Карма – деяние, поступок – ключевое понятие индийской философии. Закон кармы (твоя реинкарнация зависит от поступков. Вел себя плохо – родишься придорожным камнем или крокодилом). Карму можно изменить. Йога – один из путей изменения кармы)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379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9116" y="121856"/>
            <a:ext cx="62030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«Когда я читаю «</a:t>
            </a:r>
            <a:r>
              <a:rPr lang="ru-RU" sz="2200" dirty="0" err="1"/>
              <a:t>Бхагавад</a:t>
            </a:r>
            <a:r>
              <a:rPr lang="ru-RU" sz="2200" dirty="0"/>
              <a:t>-Гиту», я спрашиваю себя, как же Бог </a:t>
            </a:r>
            <a:r>
              <a:rPr lang="ru-RU" sz="2200" dirty="0" smtClean="0"/>
              <a:t>создал</a:t>
            </a:r>
            <a:r>
              <a:rPr lang="en-US" sz="2200" dirty="0" smtClean="0"/>
              <a:t> </a:t>
            </a:r>
            <a:r>
              <a:rPr lang="ru-RU" sz="2200" dirty="0" smtClean="0"/>
              <a:t>Вселенную</a:t>
            </a:r>
            <a:r>
              <a:rPr lang="ru-RU" sz="2200" dirty="0"/>
              <a:t>? Все остальные вопросы кажутся излишними».</a:t>
            </a:r>
          </a:p>
          <a:p>
            <a:pPr algn="r"/>
            <a:r>
              <a:rPr lang="ru-RU" sz="2200" dirty="0"/>
              <a:t>Альберт </a:t>
            </a:r>
            <a:r>
              <a:rPr lang="ru-RU" sz="2200" dirty="0" err="1"/>
              <a:t>Энштейн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676126"/>
            <a:ext cx="468052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«Особенно привлекли меня философские идеи «</a:t>
            </a:r>
            <a:r>
              <a:rPr lang="ru-RU" sz="2200" dirty="0" err="1"/>
              <a:t>Бхагавад</a:t>
            </a:r>
            <a:r>
              <a:rPr lang="ru-RU" sz="2200" dirty="0"/>
              <a:t>-Гиты». </a:t>
            </a:r>
            <a:r>
              <a:rPr lang="ru-RU" sz="2200" dirty="0" smtClean="0"/>
              <a:t>Они</a:t>
            </a:r>
            <a:r>
              <a:rPr lang="en-US" sz="2200" dirty="0" smtClean="0"/>
              <a:t> </a:t>
            </a:r>
            <a:r>
              <a:rPr lang="ru-RU" sz="2200" dirty="0" smtClean="0"/>
              <a:t>практически </a:t>
            </a:r>
            <a:r>
              <a:rPr lang="ru-RU" sz="2200" dirty="0"/>
              <a:t>совпадают с тем пониманием реальности, к </a:t>
            </a:r>
            <a:r>
              <a:rPr lang="ru-RU" sz="2200" dirty="0" smtClean="0"/>
              <a:t>которому</a:t>
            </a:r>
            <a:r>
              <a:rPr lang="en-US" sz="2200" dirty="0" smtClean="0"/>
              <a:t> </a:t>
            </a:r>
            <a:r>
              <a:rPr lang="ru-RU" sz="2200" dirty="0" smtClean="0"/>
              <a:t>меня </a:t>
            </a:r>
            <a:r>
              <a:rPr lang="ru-RU" sz="2200" dirty="0"/>
              <a:t>привело изучение квантовой механики».</a:t>
            </a:r>
          </a:p>
          <a:p>
            <a:pPr algn="r"/>
            <a:r>
              <a:rPr lang="ru-RU" sz="2200" dirty="0" smtClean="0"/>
              <a:t>Юджин </a:t>
            </a:r>
            <a:r>
              <a:rPr lang="ru-RU" sz="2200" dirty="0" err="1"/>
              <a:t>Вингер</a:t>
            </a:r>
            <a:r>
              <a:rPr lang="ru-RU" sz="2200" dirty="0"/>
              <a:t>, лауреат нобелевской премии по физике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7533" y="4581128"/>
            <a:ext cx="882695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«В великом учении Вед нет ни тени сектантства. Оно предназначено </a:t>
            </a:r>
            <a:r>
              <a:rPr lang="ru-RU" sz="2200" dirty="0" smtClean="0"/>
              <a:t>для</a:t>
            </a:r>
            <a:r>
              <a:rPr lang="en-US" sz="2200" dirty="0" smtClean="0"/>
              <a:t> </a:t>
            </a:r>
            <a:r>
              <a:rPr lang="ru-RU" sz="2200" dirty="0" smtClean="0"/>
              <a:t>всех </a:t>
            </a:r>
            <a:r>
              <a:rPr lang="ru-RU" sz="2200" dirty="0"/>
              <a:t>эпох, климатических регионов и наций и является королевской</a:t>
            </a:r>
          </a:p>
          <a:p>
            <a:r>
              <a:rPr lang="ru-RU" sz="2200" dirty="0"/>
              <a:t>дорогой к достижению Великого Знания. Утром я погружаю свой разум</a:t>
            </a:r>
          </a:p>
          <a:p>
            <a:r>
              <a:rPr lang="ru-RU" sz="2200" dirty="0"/>
              <a:t>в величественную философию «</a:t>
            </a:r>
            <a:r>
              <a:rPr lang="ru-RU" sz="2200" dirty="0" err="1"/>
              <a:t>Бхагавад</a:t>
            </a:r>
            <a:r>
              <a:rPr lang="ru-RU" sz="2200" dirty="0"/>
              <a:t>-Гиты», в сравнении с которой</a:t>
            </a:r>
          </a:p>
          <a:p>
            <a:r>
              <a:rPr lang="ru-RU" sz="2200" dirty="0"/>
              <a:t>наш современный мир и его литература кажутся незначительными».</a:t>
            </a:r>
          </a:p>
          <a:p>
            <a:pPr algn="r"/>
            <a:r>
              <a:rPr lang="ru-RU" sz="2200" dirty="0"/>
              <a:t>Генри Дэвид Торо, американский философ и писатель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01" y="1889637"/>
            <a:ext cx="4037734" cy="2373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287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692696"/>
            <a:ext cx="56886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dirty="0"/>
              <a:t>Будди́зм </a:t>
            </a:r>
            <a:r>
              <a:rPr lang="vi-VN" sz="2400" dirty="0" smtClean="0"/>
              <a:t>(</a:t>
            </a:r>
            <a:r>
              <a:rPr lang="en-US" sz="2400" dirty="0" smtClean="0"/>
              <a:t>«</a:t>
            </a:r>
            <a:r>
              <a:rPr lang="vi-VN" sz="2400" dirty="0"/>
              <a:t>Учение Просветлённого</a:t>
            </a:r>
            <a:r>
              <a:rPr lang="vi-VN" sz="2400" dirty="0" smtClean="0"/>
              <a:t>»</a:t>
            </a:r>
            <a:r>
              <a:rPr lang="en-US" sz="2400" dirty="0" smtClean="0"/>
              <a:t>) </a:t>
            </a:r>
            <a:r>
              <a:rPr lang="en-US" sz="2400" dirty="0"/>
              <a:t>— </a:t>
            </a:r>
            <a:r>
              <a:rPr lang="vi-VN" sz="2400" dirty="0"/>
              <a:t>религиозно-философское учение (дхарма) о духовном пробуждении (бодхи), возникшее около </a:t>
            </a:r>
            <a:r>
              <a:rPr lang="en-US" sz="2400" dirty="0"/>
              <a:t>VI </a:t>
            </a:r>
            <a:r>
              <a:rPr lang="vi-VN" sz="2400" dirty="0"/>
              <a:t>века до н. э. в Древней Индии. Основателем учения считается Сиддхартха Гаутама, впоследствии получивший имя Будда </a:t>
            </a:r>
            <a:r>
              <a:rPr lang="vi-VN" sz="2400" dirty="0" smtClean="0"/>
              <a:t>Шакьямуни.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1889" y="169476"/>
            <a:ext cx="2937653" cy="486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074689" y="46646"/>
            <a:ext cx="18982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Буддизм</a:t>
            </a:r>
            <a:endParaRPr kumimoji="0" lang="ru-RU" sz="4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37356" y="5038636"/>
            <a:ext cx="31066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Стоящий Будда. Одно из ранних известных изображений Будды Шакьямуни, I—II в. н. э. </a:t>
            </a:r>
            <a:r>
              <a:rPr lang="ru-RU" sz="1600" dirty="0" smtClean="0"/>
              <a:t>(Токийский </a:t>
            </a:r>
            <a:r>
              <a:rPr lang="ru-RU" sz="1600" dirty="0"/>
              <a:t>национальный музей)</a:t>
            </a:r>
          </a:p>
        </p:txBody>
      </p:sp>
    </p:spTree>
    <p:extLst>
      <p:ext uri="{BB962C8B-B14F-4D97-AF65-F5344CB8AC3E}">
        <p14:creationId xmlns:p14="http://schemas.microsoft.com/office/powerpoint/2010/main" val="38175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5940152" y="0"/>
            <a:ext cx="189827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Буддизм</a:t>
            </a:r>
            <a:endParaRPr kumimoji="0" lang="ru-RU" sz="4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4751512" y="482189"/>
            <a:ext cx="439248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1. Существование человека неразрывно связано со страданием.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2. Причиной страдания является жажда, ведущая через радости и страсти к перерождению, рождению вновь.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3. Устранение причин страдания заключается в устранении этой жажды.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entury Schoolbook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4. Путь, ведущий к устранению страданий - восьмеричный путь.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88024" y="4005064"/>
            <a:ext cx="3816424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latin typeface="Century Schoolbook" pitchFamily="18" charset="0"/>
              </a:rPr>
              <a:t>верили в живую Вселенную, человека считали неотделимой частью этого организма, так как жизнь для них не сводилась лишь к биологической ее форме, они имели право стремиться к бессмертию в других мирах и свято верили в бессмертную душу, стараясь не засорять ее злом и безобразными поступками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4427984" cy="627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114368"/>
              </p:ext>
            </p:extLst>
          </p:nvPr>
        </p:nvGraphicFramePr>
        <p:xfrm>
          <a:off x="323528" y="980728"/>
          <a:ext cx="8568952" cy="5567628"/>
        </p:xfrm>
        <a:graphic>
          <a:graphicData uri="http://schemas.openxmlformats.org/drawingml/2006/table">
            <a:tbl>
              <a:tblPr/>
              <a:tblGrid>
                <a:gridCol w="4256715"/>
                <a:gridCol w="4312237"/>
              </a:tblGrid>
              <a:tr h="1575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dirty="0">
                          <a:effectLst/>
                          <a:latin typeface="Arial"/>
                        </a:rPr>
                        <a:t>Хинаяна</a:t>
                      </a:r>
                      <a:endParaRPr lang="ru-RU" sz="1800" dirty="0">
                        <a:effectLst/>
                        <a:latin typeface="Arial"/>
                      </a:endParaRPr>
                    </a:p>
                  </a:txBody>
                  <a:tcPr marL="40613" marR="40613" marT="20307" marB="20307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EFEF8">
                            <a:shade val="30000"/>
                            <a:satMod val="115000"/>
                          </a:srgbClr>
                        </a:gs>
                        <a:gs pos="50000">
                          <a:srgbClr val="FEFEF8">
                            <a:shade val="67500"/>
                            <a:satMod val="115000"/>
                          </a:srgbClr>
                        </a:gs>
                        <a:gs pos="100000">
                          <a:srgbClr val="FEFEF8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dirty="0">
                          <a:effectLst/>
                          <a:latin typeface="Arial"/>
                        </a:rPr>
                        <a:t>Махаяна</a:t>
                      </a:r>
                      <a:endParaRPr lang="ru-RU" sz="1800" dirty="0">
                        <a:effectLst/>
                        <a:latin typeface="Arial"/>
                      </a:endParaRPr>
                    </a:p>
                  </a:txBody>
                  <a:tcPr marL="40613" marR="40613" marT="20307" marB="20307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EFEF8">
                            <a:shade val="30000"/>
                            <a:satMod val="115000"/>
                          </a:srgbClr>
                        </a:gs>
                        <a:gs pos="50000">
                          <a:srgbClr val="FEFEF8">
                            <a:shade val="67500"/>
                            <a:satMod val="115000"/>
                          </a:srgbClr>
                        </a:gs>
                        <a:gs pos="100000">
                          <a:srgbClr val="FEFEF8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368383"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Идеалом считается монашеская жизнь, только монах может достичь спасения и избавиться от перевоплощений</a:t>
                      </a: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На пути спасения никто не может помочь человеку, все зависит от его личных </a:t>
                      </a:r>
                      <a:r>
                        <a:rPr lang="ru-RU" sz="1800" dirty="0" smtClean="0">
                          <a:effectLst/>
                          <a:latin typeface="Arial"/>
                        </a:rPr>
                        <a:t>усилий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endParaRPr lang="ru-RU" sz="1800" dirty="0">
                        <a:effectLst/>
                        <a:latin typeface="Arial"/>
                      </a:endParaRP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Отсутствует пантеон святых, которые могут заступиться за людей</a:t>
                      </a: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Нет понятия рая и ада. Есть только нирвана и прекращение </a:t>
                      </a:r>
                      <a:r>
                        <a:rPr lang="ru-RU" sz="1800" dirty="0" smtClean="0">
                          <a:effectLst/>
                          <a:latin typeface="Arial"/>
                        </a:rPr>
                        <a:t>воплощений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endParaRPr lang="ru-RU" sz="1800" dirty="0">
                        <a:effectLst/>
                        <a:latin typeface="Arial"/>
                      </a:endParaRP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Отсутствуют обряды и </a:t>
                      </a:r>
                      <a:r>
                        <a:rPr lang="ru-RU" sz="1800" dirty="0" smtClean="0">
                          <a:effectLst/>
                          <a:latin typeface="Arial"/>
                        </a:rPr>
                        <a:t>магия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endParaRPr lang="ru-RU" sz="1800" dirty="0">
                        <a:effectLst/>
                        <a:latin typeface="Arial"/>
                      </a:endParaRP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Отсутствуют иконы и культовая скульптура</a:t>
                      </a:r>
                    </a:p>
                  </a:txBody>
                  <a:tcPr marL="40613" marR="40613" marT="20307" marB="20307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EFEF8">
                            <a:shade val="30000"/>
                            <a:satMod val="115000"/>
                          </a:srgbClr>
                        </a:gs>
                        <a:gs pos="50000">
                          <a:srgbClr val="FEFEF8">
                            <a:shade val="67500"/>
                            <a:satMod val="115000"/>
                          </a:srgbClr>
                        </a:gs>
                        <a:gs pos="100000">
                          <a:srgbClr val="FEFEF8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Считает, что благочестие мирянина сопоставимо с заслугами монаха и обеспечивает </a:t>
                      </a:r>
                      <a:r>
                        <a:rPr lang="ru-RU" sz="1800" dirty="0" smtClean="0">
                          <a:effectLst/>
                          <a:latin typeface="Arial"/>
                        </a:rPr>
                        <a:t>спасение</a:t>
                      </a:r>
                    </a:p>
                    <a:p>
                      <a:pPr marL="0" indent="0" algn="l" fontAlgn="t">
                        <a:buFont typeface="Arial" panose="020B0604020202020204" pitchFamily="34" charset="0"/>
                        <a:buNone/>
                      </a:pPr>
                      <a:endParaRPr lang="ru-RU" sz="1800" dirty="0">
                        <a:effectLst/>
                        <a:latin typeface="Arial"/>
                      </a:endParaRP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Появляется институт </a:t>
                      </a:r>
                      <a:r>
                        <a:rPr lang="ru-RU" sz="1800" dirty="0" err="1">
                          <a:effectLst/>
                          <a:latin typeface="Arial"/>
                        </a:rPr>
                        <a:t>бодисатв</a:t>
                      </a:r>
                      <a:r>
                        <a:rPr lang="ru-RU" sz="1800" dirty="0">
                          <a:effectLst/>
                          <a:latin typeface="Arial"/>
                        </a:rPr>
                        <a:t> — святых, достигших просвещения, которые помогают мирянам, ведут их по пути спасения</a:t>
                      </a: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Появляется большой пантеон святых, которым можно молиться, просить у них помощи</a:t>
                      </a: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Появляется понятие о рае, куда душа попадает за добрые дела, и аде, куда она попадает в наказание за грехи </a:t>
                      </a:r>
                      <a:endParaRPr lang="ru-RU" sz="1800" dirty="0" smtClean="0">
                        <a:effectLst/>
                        <a:latin typeface="Arial"/>
                      </a:endParaRP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 smtClean="0">
                          <a:effectLst/>
                          <a:latin typeface="Arial"/>
                        </a:rPr>
                        <a:t>Придает </a:t>
                      </a:r>
                      <a:r>
                        <a:rPr lang="ru-RU" sz="1800" dirty="0">
                          <a:effectLst/>
                          <a:latin typeface="Arial"/>
                        </a:rPr>
                        <a:t>большое значение обрядам и чародейству</a:t>
                      </a:r>
                    </a:p>
                    <a:p>
                      <a:pPr marL="285750" indent="-2857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ru-RU" sz="1800" dirty="0">
                          <a:effectLst/>
                          <a:latin typeface="Arial"/>
                        </a:rPr>
                        <a:t>Появляются скульптурные изображения </a:t>
                      </a:r>
                      <a:r>
                        <a:rPr lang="ru-RU" sz="1800" dirty="0" err="1">
                          <a:effectLst/>
                          <a:latin typeface="Arial"/>
                        </a:rPr>
                        <a:t>будд</a:t>
                      </a:r>
                      <a:r>
                        <a:rPr lang="ru-RU" sz="1800" dirty="0">
                          <a:effectLst/>
                          <a:latin typeface="Arial"/>
                        </a:rPr>
                        <a:t> и </a:t>
                      </a:r>
                      <a:r>
                        <a:rPr lang="ru-RU" sz="1800" dirty="0" err="1">
                          <a:effectLst/>
                          <a:latin typeface="Arial"/>
                        </a:rPr>
                        <a:t>бодисатв</a:t>
                      </a:r>
                      <a:endParaRPr lang="ru-RU" sz="1800" dirty="0">
                        <a:effectLst/>
                        <a:latin typeface="Arial"/>
                      </a:endParaRPr>
                    </a:p>
                  </a:txBody>
                  <a:tcPr marL="40613" marR="40613" marT="20307" marB="20307">
                    <a:lnL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8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EFEF8">
                            <a:shade val="30000"/>
                            <a:satMod val="115000"/>
                          </a:srgbClr>
                        </a:gs>
                        <a:gs pos="50000">
                          <a:srgbClr val="FEFEF8">
                            <a:shade val="67500"/>
                            <a:satMod val="115000"/>
                          </a:srgbClr>
                        </a:gs>
                        <a:gs pos="100000">
                          <a:srgbClr val="FEFEF8">
                            <a:shade val="100000"/>
                            <a:satMod val="115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476747" y="116632"/>
            <a:ext cx="4032448" cy="11352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33308" tIns="26979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006666"/>
                </a:solidFill>
                <a:effectLst/>
                <a:latin typeface="Arial" pitchFamily="34" charset="0"/>
                <a:cs typeface="Arial" pitchFamily="34" charset="0"/>
              </a:rPr>
              <a:t>Основные направления буддизма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12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188640"/>
            <a:ext cx="689483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Древнекитайская философия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5865" y="782812"/>
            <a:ext cx="86409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В человеке соединены темное и светлое, доброе и злое, женское и мужское. Он занимает срединное положение в мире и призван преодолеть его </a:t>
            </a:r>
            <a:r>
              <a:rPr lang="ru-RU" sz="2400" dirty="0" err="1" smtClean="0"/>
              <a:t>расколотость</a:t>
            </a:r>
            <a:r>
              <a:rPr lang="ru-RU" sz="2400" dirty="0" smtClean="0"/>
              <a:t> на два начала: </a:t>
            </a:r>
            <a:r>
              <a:rPr lang="ru-RU" sz="2400" dirty="0" err="1" smtClean="0"/>
              <a:t>инь</a:t>
            </a:r>
            <a:r>
              <a:rPr lang="ru-RU" sz="2400" dirty="0" smtClean="0"/>
              <a:t> (темное, пассивное) и </a:t>
            </a:r>
            <a:r>
              <a:rPr lang="ru-RU" sz="2400" dirty="0" err="1" smtClean="0"/>
              <a:t>ян</a:t>
            </a:r>
            <a:r>
              <a:rPr lang="ru-RU" sz="2400" dirty="0" smtClean="0"/>
              <a:t> (светлое, активное). Человек – посредник между Небом и землей. Он – не Царь Вселенной, не повелитель природы. Лучшее поведение для человека – следовать естественному ходу вещей.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35" y="357652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96333" y="3593782"/>
            <a:ext cx="36453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Так видели мир сторонники одной из 6 древнекитайских философских школ – </a:t>
            </a:r>
            <a:r>
              <a:rPr lang="ru-RU" sz="2400" b="1" i="1" dirty="0" smtClean="0"/>
              <a:t>даосизма</a:t>
            </a:r>
            <a:r>
              <a:rPr lang="ru-RU" sz="2400" dirty="0" smtClean="0"/>
              <a:t> (учение о пути «</a:t>
            </a:r>
            <a:r>
              <a:rPr lang="ru-RU" sz="2400" dirty="0" err="1" smtClean="0"/>
              <a:t>дао</a:t>
            </a:r>
            <a:r>
              <a:rPr lang="ru-RU" sz="2400" dirty="0" smtClean="0"/>
              <a:t>»). Крупнейший представитель – </a:t>
            </a:r>
            <a:r>
              <a:rPr lang="ru-RU" sz="2400" dirty="0" err="1" smtClean="0"/>
              <a:t>Лао</a:t>
            </a:r>
            <a:r>
              <a:rPr lang="ru-RU" sz="2400" dirty="0" smtClean="0"/>
              <a:t> </a:t>
            </a:r>
            <a:r>
              <a:rPr lang="ru-RU" sz="2400" dirty="0" err="1" smtClean="0"/>
              <a:t>Цзы</a:t>
            </a:r>
            <a:endParaRPr lang="ru-RU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919" y="3097996"/>
            <a:ext cx="2372328" cy="33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8306" y="5744006"/>
            <a:ext cx="102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Инь и </a:t>
            </a:r>
            <a:r>
              <a:rPr lang="ru-RU" dirty="0" err="1" smtClean="0"/>
              <a:t>ян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068976" y="6497921"/>
            <a:ext cx="1010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Лао</a:t>
            </a:r>
            <a:r>
              <a:rPr lang="ru-RU" dirty="0" smtClean="0"/>
              <a:t> </a:t>
            </a:r>
            <a:r>
              <a:rPr lang="ru-RU" dirty="0" err="1" smtClean="0"/>
              <a:t>Цзы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65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79922"/>
            <a:ext cx="204170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Выноска-облако 3"/>
          <p:cNvSpPr/>
          <p:nvPr/>
        </p:nvSpPr>
        <p:spPr>
          <a:xfrm>
            <a:off x="3635896" y="548680"/>
            <a:ext cx="5508104" cy="1584176"/>
          </a:xfrm>
          <a:prstGeom prst="cloudCallout">
            <a:avLst>
              <a:gd name="adj1" fmla="val -69297"/>
              <a:gd name="adj2" fmla="val 48535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72374" y="27296"/>
            <a:ext cx="6894836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Древнекитайская философия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39952" y="8367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Century Schoolbook" pitchFamily="18" charset="0"/>
              </a:rPr>
              <a:t>благородный </a:t>
            </a:r>
            <a:r>
              <a:rPr lang="ru-RU" dirty="0">
                <a:latin typeface="Century Schoolbook" pitchFamily="18" charset="0"/>
              </a:rPr>
              <a:t>муж разбирается в том, что есть исправное, равно как малые люди разбираются в том, что </a:t>
            </a:r>
            <a:r>
              <a:rPr lang="ru-RU" dirty="0" smtClean="0">
                <a:latin typeface="Century Schoolbook" pitchFamily="18" charset="0"/>
              </a:rPr>
              <a:t>выгодно</a:t>
            </a:r>
            <a:endParaRPr lang="ru-RU" dirty="0">
              <a:latin typeface="Century Schoolbook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786362" y="5168869"/>
            <a:ext cx="34198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spc="50" normalizeH="0" baseline="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Моизм</a:t>
            </a:r>
            <a:endParaRPr kumimoji="0" lang="ru-RU" sz="2800" b="1" i="1" u="none" strike="noStrike" spc="50" normalizeH="0" baseline="0" dirty="0" smtClean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32" y="5651521"/>
            <a:ext cx="71611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 Schoolbook" pitchFamily="18" charset="0"/>
              </a:rPr>
              <a:t>Смысл - в идеях любви и преуспеваемости, взаимной пользы. Обязательной для всех людей в обществе должна быть общая мера взаимной человечности, все должны заботиться о взаимной пользе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92599" y="4161288"/>
            <a:ext cx="1951380" cy="253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6253" y="2977749"/>
            <a:ext cx="2053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Конфуций</a:t>
            </a:r>
          </a:p>
          <a:p>
            <a:pPr algn="ctr"/>
            <a:r>
              <a:rPr lang="ru-RU" dirty="0" smtClean="0"/>
              <a:t>(551-497 гг. до н.э.)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009294" y="2021937"/>
            <a:ext cx="3506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/>
              <a:t>Конфуцианство</a:t>
            </a:r>
            <a:endParaRPr lang="ru-RU" sz="36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2463259" y="2512976"/>
            <a:ext cx="64807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Гуманность и милосердие должны пронизывать отношения между людьми. Главное правило: не делай другим того, чего не желаешь себе.</a:t>
            </a:r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-1" y="3721814"/>
            <a:ext cx="6992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Большое внимание уделял вопросам «правильного» государственного устройства. Государство – большая семья. Государь – отец и мать народа. Все должны подчиняться морали.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3356879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Century Schoolbook" pitchFamily="18" charset="0"/>
              </a:rPr>
              <a:t>Шан</a:t>
            </a:r>
            <a:r>
              <a:rPr lang="ru-RU" sz="1600" dirty="0" smtClean="0">
                <a:latin typeface="Century Schoolbook" pitchFamily="18" charset="0"/>
              </a:rPr>
              <a:t> Ян</a:t>
            </a:r>
            <a:endParaRPr lang="ru-RU" sz="1600" dirty="0">
              <a:latin typeface="Century Schoolbook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2309893" cy="343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7" name="TextBox 6"/>
          <p:cNvSpPr txBox="1"/>
          <p:nvPr/>
        </p:nvSpPr>
        <p:spPr>
          <a:xfrm>
            <a:off x="6084168" y="443711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Century Schoolbook" pitchFamily="18" charset="0"/>
              </a:rPr>
              <a:t>    </a:t>
            </a:r>
            <a:endParaRPr lang="ru-RU" sz="2000" dirty="0">
              <a:latin typeface="Century Schoolbook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27421" y="56873"/>
            <a:ext cx="640307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Школа </a:t>
            </a:r>
            <a:r>
              <a:rPr lang="ru-RU" sz="2400" b="1" i="1" dirty="0"/>
              <a:t>законников </a:t>
            </a:r>
            <a:r>
              <a:rPr lang="ru-RU" sz="2400" dirty="0"/>
              <a:t>(«фа-</a:t>
            </a:r>
            <a:r>
              <a:rPr lang="ru-RU" sz="2400" dirty="0" err="1"/>
              <a:t>цзя</a:t>
            </a:r>
            <a:r>
              <a:rPr lang="ru-RU" sz="2400" dirty="0"/>
              <a:t>», по-европейски — </a:t>
            </a:r>
            <a:r>
              <a:rPr lang="ru-RU" sz="2400" dirty="0" err="1"/>
              <a:t>легизм</a:t>
            </a:r>
            <a:r>
              <a:rPr lang="ru-RU" sz="2400" dirty="0"/>
              <a:t>): занималась проблемами социальной теории и государственного управления. Представители</a:t>
            </a:r>
            <a:r>
              <a:rPr lang="ru-RU" sz="2400" dirty="0" smtClean="0"/>
              <a:t>: </a:t>
            </a:r>
            <a:r>
              <a:rPr lang="ru-RU" sz="2400" dirty="0"/>
              <a:t>У </a:t>
            </a:r>
            <a:r>
              <a:rPr lang="ru-RU" sz="2400" dirty="0" err="1"/>
              <a:t>Ци</a:t>
            </a:r>
            <a:r>
              <a:rPr lang="ru-RU" sz="2400" dirty="0"/>
              <a:t>, </a:t>
            </a:r>
            <a:r>
              <a:rPr lang="ru-RU" sz="2400" dirty="0" err="1"/>
              <a:t>Шан</a:t>
            </a:r>
            <a:r>
              <a:rPr lang="ru-RU" sz="2400" dirty="0"/>
              <a:t> Ян, </a:t>
            </a:r>
            <a:r>
              <a:rPr lang="ru-RU" sz="2400" dirty="0" err="1" smtClean="0"/>
              <a:t>Шэнь</a:t>
            </a:r>
            <a:r>
              <a:rPr lang="ru-RU" sz="2400" dirty="0" smtClean="0"/>
              <a:t> </a:t>
            </a:r>
            <a:r>
              <a:rPr lang="ru-RU" sz="2400" dirty="0"/>
              <a:t>Дао.</a:t>
            </a:r>
          </a:p>
          <a:p>
            <a:r>
              <a:rPr lang="ru-RU" sz="2400" b="1" i="1" dirty="0" smtClean="0"/>
              <a:t>Школа </a:t>
            </a:r>
            <a:r>
              <a:rPr lang="ru-RU" sz="2400" b="1" i="1" dirty="0"/>
              <a:t>имён</a:t>
            </a:r>
            <a:r>
              <a:rPr lang="ru-RU" sz="2400" dirty="0"/>
              <a:t> (</a:t>
            </a:r>
            <a:r>
              <a:rPr lang="ru-RU" sz="2400" dirty="0" err="1"/>
              <a:t>минцзя</a:t>
            </a:r>
            <a:r>
              <a:rPr lang="ru-RU" sz="2400" dirty="0"/>
              <a:t>): несоответствие названий сущности вещей ведёт к хаосу. Представители: Дэн Си, </a:t>
            </a:r>
            <a:r>
              <a:rPr lang="ru-RU" sz="2400" dirty="0" smtClean="0"/>
              <a:t>Мао-</a:t>
            </a:r>
            <a:r>
              <a:rPr lang="ru-RU" sz="2400" dirty="0" err="1" smtClean="0"/>
              <a:t>гун</a:t>
            </a:r>
            <a:r>
              <a:rPr lang="ru-RU" sz="2400" dirty="0"/>
              <a:t>.</a:t>
            </a:r>
          </a:p>
          <a:p>
            <a:r>
              <a:rPr lang="ru-RU" sz="2400" b="1" i="1" dirty="0" smtClean="0"/>
              <a:t>Школа </a:t>
            </a:r>
            <a:r>
              <a:rPr lang="ru-RU" sz="2400" b="1" i="1" dirty="0"/>
              <a:t>«</a:t>
            </a:r>
            <a:r>
              <a:rPr lang="ru-RU" sz="2400" b="1" i="1" dirty="0" err="1"/>
              <a:t>инь-ян</a:t>
            </a:r>
            <a:r>
              <a:rPr lang="ru-RU" sz="2400" b="1" i="1" dirty="0"/>
              <a:t>» </a:t>
            </a:r>
            <a:r>
              <a:rPr lang="ru-RU" sz="2400" dirty="0"/>
              <a:t>(</a:t>
            </a:r>
            <a:r>
              <a:rPr lang="ru-RU" sz="2400" dirty="0" err="1"/>
              <a:t>инь</a:t>
            </a:r>
            <a:r>
              <a:rPr lang="ru-RU" sz="2400" dirty="0"/>
              <a:t> </a:t>
            </a:r>
            <a:r>
              <a:rPr lang="ru-RU" sz="2400" dirty="0" err="1"/>
              <a:t>ян</a:t>
            </a:r>
            <a:r>
              <a:rPr lang="ru-RU" sz="2400" dirty="0"/>
              <a:t> </a:t>
            </a:r>
            <a:r>
              <a:rPr lang="ru-RU" sz="2400" dirty="0" err="1"/>
              <a:t>цзя</a:t>
            </a:r>
            <a:r>
              <a:rPr lang="ru-RU" sz="2400" dirty="0"/>
              <a:t>) (натурфилософы). Представители: </a:t>
            </a:r>
            <a:r>
              <a:rPr lang="ru-RU" sz="2400" dirty="0" err="1"/>
              <a:t>Цзы-вэй</a:t>
            </a:r>
            <a:r>
              <a:rPr lang="ru-RU" sz="2400" dirty="0"/>
              <a:t>, </a:t>
            </a:r>
            <a:r>
              <a:rPr lang="ru-RU" sz="2400" dirty="0" err="1"/>
              <a:t>Цзоу</a:t>
            </a:r>
            <a:r>
              <a:rPr lang="ru-RU" sz="2400" dirty="0"/>
              <a:t> </a:t>
            </a:r>
            <a:r>
              <a:rPr lang="ru-RU" sz="2400" dirty="0" err="1"/>
              <a:t>Янь</a:t>
            </a:r>
            <a:r>
              <a:rPr lang="ru-RU" sz="2400" dirty="0"/>
              <a:t>, </a:t>
            </a:r>
            <a:r>
              <a:rPr lang="ru-RU" sz="2400" dirty="0" err="1"/>
              <a:t>Чжан</a:t>
            </a:r>
            <a:r>
              <a:rPr lang="ru-RU" sz="2400" dirty="0"/>
              <a:t> </a:t>
            </a:r>
            <a:r>
              <a:rPr lang="ru-RU" sz="2400" dirty="0" err="1"/>
              <a:t>Цан</a:t>
            </a:r>
            <a:r>
              <a:rPr lang="ru-RU" sz="2400" dirty="0"/>
              <a:t>.</a:t>
            </a:r>
          </a:p>
          <a:p>
            <a:r>
              <a:rPr lang="ru-RU" sz="2400" dirty="0"/>
              <a:t>В большинстве школ преобладала практическая философия, связанная с проблемами житейской мудрости, нравственности, управления. Теоретическая база была наиболее развита в даосизме; в остальных же школах мировоззренческие основания были или слабы, или заимствованы из других школ.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0"/>
            <a:ext cx="5880136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Философия Древней Греции</a:t>
            </a: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2699792" y="548680"/>
            <a:ext cx="615617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1. Опора не на фантазию, а на знания.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2. Переход от восприятия мира в форме образов к его отражению в форме понятий.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3. В мифах и религиозных сказаниях истина сообщается, а в философии познается.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4. Ориентир не на авторитет и традицию, не на слепую веру, не апелляцию к сверхъестественным силам, а свободное, основанное на принципах разума, критическое осмысление мира и человеческой жизни.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11760" y="3573016"/>
            <a:ext cx="16129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8E0000"/>
                </a:solidFill>
                <a:latin typeface="Century Schoolbook" pitchFamily="18" charset="0"/>
              </a:rPr>
              <a:t>Платон</a:t>
            </a:r>
            <a:endParaRPr lang="ru-RU" sz="2800" dirty="0">
              <a:solidFill>
                <a:srgbClr val="8E0000"/>
              </a:solidFill>
              <a:latin typeface="Century Schoolbook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l="2132" r="46699"/>
          <a:stretch>
            <a:fillRect/>
          </a:stretch>
        </p:blipFill>
        <p:spPr bwMode="auto">
          <a:xfrm>
            <a:off x="179512" y="692696"/>
            <a:ext cx="2232248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635896" y="3645024"/>
            <a:ext cx="5292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стадии общественного развития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411760" y="4077072"/>
            <a:ext cx="673224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1) династия, состояние общества без бедных и богатых, без писаных законов, властью распоряжались старейшины родов;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2) аристократия - большие поселения людей, законодательство, выборная власть. В эту эпоху и появляется государство.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entury Schoolbook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3) идеальное государство, которым правят мудрецы-философы, частная собственность только для низших слоев - земледельцев и ремесленников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188640"/>
            <a:ext cx="277992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Аристотель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itchFamily="18" charset="0"/>
            </a:endParaRPr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26047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283968" y="836712"/>
            <a:ext cx="464400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Государства бывают: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• правильные - монархия, аристократия, демократия;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• неправильные - тирания, олигархия, охлократия.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Идеал государства - политая (смешанное государство). В нем должны сочетаться лучшие качества «правильных государств» - не гражданин для блага государства, а государство для блага граждан.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Century Schoolbook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949280"/>
            <a:ext cx="835292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entury Schoolbook" pitchFamily="18" charset="0"/>
              </a:rPr>
              <a:t>Обширный слой собственников - это условие стабильности общества и государства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698" b="13061"/>
          <a:stretch>
            <a:fillRect/>
          </a:stretch>
        </p:blipFill>
        <p:spPr bwMode="auto">
          <a:xfrm>
            <a:off x="179512" y="3068960"/>
            <a:ext cx="302433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419872" y="271681"/>
            <a:ext cx="5508104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Каковы особенности мифологического сознания людей древности?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Проанализируйте взгляды философов Древней Индии.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Проанализируйте взгляды философов Древнего Китая.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Почему буддизм называют атеистической религией?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В чем проявилась созерцательность даосизма?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Какие нормы социальной жизни провозгласило конфуцианство?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Почему Аристотель, который являлся учеником Платона, в свое время произнес фразу: «Платон мне друг, но истина дороже»?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В каком из идеальных государств: Платона или Аристотеля вы бы хотели жить? Свой выбор обоснуйте.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Что их объединяет, а что различает?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На основе изученного материала заполните таблицу: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             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Развитие знаний об обществе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entury Schoolbook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291618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Schoolbook" pitchFamily="18" charset="0"/>
              </a:rPr>
              <a:t>Домашнее задание</a:t>
            </a:r>
            <a:endParaRPr lang="ru-RU" sz="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Schoolbook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764704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§ 2,       вопросы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379</TotalTime>
  <Words>1673</Words>
  <Application>Microsoft Office PowerPoint</Application>
  <PresentationFormat>Экран (4:3)</PresentationFormat>
  <Paragraphs>134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функции мифа</vt:lpstr>
      <vt:lpstr>Особенности мифологического мировоззрения</vt:lpstr>
      <vt:lpstr>Мифологическое сознание древнего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Vovik_Buklayn</dc:creator>
  <cp:lastModifiedBy>Эксперт</cp:lastModifiedBy>
  <cp:revision>49</cp:revision>
  <dcterms:created xsi:type="dcterms:W3CDTF">2011-09-06T16:59:17Z</dcterms:created>
  <dcterms:modified xsi:type="dcterms:W3CDTF">2018-09-12T06:03:25Z</dcterms:modified>
</cp:coreProperties>
</file>