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77" r:id="rId3"/>
    <p:sldId id="257" r:id="rId4"/>
    <p:sldId id="261" r:id="rId5"/>
    <p:sldId id="264" r:id="rId6"/>
    <p:sldId id="279" r:id="rId7"/>
    <p:sldId id="287" r:id="rId8"/>
    <p:sldId id="288" r:id="rId9"/>
    <p:sldId id="310" r:id="rId10"/>
    <p:sldId id="280" r:id="rId11"/>
    <p:sldId id="269" r:id="rId12"/>
    <p:sldId id="281" r:id="rId13"/>
    <p:sldId id="282" r:id="rId14"/>
    <p:sldId id="289" r:id="rId15"/>
    <p:sldId id="296" r:id="rId16"/>
    <p:sldId id="294" r:id="rId17"/>
    <p:sldId id="272" r:id="rId18"/>
    <p:sldId id="283" r:id="rId19"/>
    <p:sldId id="290" r:id="rId20"/>
    <p:sldId id="291" r:id="rId21"/>
    <p:sldId id="284" r:id="rId22"/>
    <p:sldId id="297" r:id="rId23"/>
    <p:sldId id="298" r:id="rId24"/>
    <p:sldId id="299" r:id="rId25"/>
    <p:sldId id="300" r:id="rId26"/>
    <p:sldId id="301" r:id="rId27"/>
    <p:sldId id="302" r:id="rId28"/>
    <p:sldId id="303" r:id="rId29"/>
    <p:sldId id="304" r:id="rId30"/>
    <p:sldId id="305" r:id="rId31"/>
    <p:sldId id="306" r:id="rId32"/>
    <p:sldId id="307" r:id="rId33"/>
    <p:sldId id="308" r:id="rId34"/>
    <p:sldId id="309" r:id="rId35"/>
    <p:sldId id="276" r:id="rId36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4" d="100"/>
          <a:sy n="64" d="100"/>
        </p:scale>
        <p:origin x="-1482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2D039B4-C6C9-4014-983E-700A81EF04D8}" type="datetimeFigureOut">
              <a:rPr lang="ru-RU"/>
              <a:pPr>
                <a:defRPr/>
              </a:pPr>
              <a:t>18.09.2018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84D528A-13F1-4C46-80B6-D667B8A30BE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87B773A-858B-4ACA-997D-B254E9562280}" type="datetimeFigureOut">
              <a:rPr lang="ru-RU"/>
              <a:pPr>
                <a:defRPr/>
              </a:pPr>
              <a:t>18.09.2018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F01C146-BA75-4B7B-86BB-71441EB82E5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FB9DAFD-1D76-42C4-857E-A7DE42CCB818}" type="datetimeFigureOut">
              <a:rPr lang="ru-RU"/>
              <a:pPr>
                <a:defRPr/>
              </a:pPr>
              <a:t>18.09.2018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CA0668C-9557-4892-BC2C-42735A645FA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69D4239-3145-4FE3-9BF4-6D02C9016048}" type="datetimeFigureOut">
              <a:rPr lang="ru-RU"/>
              <a:pPr>
                <a:defRPr/>
              </a:pPr>
              <a:t>18.09.2018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B5385EA-A441-4493-BEC5-677137EACE6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FA360F8-2D34-45AE-9C30-B2BC02A8A8F0}" type="datetimeFigureOut">
              <a:rPr lang="ru-RU"/>
              <a:pPr>
                <a:defRPr/>
              </a:pPr>
              <a:t>18.09.2018</a:t>
            </a:fld>
            <a:endParaRPr lang="ru-RU"/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A0B466D-0730-4723-A816-856EBD3CB1D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B5A5BF8-CEFF-4498-9E5B-0659B1BEA140}" type="datetimeFigureOut">
              <a:rPr lang="ru-RU"/>
              <a:pPr>
                <a:defRPr/>
              </a:pPr>
              <a:t>18.09.2018</a:t>
            </a:fld>
            <a:endParaRPr lang="ru-RU"/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F6411B1-DBE8-4504-9E58-03DE57CD9BB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7952A29-64BE-47EC-A752-C8237B6688A4}" type="datetimeFigureOut">
              <a:rPr lang="ru-RU"/>
              <a:pPr>
                <a:defRPr/>
              </a:pPr>
              <a:t>18.09.2018</a:t>
            </a:fld>
            <a:endParaRPr lang="ru-RU"/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E57791E-071A-435A-9D78-115F50E04F6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70AE6D3-526A-4EA5-9047-E4221578B1B7}" type="datetimeFigureOut">
              <a:rPr lang="ru-RU"/>
              <a:pPr>
                <a:defRPr/>
              </a:pPr>
              <a:t>18.09.2018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13A9D2F-F98D-4F0F-8F02-8D6D8CF8A86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smtClean="0"/>
              <a:t>Вставка рисунка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859C37D-6148-4073-A707-89C011CF4259}" type="datetimeFigureOut">
              <a:rPr lang="ru-RU"/>
              <a:pPr>
                <a:defRPr/>
              </a:pPr>
              <a:t>18.09.2018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6DF4AC6-615E-4D93-8FB4-7688C78EC8A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4BF9F7F-5352-40D1-BD8E-9BA614EAEF03}" type="datetimeFigureOut">
              <a:rPr lang="ru-RU"/>
              <a:pPr>
                <a:defRPr/>
              </a:pPr>
              <a:t>18.09.2018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51B9D75-5F4A-4397-B546-220AD97F79B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EBA8855-9A38-465B-8435-939E589A421F}" type="datetimeFigureOut">
              <a:rPr lang="ru-RU"/>
              <a:pPr>
                <a:defRPr/>
              </a:pPr>
              <a:t>18.09.2018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4C72D64-D744-4C39-9201-9AD5484F536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7" name="Текст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3A9B792C-5FB1-435C-9C95-B405F1DDDF59}" type="datetimeFigureOut">
              <a:rPr lang="ru-RU"/>
              <a:pPr>
                <a:defRPr/>
              </a:pPr>
              <a:t>18.09.2018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2B1530D3-511C-4B54-ADD1-26E4A84C043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4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4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4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4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4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4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4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4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4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4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4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4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4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4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4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4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4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gif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Заголовок 1"/>
          <p:cNvSpPr>
            <a:spLocks noGrp="1"/>
          </p:cNvSpPr>
          <p:nvPr>
            <p:ph type="ctrTitle"/>
          </p:nvPr>
        </p:nvSpPr>
        <p:spPr>
          <a:xfrm>
            <a:off x="1357290" y="3071810"/>
            <a:ext cx="7358063" cy="2928958"/>
          </a:xfrm>
        </p:spPr>
        <p:txBody>
          <a:bodyPr/>
          <a:lstStyle/>
          <a:p>
            <a:r>
              <a:rPr lang="ru-RU" sz="2800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800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800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800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800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Предметно-пространственная развивающая </a:t>
            </a:r>
            <a:r>
              <a:rPr lang="ru-RU" sz="2800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среда, </a:t>
            </a:r>
            <a:r>
              <a:rPr lang="ru-RU" sz="2800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как одно из условий</a:t>
            </a:r>
            <a:r>
              <a:rPr lang="ru-RU" sz="2800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формирования инициативы и самостоятельности у дошкольников</a:t>
            </a:r>
            <a:r>
              <a:rPr lang="ru-RU" sz="2800" dirty="0" smtClean="0"/>
              <a:t/>
            </a:r>
            <a:br>
              <a:rPr lang="ru-RU" sz="2800" dirty="0" smtClean="0"/>
            </a:br>
            <a:r>
              <a:rPr lang="ru-RU" sz="2800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800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                                    </a:t>
            </a:r>
            <a:r>
              <a:rPr lang="ru-RU" sz="2000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Воспитатель: Миронова О.В.</a:t>
            </a:r>
            <a:br>
              <a:rPr lang="ru-RU" sz="2000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                                                                                </a:t>
            </a:r>
            <a:br>
              <a:rPr lang="ru-RU" sz="2000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                                       </a:t>
            </a:r>
            <a:r>
              <a:rPr lang="ru-RU" sz="2800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b="1" i="1" dirty="0" smtClean="0">
                <a:solidFill>
                  <a:srgbClr val="FF0000"/>
                </a:solidFill>
                <a:latin typeface="Arial Narrow" pitchFamily="34" charset="0"/>
              </a:rPr>
              <a:t/>
            </a:r>
            <a:br>
              <a:rPr lang="ru-RU" b="1" i="1" dirty="0" smtClean="0">
                <a:solidFill>
                  <a:srgbClr val="FF0000"/>
                </a:solidFill>
                <a:latin typeface="Arial Narrow" pitchFamily="34" charset="0"/>
              </a:rPr>
            </a:br>
            <a:endParaRPr lang="ru-RU" sz="3600" b="1" i="1" dirty="0" smtClean="0">
              <a:solidFill>
                <a:srgbClr val="FF0000"/>
              </a:solidFill>
              <a:latin typeface="Arial Narrow" pitchFamily="34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995936" y="285728"/>
            <a:ext cx="4905155" cy="1785950"/>
          </a:xfrm>
        </p:spPr>
        <p:txBody>
          <a:bodyPr rtlCol="0">
            <a:normAutofit/>
          </a:bodyPr>
          <a:lstStyle/>
          <a:p>
            <a:pPr algn="r" fontAlgn="auto">
              <a:spcAft>
                <a:spcPts val="0"/>
              </a:spcAft>
              <a:defRPr/>
            </a:pPr>
            <a:r>
              <a:rPr lang="ru-RU" sz="24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Муниципальное бюджетное дошкольное образовательное учреждение г. Абакана </a:t>
            </a:r>
          </a:p>
          <a:p>
            <a:pPr algn="r" fontAlgn="auto">
              <a:spcAft>
                <a:spcPts val="0"/>
              </a:spcAft>
              <a:defRPr/>
            </a:pPr>
            <a:r>
              <a:rPr lang="ru-RU" sz="24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«Детский сад «Машенька» </a:t>
            </a:r>
            <a:endParaRPr lang="ru-RU" sz="2400" i="1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2060848"/>
            <a:ext cx="8229600" cy="864096"/>
          </a:xfrm>
        </p:spPr>
        <p:txBody>
          <a:bodyPr/>
          <a:lstStyle/>
          <a:p>
            <a:r>
              <a:rPr lang="ru-RU" sz="6000" b="1" i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Девиз группы:</a:t>
            </a:r>
            <a:endParaRPr lang="ru-RU" sz="6000" b="1" i="1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3071810"/>
            <a:ext cx="8229600" cy="2786082"/>
          </a:xfrm>
        </p:spPr>
        <p:txBody>
          <a:bodyPr/>
          <a:lstStyle/>
          <a:p>
            <a:pPr algn="ctr">
              <a:buNone/>
            </a:pPr>
            <a:r>
              <a:rPr lang="ru-RU" sz="5400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«Как вишенки на ветке, </a:t>
            </a:r>
          </a:p>
          <a:p>
            <a:pPr algn="ctr">
              <a:buNone/>
            </a:pPr>
            <a:r>
              <a:rPr lang="ru-RU" sz="5400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дружат в группе детки!»</a:t>
            </a:r>
            <a:endParaRPr lang="ru-RU" sz="5400" b="1" i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5" name="Содержимое 2"/>
          <p:cNvSpPr>
            <a:spLocks noGrp="1"/>
          </p:cNvSpPr>
          <p:nvPr>
            <p:ph idx="1"/>
          </p:nvPr>
        </p:nvSpPr>
        <p:spPr>
          <a:xfrm>
            <a:off x="179512" y="3071813"/>
            <a:ext cx="6107000" cy="3429021"/>
          </a:xfr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/>
          <a:lstStyle/>
          <a:p>
            <a:pPr algn="ctr">
              <a:buNone/>
            </a:pPr>
            <a:r>
              <a:rPr lang="ru-RU" sz="3600" b="1" i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В нашей группе всем на диво,</a:t>
            </a:r>
          </a:p>
          <a:p>
            <a:pPr algn="ctr">
              <a:buNone/>
            </a:pPr>
            <a:r>
              <a:rPr lang="ru-RU" sz="3600" b="1" i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И нарядно, и красиво!</a:t>
            </a:r>
          </a:p>
          <a:p>
            <a:pPr algn="ctr">
              <a:buNone/>
            </a:pPr>
            <a:r>
              <a:rPr lang="ru-RU" sz="3600" b="1" i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Очень много есть у нас</a:t>
            </a:r>
          </a:p>
          <a:p>
            <a:pPr algn="ctr">
              <a:buNone/>
            </a:pPr>
            <a:r>
              <a:rPr lang="ru-RU" sz="3600" b="1" i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Всё покажем мы сейчас!</a:t>
            </a:r>
          </a:p>
        </p:txBody>
      </p:sp>
      <p:pic>
        <p:nvPicPr>
          <p:cNvPr id="1026" name="Picture 2" descr="C:\Users\User\Desktop\image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357950" y="2000240"/>
            <a:ext cx="2571768" cy="2571768"/>
          </a:xfrm>
          <a:prstGeom prst="rect">
            <a:avLst/>
          </a:prstGeom>
          <a:noFill/>
        </p:spPr>
      </p:pic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714348" y="2071678"/>
            <a:ext cx="7858180" cy="4143404"/>
          </a:xfrm>
        </p:spPr>
        <p:txBody>
          <a:bodyPr/>
          <a:lstStyle/>
          <a:p>
            <a:pPr>
              <a:buNone/>
            </a:pPr>
            <a:r>
              <a:rPr lang="ru-RU" sz="2800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Наша ППРС</a:t>
            </a:r>
            <a:r>
              <a:rPr lang="ru-RU" sz="2800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r>
              <a:rPr lang="ru-RU" sz="2800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содержательно-насыщенная</a:t>
            </a:r>
          </a:p>
          <a:p>
            <a:r>
              <a:rPr lang="ru-RU" sz="2800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трансформируемая</a:t>
            </a:r>
          </a:p>
          <a:p>
            <a:r>
              <a:rPr lang="ru-RU" sz="2800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полифункциональная</a:t>
            </a:r>
          </a:p>
          <a:p>
            <a:r>
              <a:rPr lang="ru-RU" sz="2800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вариативная</a:t>
            </a:r>
          </a:p>
          <a:p>
            <a:r>
              <a:rPr lang="ru-RU" sz="2800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доступная</a:t>
            </a:r>
          </a:p>
          <a:p>
            <a:r>
              <a:rPr lang="ru-RU" sz="2800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безопасная</a:t>
            </a:r>
          </a:p>
          <a:p>
            <a:endParaRPr lang="ru-RU" sz="2800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ru-RU" sz="4000" b="1" dirty="0" smtClean="0">
              <a:solidFill>
                <a:srgbClr val="FF0000"/>
              </a:solidFill>
              <a:latin typeface="Arial Narrow" pitchFamily="34" charset="0"/>
            </a:endParaRPr>
          </a:p>
          <a:p>
            <a:pPr>
              <a:buNone/>
            </a:pPr>
            <a:endParaRPr lang="ru-RU" sz="4000" b="1" dirty="0">
              <a:solidFill>
                <a:srgbClr val="FF0000"/>
              </a:solidFill>
              <a:latin typeface="Arial Narrow" pitchFamily="34" charset="0"/>
            </a:endParaRPr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214282" y="1916832"/>
            <a:ext cx="4929222" cy="4512564"/>
          </a:xfrm>
        </p:spPr>
        <p:txBody>
          <a:bodyPr/>
          <a:lstStyle/>
          <a:p>
            <a:pPr algn="ctr"/>
            <a:r>
              <a:rPr lang="ru-RU" sz="2700" b="1" i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УГОЛОК ЧТЕНИЯ ХУДОЖЕСТВЕННОЙ ЛИТЕРАТУРЫ</a:t>
            </a:r>
          </a:p>
          <a:p>
            <a:endParaRPr lang="ru-RU" sz="2800" b="1" i="1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2800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Что за чудо эти книжки!</a:t>
            </a:r>
          </a:p>
          <a:p>
            <a:r>
              <a:rPr lang="ru-RU" sz="2800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Очень любят их детишки!</a:t>
            </a:r>
          </a:p>
          <a:p>
            <a:r>
              <a:rPr lang="ru-RU" sz="2800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Регулярно все читают.</a:t>
            </a:r>
          </a:p>
          <a:p>
            <a:r>
              <a:rPr lang="ru-RU" sz="2800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Много знаний получают!</a:t>
            </a:r>
            <a:endParaRPr lang="ru-RU" sz="2800" b="1" i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1266" name="Picture 2" descr="https://pp.userapi.com/c841239/v841239354/5bcca/IKzR_0OJRy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201226" y="2357430"/>
            <a:ext cx="3728492" cy="3877388"/>
          </a:xfrm>
          <a:prstGeom prst="rect">
            <a:avLst/>
          </a:prstGeom>
          <a:noFill/>
        </p:spPr>
      </p:pic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 descr="C:\Users\User\Desktop\96LxUiiPcrQ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357158" y="2000240"/>
            <a:ext cx="4325751" cy="3429024"/>
          </a:xfrm>
          <a:prstGeom prst="rect">
            <a:avLst/>
          </a:prstGeom>
          <a:noFill/>
        </p:spPr>
      </p:pic>
      <p:pic>
        <p:nvPicPr>
          <p:cNvPr id="28675" name="Picture 3" descr="C:\Users\User\Desktop\yyTtJuf896U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4857752" y="3214686"/>
            <a:ext cx="4114802" cy="308610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857364"/>
            <a:ext cx="8229600" cy="1000132"/>
          </a:xfrm>
        </p:spPr>
        <p:txBody>
          <a:bodyPr/>
          <a:lstStyle/>
          <a:p>
            <a:r>
              <a:rPr lang="ru-RU" sz="3200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СКАЗКИ ДЛЯ АВТОМАТИЗАЦИИ ЗВУКОВ В РЕЧИ</a:t>
            </a:r>
            <a:endParaRPr lang="ru-RU" sz="3200" b="1" i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 descr="C:\Users\User\Desktop\r2jlLVZUeMc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500034" y="3071810"/>
            <a:ext cx="4038600" cy="3000396"/>
          </a:xfrm>
          <a:prstGeom prst="rect">
            <a:avLst/>
          </a:prstGeom>
          <a:noFill/>
        </p:spPr>
      </p:pic>
      <p:pic>
        <p:nvPicPr>
          <p:cNvPr id="1027" name="Picture 3" descr="C:\Users\User\Desktop\w6Cw7dIlY48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4786314" y="3071810"/>
            <a:ext cx="4038600" cy="302895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071934" y="2000240"/>
            <a:ext cx="4857784" cy="4500594"/>
          </a:xfrm>
        </p:spPr>
        <p:txBody>
          <a:bodyPr/>
          <a:lstStyle/>
          <a:p>
            <a:pPr>
              <a:buNone/>
            </a:pPr>
            <a:r>
              <a:rPr lang="ru-RU" b="1" dirty="0" smtClean="0"/>
              <a:t>    </a:t>
            </a:r>
          </a:p>
          <a:p>
            <a:pPr>
              <a:buNone/>
            </a:pPr>
            <a:endParaRPr lang="ru-RU" sz="2500" b="1" i="1" dirty="0" smtClean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ru-RU" sz="2500" b="1" i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    С книжками мы все дружны:</a:t>
            </a:r>
            <a:br>
              <a:rPr lang="ru-RU" sz="2500" b="1" i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500" b="1" i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И ты, и я – читатели.</a:t>
            </a:r>
            <a:br>
              <a:rPr lang="ru-RU" sz="2500" b="1" i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500" b="1" i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И, конечно, знаем мы,</a:t>
            </a:r>
            <a:br>
              <a:rPr lang="ru-RU" sz="2500" b="1" i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500" b="1" i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Что пишут их писатели.</a:t>
            </a:r>
            <a:br>
              <a:rPr lang="ru-RU" sz="2500" b="1" i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500" b="1" i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Писателем не просто стать,</a:t>
            </a:r>
            <a:br>
              <a:rPr lang="ru-RU" sz="2500" b="1" i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500" b="1" i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Как и музыкантом –</a:t>
            </a:r>
            <a:br>
              <a:rPr lang="ru-RU" sz="2500" b="1" i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500" b="1" i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Непременно обладать</a:t>
            </a:r>
            <a:br>
              <a:rPr lang="ru-RU" sz="2500" b="1" i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500" b="1" i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Надо тут талантом.</a:t>
            </a:r>
            <a:endParaRPr lang="ru-RU" sz="2500" i="1" dirty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074" name="Picture 2" descr="C:\Users\User\Desktop\z4mSoakYOLc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785786" y="2000240"/>
            <a:ext cx="3214710" cy="452596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857364"/>
            <a:ext cx="8229600" cy="714380"/>
          </a:xfrm>
        </p:spPr>
        <p:txBody>
          <a:bodyPr/>
          <a:lstStyle/>
          <a:p>
            <a:r>
              <a:rPr lang="ru-RU" sz="3200" b="1" i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МУЗЫКАЛЬНЫЙ УГОЛОК </a:t>
            </a:r>
            <a:endParaRPr lang="ru-RU" sz="3200" b="1" i="1" dirty="0">
              <a:solidFill>
                <a:schemeClr val="tx2">
                  <a:lumMod val="60000"/>
                  <a:lumOff val="4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214282" y="2643182"/>
            <a:ext cx="4500594" cy="3929090"/>
          </a:xfrm>
        </p:spPr>
        <p:txBody>
          <a:bodyPr/>
          <a:lstStyle/>
          <a:p>
            <a:pPr>
              <a:buNone/>
            </a:pPr>
            <a:r>
              <a:rPr lang="ru-RU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    Всюду с нами музыка</a:t>
            </a:r>
          </a:p>
          <a:p>
            <a:pPr>
              <a:buNone/>
            </a:pPr>
            <a:r>
              <a:rPr lang="ru-RU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    рядышком живёт,          </a:t>
            </a:r>
          </a:p>
          <a:p>
            <a:pPr>
              <a:buNone/>
            </a:pPr>
            <a:r>
              <a:rPr lang="ru-RU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    На большую сцену </a:t>
            </a:r>
          </a:p>
          <a:p>
            <a:pPr>
              <a:buNone/>
            </a:pPr>
            <a:r>
              <a:rPr lang="ru-RU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    нас с тобой зовёт. </a:t>
            </a:r>
            <a:br>
              <a:rPr lang="ru-RU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Рассыпает музыка звонкий смех вокруг, </a:t>
            </a:r>
            <a:br>
              <a:rPr lang="ru-RU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Музыка - волшебница - самый лучший Друг!</a:t>
            </a:r>
            <a:endParaRPr lang="ru-RU" dirty="0"/>
          </a:p>
        </p:txBody>
      </p:sp>
      <p:pic>
        <p:nvPicPr>
          <p:cNvPr id="27650" name="Picture 2" descr="C:\Users\User\Desktop\XbS03fWxA2A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4429124" y="3000372"/>
            <a:ext cx="4286280" cy="2790547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214282" y="2143116"/>
            <a:ext cx="5286412" cy="4065315"/>
          </a:xfrm>
        </p:spPr>
        <p:txBody>
          <a:bodyPr/>
          <a:lstStyle/>
          <a:p>
            <a:pPr>
              <a:buNone/>
            </a:pPr>
            <a:r>
              <a:rPr lang="ru-RU" b="1" i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ФИЗКУЛЬТУРНЫЙ УГОЛОК</a:t>
            </a:r>
          </a:p>
          <a:p>
            <a:pPr>
              <a:buNone/>
            </a:pPr>
            <a:endParaRPr lang="ru-RU" b="1" i="1" dirty="0" smtClean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ru-RU" b="1" i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В спорте нет путей коротких,</a:t>
            </a:r>
          </a:p>
          <a:p>
            <a:pPr>
              <a:buNone/>
            </a:pPr>
            <a:r>
              <a:rPr lang="ru-RU" b="1" i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И удач случайных нет.</a:t>
            </a:r>
          </a:p>
          <a:p>
            <a:pPr>
              <a:buNone/>
            </a:pPr>
            <a:r>
              <a:rPr lang="ru-RU" b="1" i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Узнаем на тренировках</a:t>
            </a:r>
          </a:p>
          <a:p>
            <a:pPr>
              <a:buNone/>
            </a:pPr>
            <a:r>
              <a:rPr lang="ru-RU" b="1" i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Все мы формулу побед.</a:t>
            </a:r>
          </a:p>
          <a:p>
            <a:pPr>
              <a:buNone/>
            </a:pPr>
            <a:endParaRPr lang="ru-RU" dirty="0"/>
          </a:p>
        </p:txBody>
      </p:sp>
      <p:pic>
        <p:nvPicPr>
          <p:cNvPr id="4098" name="Picture 2" descr="C:\Users\User\Desktop\eMqgtG_vYfk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5357818" y="2143116"/>
            <a:ext cx="3375422" cy="4500563"/>
          </a:xfrm>
          <a:prstGeom prst="rect">
            <a:avLst/>
          </a:prstGeom>
          <a:noFill/>
        </p:spPr>
      </p:pic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71472" y="1785926"/>
            <a:ext cx="8001056" cy="857256"/>
          </a:xfrm>
        </p:spPr>
        <p:txBody>
          <a:bodyPr/>
          <a:lstStyle/>
          <a:p>
            <a:r>
              <a:rPr lang="ru-RU" sz="3200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ТЕАТРАЛЬНАЯ ЗОНА</a:t>
            </a:r>
            <a:endParaRPr lang="ru-RU" sz="3200" b="1" i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Содержимое 8"/>
          <p:cNvSpPr>
            <a:spLocks noGrp="1"/>
          </p:cNvSpPr>
          <p:nvPr>
            <p:ph idx="1"/>
          </p:nvPr>
        </p:nvSpPr>
        <p:spPr>
          <a:xfrm>
            <a:off x="500034" y="2643182"/>
            <a:ext cx="8286808" cy="3571900"/>
          </a:xfrm>
        </p:spPr>
        <p:txBody>
          <a:bodyPr/>
          <a:lstStyle/>
          <a:p>
            <a:pPr>
              <a:buNone/>
            </a:pPr>
            <a:endParaRPr lang="ru-RU" sz="2800" b="1" i="1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ru-RU" sz="2800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В нашей группе все актеры,</a:t>
            </a:r>
          </a:p>
          <a:p>
            <a:pPr>
              <a:buNone/>
            </a:pPr>
            <a:r>
              <a:rPr lang="ru-RU" sz="2800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Кукловоды и танцоры! </a:t>
            </a:r>
          </a:p>
          <a:p>
            <a:pPr>
              <a:buNone/>
            </a:pPr>
            <a:r>
              <a:rPr lang="ru-RU" sz="2800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Каждый день и каждый час </a:t>
            </a:r>
          </a:p>
          <a:p>
            <a:pPr>
              <a:buNone/>
            </a:pPr>
            <a:r>
              <a:rPr lang="ru-RU" sz="2800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Мы хотим играть для вас!</a:t>
            </a:r>
          </a:p>
          <a:p>
            <a:pPr>
              <a:buNone/>
            </a:pPr>
            <a:endParaRPr lang="ru-RU" dirty="0"/>
          </a:p>
        </p:txBody>
      </p:sp>
      <p:pic>
        <p:nvPicPr>
          <p:cNvPr id="8196" name="Picture 4" descr="C:\Users\User\Desktop\H6s4gyj2c_I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143504" y="2928934"/>
            <a:ext cx="3679362" cy="3286148"/>
          </a:xfrm>
          <a:prstGeom prst="rect">
            <a:avLst/>
          </a:prstGeom>
          <a:noFill/>
        </p:spPr>
      </p:pic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 descr="C:\Users\User\Desktop\bkm63M2mjQA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500034" y="2000239"/>
            <a:ext cx="3571900" cy="4595849"/>
          </a:xfrm>
          <a:prstGeom prst="rect">
            <a:avLst/>
          </a:prstGeom>
          <a:noFill/>
        </p:spPr>
      </p:pic>
      <p:pic>
        <p:nvPicPr>
          <p:cNvPr id="30723" name="Picture 3" descr="C:\Users\User\Desktop\D1iCo7k5vQ0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4310060" y="2000240"/>
            <a:ext cx="4572031" cy="342902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" descr="C:\Users\User\Desktop\J_ZbRr9KFQw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214282" y="2000240"/>
            <a:ext cx="4314513" cy="3233358"/>
          </a:xfrm>
          <a:prstGeom prst="rect">
            <a:avLst/>
          </a:prstGeom>
          <a:noFill/>
        </p:spPr>
      </p:pic>
      <p:pic>
        <p:nvPicPr>
          <p:cNvPr id="31747" name="Picture 3" descr="C:\Users\User\Desktop\0zGmwqn8UsQ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4643438" y="3286124"/>
            <a:ext cx="4289628" cy="321471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3500430" y="1928802"/>
            <a:ext cx="5643570" cy="4500594"/>
          </a:xfrm>
        </p:spPr>
        <p:txBody>
          <a:bodyPr/>
          <a:lstStyle/>
          <a:p>
            <a:pPr>
              <a:buNone/>
            </a:pPr>
            <a:r>
              <a:rPr lang="ru-RU" sz="2400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Театра мир откроет нам свои кулисы,</a:t>
            </a:r>
          </a:p>
          <a:p>
            <a:pPr>
              <a:buNone/>
            </a:pPr>
            <a:r>
              <a:rPr lang="ru-RU" sz="2400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И мы увидим чудеса и сказки.</a:t>
            </a:r>
          </a:p>
          <a:p>
            <a:pPr>
              <a:buNone/>
            </a:pPr>
            <a:r>
              <a:rPr lang="ru-RU" sz="2400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Там Буратино, кот </a:t>
            </a:r>
            <a:r>
              <a:rPr lang="ru-RU" sz="2400" b="1" i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Базилио</a:t>
            </a:r>
            <a:r>
              <a:rPr lang="ru-RU" sz="2400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, Алиса</a:t>
            </a:r>
          </a:p>
          <a:p>
            <a:pPr>
              <a:buNone/>
            </a:pPr>
            <a:r>
              <a:rPr lang="ru-RU" sz="2400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Легко меняются герои, маски.</a:t>
            </a:r>
          </a:p>
          <a:p>
            <a:pPr>
              <a:buNone/>
            </a:pPr>
            <a:endParaRPr lang="ru-RU" sz="2400" b="1" i="1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ru-RU" sz="2300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Театр, словно чародей, волшебник,</a:t>
            </a:r>
          </a:p>
          <a:p>
            <a:pPr>
              <a:buNone/>
            </a:pPr>
            <a:r>
              <a:rPr lang="ru-RU" sz="2300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Своею палочкой волшебной проведя,</a:t>
            </a:r>
          </a:p>
          <a:p>
            <a:pPr>
              <a:buNone/>
            </a:pPr>
            <a:r>
              <a:rPr lang="ru-RU" sz="2300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И вот ребёнок, скромный и застенчивый,</a:t>
            </a:r>
          </a:p>
          <a:p>
            <a:pPr>
              <a:buNone/>
            </a:pPr>
            <a:r>
              <a:rPr lang="ru-RU" sz="2300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Сегодня вдруг играет короля.</a:t>
            </a:r>
          </a:p>
          <a:p>
            <a:pPr>
              <a:buNone/>
            </a:pPr>
            <a:endParaRPr lang="ru-RU" sz="2400" b="1" i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122" name="Picture 2" descr="C:\Users\User\Desktop\OsNco_40QW0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214282" y="2000240"/>
            <a:ext cx="3214710" cy="447678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1857364"/>
            <a:ext cx="8229600" cy="939784"/>
          </a:xfrm>
        </p:spPr>
        <p:txBody>
          <a:bodyPr/>
          <a:lstStyle/>
          <a:p>
            <a:r>
              <a:rPr lang="ru-RU" sz="3600" b="1" i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ИГРОВАЯ ЗОНА ДЛЯ ДЕВОЧЕК</a:t>
            </a:r>
            <a:endParaRPr lang="ru-RU" sz="3600" b="1" i="1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285720" y="3143248"/>
            <a:ext cx="4500594" cy="2982915"/>
          </a:xfrm>
        </p:spPr>
        <p:txBody>
          <a:bodyPr/>
          <a:lstStyle/>
          <a:p>
            <a:pPr>
              <a:buNone/>
            </a:pPr>
            <a:r>
              <a:rPr lang="ru-RU" sz="2400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   Детки в садике живут,</a:t>
            </a:r>
            <a:br>
              <a:rPr lang="ru-RU" sz="2400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Здесь играют и поют,</a:t>
            </a:r>
            <a:br>
              <a:rPr lang="ru-RU" sz="2400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Здесь друзей себе находят,</a:t>
            </a:r>
            <a:br>
              <a:rPr lang="ru-RU" sz="2400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На прогулку с ними ходят.</a:t>
            </a:r>
            <a:br>
              <a:rPr lang="ru-RU" sz="2400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Вместе спорят и мечтают,</a:t>
            </a:r>
            <a:br>
              <a:rPr lang="ru-RU" sz="2400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Незаметно подрастают.</a:t>
            </a:r>
            <a:endParaRPr lang="ru-RU" sz="2400" dirty="0"/>
          </a:p>
        </p:txBody>
      </p:sp>
      <p:pic>
        <p:nvPicPr>
          <p:cNvPr id="11266" name="Picture 2" descr="C:\Users\User\Desktop\ппрс\-aaLaqjiUDc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4643438" y="2928934"/>
            <a:ext cx="4286280" cy="321471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C:\Users\User\Desktop\rvU4LvRBOR4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785786" y="2000240"/>
            <a:ext cx="3394472" cy="4525963"/>
          </a:xfrm>
          <a:prstGeom prst="rect">
            <a:avLst/>
          </a:prstGeom>
          <a:noFill/>
        </p:spPr>
      </p:pic>
      <p:pic>
        <p:nvPicPr>
          <p:cNvPr id="10243" name="Picture 3" descr="C:\Users\User\Desktop\unEnMMZ-XQs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5000628" y="2000240"/>
            <a:ext cx="3321867" cy="442915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000240"/>
            <a:ext cx="8229600" cy="928694"/>
          </a:xfrm>
        </p:spPr>
        <p:txBody>
          <a:bodyPr/>
          <a:lstStyle/>
          <a:p>
            <a:r>
              <a:rPr lang="ru-RU" sz="3600" b="1" i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ИГРОВАЯ ЗОНА ДЛЯ МАЛЬЧИКОВ</a:t>
            </a:r>
            <a:endParaRPr lang="ru-RU" sz="3600" b="1" i="1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073" name="Picture 1" descr="C:\Users\User\Desktop\BVBMJhfM2-c (1)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357158" y="3286124"/>
            <a:ext cx="4038600" cy="3026585"/>
          </a:xfrm>
          <a:prstGeom prst="rect">
            <a:avLst/>
          </a:prstGeom>
          <a:noFill/>
        </p:spPr>
      </p:pic>
      <p:pic>
        <p:nvPicPr>
          <p:cNvPr id="3074" name="Picture 2" descr="C:\Users\User\Desktop\LgGf7KSdQjw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4714876" y="3286124"/>
            <a:ext cx="4038600" cy="3026585"/>
          </a:xfrm>
          <a:prstGeom prst="rect">
            <a:avLst/>
          </a:prstGeom>
          <a:noFill/>
        </p:spPr>
      </p:pic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1" name="Picture 3" descr="C:\Users\User\Desktop\tI6TB3cD-Ks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642910" y="2571744"/>
            <a:ext cx="4038600" cy="3100388"/>
          </a:xfrm>
          <a:prstGeom prst="rect">
            <a:avLst/>
          </a:prstGeom>
          <a:noFill/>
        </p:spPr>
      </p:pic>
      <p:pic>
        <p:nvPicPr>
          <p:cNvPr id="32772" name="Picture 4" descr="C:\Users\User\Desktop\oF1_WKVM5ZM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5242581" y="2143116"/>
            <a:ext cx="3115634" cy="4492989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Users\User\Desktop\DKMaJ4nHZOA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571472" y="2500306"/>
            <a:ext cx="4038600" cy="3028950"/>
          </a:xfrm>
          <a:prstGeom prst="rect">
            <a:avLst/>
          </a:prstGeom>
          <a:noFill/>
        </p:spPr>
      </p:pic>
      <p:pic>
        <p:nvPicPr>
          <p:cNvPr id="7171" name="Picture 3" descr="C:\Users\User\Desktop\FH2wkmone0Y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5072066" y="2000240"/>
            <a:ext cx="3394472" cy="452596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Users\User\Desktop\M_aBJcLOu3M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857224" y="1928802"/>
            <a:ext cx="3394472" cy="4525963"/>
          </a:xfrm>
          <a:prstGeom prst="rect">
            <a:avLst/>
          </a:prstGeom>
          <a:noFill/>
        </p:spPr>
      </p:pic>
      <p:pic>
        <p:nvPicPr>
          <p:cNvPr id="8195" name="Picture 3" descr="C:\Users\User\Desktop\UECuKrpicrg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4857752" y="1928802"/>
            <a:ext cx="3321867" cy="442915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500034" y="2000240"/>
            <a:ext cx="4286280" cy="4125923"/>
          </a:xfrm>
        </p:spPr>
        <p:txBody>
          <a:bodyPr/>
          <a:lstStyle/>
          <a:p>
            <a:pPr>
              <a:buNone/>
            </a:pPr>
            <a:r>
              <a:rPr lang="ru-RU" b="1" i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ТВОРЧЕСКИЙ ЦЕНТР</a:t>
            </a:r>
          </a:p>
          <a:p>
            <a:pPr>
              <a:buNone/>
            </a:pPr>
            <a:endParaRPr lang="ru-RU" dirty="0" smtClean="0"/>
          </a:p>
          <a:p>
            <a:pPr>
              <a:buNone/>
            </a:pPr>
            <a:r>
              <a:rPr lang="ru-RU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Я альбом и краски взял,</a:t>
            </a:r>
          </a:p>
          <a:p>
            <a:pPr>
              <a:buNone/>
            </a:pPr>
            <a:r>
              <a:rPr lang="ru-RU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Самолет нарисовал.</a:t>
            </a:r>
          </a:p>
          <a:p>
            <a:pPr>
              <a:buNone/>
            </a:pPr>
            <a:r>
              <a:rPr lang="ru-RU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Ай да славный самолет!</a:t>
            </a:r>
          </a:p>
          <a:p>
            <a:pPr>
              <a:buNone/>
            </a:pPr>
            <a:r>
              <a:rPr lang="ru-RU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Так и просится в полет.</a:t>
            </a:r>
            <a:endParaRPr lang="ru-RU" b="1" i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3794" name="Picture 2" descr="C:\Users\User\Desktop\2Jo8zEMSWfs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4714876" y="2857496"/>
            <a:ext cx="4194304" cy="314327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C:\Users\User\Desktop\ппрс\oky7YWJ43H4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4786314" y="2428868"/>
            <a:ext cx="4038600" cy="3028950"/>
          </a:xfrm>
          <a:prstGeom prst="rect">
            <a:avLst/>
          </a:prstGeom>
          <a:noFill/>
        </p:spPr>
      </p:pic>
      <p:pic>
        <p:nvPicPr>
          <p:cNvPr id="13315" name="Picture 3" descr="C:\Users\User\Desktop\ппрс\EHpU7X6GiyU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500034" y="2428868"/>
            <a:ext cx="4038600" cy="302895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928802"/>
            <a:ext cx="8229600" cy="1143008"/>
          </a:xfrm>
        </p:spPr>
        <p:txBody>
          <a:bodyPr/>
          <a:lstStyle/>
          <a:p>
            <a:r>
              <a:rPr lang="ru-RU" sz="2800" b="1" i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ИГРОВЫЕ ПОСОБИЯ ДЛЯ ФОРМИРОВАНИЯ И РАЗВИТИЯ ВОЗДУШНОЙ СТРУИ</a:t>
            </a:r>
            <a:endParaRPr lang="ru-RU" sz="2800" b="1" i="1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4338" name="Picture 2" descr="C:\Users\User\Desktop\-duVf1J-z_w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285720" y="3214686"/>
            <a:ext cx="4038600" cy="3028950"/>
          </a:xfrm>
          <a:prstGeom prst="rect">
            <a:avLst/>
          </a:prstGeom>
          <a:noFill/>
        </p:spPr>
      </p:pic>
      <p:pic>
        <p:nvPicPr>
          <p:cNvPr id="14339" name="Picture 3" descr="C:\Users\User\Desktop\YCOyLkdHlZk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4643438" y="3214686"/>
            <a:ext cx="4038600" cy="302895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785926"/>
            <a:ext cx="8229600" cy="857256"/>
          </a:xfrm>
        </p:spPr>
        <p:txBody>
          <a:bodyPr/>
          <a:lstStyle/>
          <a:p>
            <a:r>
              <a:rPr lang="ru-RU" sz="2000" b="1" i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ИГРОВЫЕ ПОСОБИЯ ДЛЯ РАЗВИТИЯ АРТИКУЛЯЦИОННОГО АППАРАТА, ПОДВИЖНОСТИ ЯЗЫКА И ГУБ</a:t>
            </a:r>
            <a:endParaRPr lang="ru-RU" sz="2000" b="1" i="1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5362" name="Picture 2" descr="C:\Users\User\Desktop\SPlBKLSaCZI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571472" y="2786058"/>
            <a:ext cx="4786346" cy="3589760"/>
          </a:xfrm>
          <a:prstGeom prst="rect">
            <a:avLst/>
          </a:prstGeom>
          <a:noFill/>
        </p:spPr>
      </p:pic>
      <p:pic>
        <p:nvPicPr>
          <p:cNvPr id="15363" name="Picture 3" descr="C:\Users\User\Desktop\ryqdRrq4ewk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5786446" y="2714620"/>
            <a:ext cx="2935480" cy="391397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071678"/>
            <a:ext cx="8229600" cy="928694"/>
          </a:xfrm>
        </p:spPr>
        <p:txBody>
          <a:bodyPr/>
          <a:lstStyle/>
          <a:p>
            <a:r>
              <a:rPr lang="ru-RU" sz="2800" b="1" i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ИГРОВЫЕ ПОСОБИЯ РЕЧЕВОГО УГОЛКА</a:t>
            </a:r>
            <a:endParaRPr lang="ru-RU" sz="2800" b="1" i="1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6386" name="Picture 2" descr="C:\Users\User\Desktop\9hmrX-nzEp0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428596" y="3214686"/>
            <a:ext cx="4038600" cy="3028950"/>
          </a:xfrm>
          <a:prstGeom prst="rect">
            <a:avLst/>
          </a:prstGeom>
          <a:noFill/>
        </p:spPr>
      </p:pic>
      <p:pic>
        <p:nvPicPr>
          <p:cNvPr id="16387" name="Picture 3" descr="C:\Users\User\Desktop\jtDy--wO-jA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4786314" y="3214686"/>
            <a:ext cx="4038600" cy="302895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000240"/>
            <a:ext cx="8229600" cy="1143008"/>
          </a:xfrm>
        </p:spPr>
        <p:txBody>
          <a:bodyPr/>
          <a:lstStyle/>
          <a:p>
            <a:r>
              <a:rPr lang="ru-RU" sz="2800" b="1" i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ИГРОВЫЕ ПОСОБИЯ ДЛЯ ФОРМИРОВАНИЯ ФОНЕМАТИЧЕСКОГО СЛУХА</a:t>
            </a:r>
            <a:endParaRPr lang="ru-RU" sz="2800" b="1" i="1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7410" name="Picture 2" descr="C:\Users\User\Desktop\N_nwlLBTjS4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428596" y="3429000"/>
            <a:ext cx="4038600" cy="3028950"/>
          </a:xfrm>
          <a:prstGeom prst="rect">
            <a:avLst/>
          </a:prstGeom>
          <a:noFill/>
        </p:spPr>
      </p:pic>
      <p:pic>
        <p:nvPicPr>
          <p:cNvPr id="17411" name="Picture 3" descr="C:\Users\User\Desktop\cbLuTI-SLnA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4714876" y="3429000"/>
            <a:ext cx="4038600" cy="302895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928802"/>
            <a:ext cx="8229600" cy="1071570"/>
          </a:xfrm>
        </p:spPr>
        <p:txBody>
          <a:bodyPr/>
          <a:lstStyle/>
          <a:p>
            <a:r>
              <a:rPr lang="ru-RU" sz="2800" b="1" i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ИГРОВЫЕ ПОСОБИЯ ДЛЯ РАЗВИТИЯ АРТИКУЛЯЦИИ</a:t>
            </a:r>
            <a:endParaRPr lang="ru-RU" sz="2800" b="1" i="1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8434" name="Picture 2" descr="C:\Users\User\Desktop\qSr0ak5s82Y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428596" y="3429000"/>
            <a:ext cx="4038600" cy="3028950"/>
          </a:xfrm>
          <a:prstGeom prst="rect">
            <a:avLst/>
          </a:prstGeom>
          <a:noFill/>
        </p:spPr>
      </p:pic>
      <p:pic>
        <p:nvPicPr>
          <p:cNvPr id="18435" name="Picture 3" descr="C:\Users\User\Desktop\45mWfJKy0HY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4786314" y="3429000"/>
            <a:ext cx="4038600" cy="302895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928802"/>
            <a:ext cx="8229600" cy="1214446"/>
          </a:xfrm>
        </p:spPr>
        <p:txBody>
          <a:bodyPr/>
          <a:lstStyle/>
          <a:p>
            <a:r>
              <a:rPr lang="ru-RU" sz="2800" b="1" i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ИГРЫ ДЛЯ ФОРМИРОВАНИЯ ФОНЕМАТИЧЕСКОГО СЛУХА</a:t>
            </a:r>
            <a:endParaRPr lang="ru-RU" sz="2800" b="1" i="1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9458" name="Picture 2" descr="C:\Users\User\Desktop\xhtx5VWZmSc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428596" y="3357562"/>
            <a:ext cx="4038600" cy="3028950"/>
          </a:xfrm>
          <a:prstGeom prst="rect">
            <a:avLst/>
          </a:prstGeom>
          <a:noFill/>
        </p:spPr>
      </p:pic>
      <p:pic>
        <p:nvPicPr>
          <p:cNvPr id="19459" name="Picture 3" descr="C:\Users\User\Desktop\7eAsKZAxFNc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4643438" y="3429000"/>
            <a:ext cx="4038600" cy="302895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4282" y="1928802"/>
            <a:ext cx="8929718" cy="1071570"/>
          </a:xfrm>
        </p:spPr>
        <p:txBody>
          <a:bodyPr/>
          <a:lstStyle/>
          <a:p>
            <a:r>
              <a:rPr lang="ru-RU" sz="2800" b="1" i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ПОСОБИЯ ДЛЯ АРТИКУЛЯЦИИ И МОТОРИКИ РУК</a:t>
            </a:r>
            <a:endParaRPr lang="ru-RU" sz="2800" b="1" i="1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482" name="Picture 2" descr="C:\Users\User\Desktop\WDCMx0QjEq0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428596" y="3286124"/>
            <a:ext cx="4038600" cy="3026585"/>
          </a:xfrm>
          <a:prstGeom prst="rect">
            <a:avLst/>
          </a:prstGeom>
          <a:noFill/>
        </p:spPr>
      </p:pic>
      <p:pic>
        <p:nvPicPr>
          <p:cNvPr id="20483" name="Picture 3" descr="C:\Users\User\Desktop\R19obwRITnU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4786314" y="3286124"/>
            <a:ext cx="4038600" cy="302895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2071678"/>
            <a:ext cx="8929718" cy="1071570"/>
          </a:xfrm>
        </p:spPr>
        <p:txBody>
          <a:bodyPr/>
          <a:lstStyle/>
          <a:p>
            <a:r>
              <a:rPr lang="ru-RU" sz="3200" b="1" i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ЦЕНТРЫ ПОЗНАВАТЕЛЬНОГО РАЗВИТИЯ</a:t>
            </a:r>
            <a:endParaRPr lang="ru-RU" sz="3200" b="1" i="1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1506" name="Picture 2" descr="C:\Users\User\Desktop\iL4qQG3hbJM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428596" y="3214686"/>
            <a:ext cx="4038600" cy="3028950"/>
          </a:xfrm>
          <a:prstGeom prst="rect">
            <a:avLst/>
          </a:prstGeom>
          <a:noFill/>
        </p:spPr>
      </p:pic>
      <p:pic>
        <p:nvPicPr>
          <p:cNvPr id="21507" name="Picture 3" descr="C:\Users\User\Desktop\3vy07zOX4tQ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4786314" y="3214686"/>
            <a:ext cx="4038600" cy="302658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285720" y="2285992"/>
            <a:ext cx="4429156" cy="3840171"/>
          </a:xfrm>
        </p:spPr>
        <p:txBody>
          <a:bodyPr/>
          <a:lstStyle/>
          <a:p>
            <a:pPr algn="ctr">
              <a:buNone/>
            </a:pPr>
            <a:r>
              <a:rPr lang="ru-RU" sz="2400" b="1" i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    Ребёнок, что - пустой сосуд.      </a:t>
            </a:r>
          </a:p>
          <a:p>
            <a:pPr algn="ctr">
              <a:buNone/>
            </a:pPr>
            <a:r>
              <a:rPr lang="ru-RU" sz="2400" b="1" i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И мудрецы отнюдь не лгут: </a:t>
            </a:r>
            <a:br>
              <a:rPr lang="ru-RU" sz="2400" b="1" i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b="1" i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Кем вырастет, узнать не сложно…</a:t>
            </a:r>
            <a:br>
              <a:rPr lang="ru-RU" sz="2400" b="1" i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b="1" i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Лишь "выльет", что в него нальют! </a:t>
            </a:r>
            <a:endParaRPr lang="ru-RU" sz="2400" b="1" i="1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2530" name="Picture 2" descr="C:\Users\User\Desktop\qPCLN0XM57E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4929190" y="2500306"/>
            <a:ext cx="3895478" cy="2921609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C:\Users\User\Desktop\NwnD5K_Mnq8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857224" y="2643182"/>
            <a:ext cx="4038600" cy="3028950"/>
          </a:xfrm>
          <a:prstGeom prst="rect">
            <a:avLst/>
          </a:prstGeom>
          <a:noFill/>
        </p:spPr>
      </p:pic>
      <p:pic>
        <p:nvPicPr>
          <p:cNvPr id="23555" name="Picture 3" descr="C:\Users\User\Desktop\ппрс\BsVzG8JaGy8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5286380" y="2214554"/>
            <a:ext cx="3291345" cy="4391889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143372" y="2071678"/>
            <a:ext cx="5000628" cy="4500594"/>
          </a:xfrm>
        </p:spPr>
        <p:txBody>
          <a:bodyPr/>
          <a:lstStyle/>
          <a:p>
            <a:pPr>
              <a:buNone/>
            </a:pPr>
            <a:r>
              <a:rPr lang="ru-RU" dirty="0" smtClean="0"/>
              <a:t>    </a:t>
            </a:r>
          </a:p>
          <a:p>
            <a:pPr>
              <a:buNone/>
            </a:pPr>
            <a:endParaRPr lang="ru-RU" b="1" i="1" dirty="0" smtClean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ru-RU" b="1" i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   У меня свои заботы</a:t>
            </a:r>
            <a:br>
              <a:rPr lang="ru-RU" b="1" i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b="1" i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Начинаются с утра.</a:t>
            </a:r>
            <a:br>
              <a:rPr lang="ru-RU" b="1" i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b="1" i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Детский сад – моя работа</a:t>
            </a:r>
            <a:br>
              <a:rPr lang="ru-RU" b="1" i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b="1" i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И учёба, и игра.</a:t>
            </a:r>
            <a:endParaRPr lang="ru-RU" b="1" i="1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4578" name="Picture 2" descr="C:\Users\User\Desktop\fovroGf_8AY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571472" y="2000240"/>
            <a:ext cx="3394472" cy="452596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785926"/>
            <a:ext cx="8229600" cy="571504"/>
          </a:xfrm>
        </p:spPr>
        <p:txBody>
          <a:bodyPr/>
          <a:lstStyle/>
          <a:p>
            <a:r>
              <a:rPr lang="ru-RU" sz="3200" b="1" i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ЗОНА УЕДИНЕНИЯ</a:t>
            </a:r>
            <a:endParaRPr lang="ru-RU" sz="3200" b="1" i="1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5602" name="Picture 2" descr="C:\Users\User\Desktop\8mXGIVO8T7A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142976" y="2357430"/>
            <a:ext cx="3233736" cy="4311649"/>
          </a:xfrm>
          <a:prstGeom prst="rect">
            <a:avLst/>
          </a:prstGeom>
          <a:noFill/>
        </p:spPr>
      </p:pic>
      <p:pic>
        <p:nvPicPr>
          <p:cNvPr id="25603" name="Picture 3" descr="C:\Users\User\Desktop\Hvyj6BvdAmA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5091092" y="2357430"/>
            <a:ext cx="3161132" cy="421484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0_7b68d_693eacff_XL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428993" y="2786058"/>
            <a:ext cx="5401026" cy="3071834"/>
          </a:xfrm>
          <a:prstGeom prst="rect">
            <a:avLst/>
          </a:prstGeom>
        </p:spPr>
      </p:pic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28596" y="2000240"/>
            <a:ext cx="3394720" cy="4137323"/>
          </a:xfrm>
        </p:spPr>
        <p:txBody>
          <a:bodyPr/>
          <a:lstStyle/>
          <a:p>
            <a:pPr>
              <a:buNone/>
            </a:pPr>
            <a:r>
              <a:rPr lang="ru-RU" b="1" i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Группу всю мы показали,</a:t>
            </a:r>
          </a:p>
          <a:p>
            <a:pPr>
              <a:buNone/>
            </a:pPr>
            <a:r>
              <a:rPr lang="ru-RU" b="1" i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О себе всё рассказали.</a:t>
            </a:r>
          </a:p>
          <a:p>
            <a:pPr>
              <a:buNone/>
            </a:pPr>
            <a:r>
              <a:rPr lang="ru-RU" b="1" i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Вас в гости будем очень ждать.</a:t>
            </a:r>
          </a:p>
          <a:p>
            <a:pPr>
              <a:buNone/>
            </a:pPr>
            <a:r>
              <a:rPr lang="ru-RU" b="1" i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Нам есть ещё, что показать!</a:t>
            </a:r>
            <a:endParaRPr lang="ru-RU" b="1" i="1" dirty="0">
              <a:solidFill>
                <a:schemeClr val="tx2">
                  <a:lumMod val="60000"/>
                  <a:lumOff val="4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Шаблон 2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Шаблон 2</Template>
  <TotalTime>433</TotalTime>
  <Words>344</Words>
  <Application>Microsoft Office PowerPoint</Application>
  <PresentationFormat>Экран (4:3)</PresentationFormat>
  <Paragraphs>81</Paragraphs>
  <Slides>35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35</vt:i4>
      </vt:variant>
    </vt:vector>
  </HeadingPairs>
  <TitlesOfParts>
    <vt:vector size="36" baseType="lpstr">
      <vt:lpstr>Шаблон 2</vt:lpstr>
      <vt:lpstr>    Предметно-пространственная развивающая среда, как одно из условий формирования инициативы и самостоятельности у дошкольников                                       Воспитатель: Миронова О.В.                                                                                                                             </vt:lpstr>
      <vt:lpstr>Девиз группы:</vt:lpstr>
      <vt:lpstr>Слайд 3</vt:lpstr>
      <vt:lpstr>Слайд 4</vt:lpstr>
      <vt:lpstr>Слайд 5</vt:lpstr>
      <vt:lpstr>Слайд 6</vt:lpstr>
      <vt:lpstr>СКАЗКИ ДЛЯ АВТОМАТИЗАЦИИ ЗВУКОВ В РЕЧИ</vt:lpstr>
      <vt:lpstr>Слайд 8</vt:lpstr>
      <vt:lpstr>МУЗЫКАЛЬНЫЙ УГОЛОК </vt:lpstr>
      <vt:lpstr>Слайд 10</vt:lpstr>
      <vt:lpstr>ТЕАТРАЛЬНАЯ ЗОНА</vt:lpstr>
      <vt:lpstr>Слайд 12</vt:lpstr>
      <vt:lpstr>Слайд 13</vt:lpstr>
      <vt:lpstr>Слайд 14</vt:lpstr>
      <vt:lpstr>ИГРОВАЯ ЗОНА ДЛЯ ДЕВОЧЕК</vt:lpstr>
      <vt:lpstr>Слайд 16</vt:lpstr>
      <vt:lpstr>ИГРОВАЯ ЗОНА ДЛЯ МАЛЬЧИКОВ</vt:lpstr>
      <vt:lpstr>Слайд 18</vt:lpstr>
      <vt:lpstr>Слайд 19</vt:lpstr>
      <vt:lpstr>Слайд 20</vt:lpstr>
      <vt:lpstr>Слайд 21</vt:lpstr>
      <vt:lpstr>Слайд 22</vt:lpstr>
      <vt:lpstr>ИГРОВЫЕ ПОСОБИЯ ДЛЯ ФОРМИРОВАНИЯ И РАЗВИТИЯ ВОЗДУШНОЙ СТРУИ</vt:lpstr>
      <vt:lpstr>ИГРОВЫЕ ПОСОБИЯ ДЛЯ РАЗВИТИЯ АРТИКУЛЯЦИОННОГО АППАРАТА, ПОДВИЖНОСТИ ЯЗЫКА И ГУБ</vt:lpstr>
      <vt:lpstr>ИГРОВЫЕ ПОСОБИЯ РЕЧЕВОГО УГОЛКА</vt:lpstr>
      <vt:lpstr>ИГРОВЫЕ ПОСОБИЯ ДЛЯ ФОРМИРОВАНИЯ ФОНЕМАТИЧЕСКОГО СЛУХА</vt:lpstr>
      <vt:lpstr>ИГРОВЫЕ ПОСОБИЯ ДЛЯ РАЗВИТИЯ АРТИКУЛЯЦИИ</vt:lpstr>
      <vt:lpstr>ИГРЫ ДЛЯ ФОРМИРОВАНИЯ ФОНЕМАТИЧЕСКОГО СЛУХА</vt:lpstr>
      <vt:lpstr>ПОСОБИЯ ДЛЯ АРТИКУЛЯЦИИ И МОТОРИКИ РУК</vt:lpstr>
      <vt:lpstr>ЦЕНТРЫ ПОЗНАВАТЕЛЬНОГО РАЗВИТИЯ</vt:lpstr>
      <vt:lpstr>Слайд 31</vt:lpstr>
      <vt:lpstr>Слайд 32</vt:lpstr>
      <vt:lpstr>Слайд 33</vt:lpstr>
      <vt:lpstr>ЗОНА УЕДИНЕНИЯ</vt:lpstr>
      <vt:lpstr>Слайд 35</vt:lpstr>
    </vt:vector>
  </TitlesOfParts>
  <Company>Microsoft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Шаблон</dc:title>
  <dc:creator>Zver</dc:creator>
  <cp:lastModifiedBy>Пользователь</cp:lastModifiedBy>
  <cp:revision>52</cp:revision>
  <dcterms:created xsi:type="dcterms:W3CDTF">2015-02-16T11:01:47Z</dcterms:created>
  <dcterms:modified xsi:type="dcterms:W3CDTF">2018-09-18T10:14:32Z</dcterms:modified>
</cp:coreProperties>
</file>