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301" r:id="rId2"/>
    <p:sldId id="302" r:id="rId3"/>
    <p:sldId id="293" r:id="rId4"/>
    <p:sldId id="300" r:id="rId5"/>
    <p:sldId id="294" r:id="rId6"/>
    <p:sldId id="272" r:id="rId7"/>
    <p:sldId id="276" r:id="rId8"/>
    <p:sldId id="275" r:id="rId9"/>
    <p:sldId id="274" r:id="rId10"/>
    <p:sldId id="282" r:id="rId11"/>
    <p:sldId id="281" r:id="rId12"/>
    <p:sldId id="285" r:id="rId13"/>
    <p:sldId id="303" r:id="rId14"/>
    <p:sldId id="284" r:id="rId15"/>
    <p:sldId id="304" r:id="rId16"/>
    <p:sldId id="305" r:id="rId17"/>
    <p:sldId id="306" r:id="rId18"/>
    <p:sldId id="307" r:id="rId19"/>
    <p:sldId id="308" r:id="rId20"/>
    <p:sldId id="297" r:id="rId21"/>
    <p:sldId id="269" r:id="rId22"/>
    <p:sldId id="271" r:id="rId23"/>
    <p:sldId id="30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1C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26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A255604-A582-489A-9B7B-728B46320B31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A710572-0904-4DFA-9FD1-07218CED25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7920880" cy="5249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95536" y="3933056"/>
            <a:ext cx="8280920" cy="244827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Century Schoolbook" pitchFamily="18" charset="0"/>
              </a:rPr>
              <a:t>ОСВЕЩЕНИЕ ЖИЛОГО ДОМА</a:t>
            </a:r>
            <a:endParaRPr lang="ru-RU" dirty="0">
              <a:solidFill>
                <a:srgbClr val="C000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9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474662" y="836712"/>
            <a:ext cx="4097338" cy="4724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Century Schoolbook" pitchFamily="18" charset="0"/>
              </a:rPr>
              <a:t>	Создание </a:t>
            </a:r>
            <a:r>
              <a:rPr lang="ru-RU" dirty="0">
                <a:solidFill>
                  <a:srgbClr val="C00000"/>
                </a:solidFill>
                <a:latin typeface="Century Schoolbook" pitchFamily="18" charset="0"/>
              </a:rPr>
              <a:t>системы освещения жилого помещения начинается с анализа существующих условий: как в помещение проникает естественный свет, каким образом расположена мебель, какие функциональные зоны требуют освещения, какого эффекта нужно добиться: настроя на работу или </a:t>
            </a:r>
            <a:r>
              <a:rPr lang="ru-RU" dirty="0" smtClean="0">
                <a:solidFill>
                  <a:srgbClr val="C00000"/>
                </a:solidFill>
                <a:latin typeface="Century Schoolbook" pitchFamily="18" charset="0"/>
              </a:rPr>
              <a:t>отдых.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Century Schoolbook" pitchFamily="18" charset="0"/>
              </a:rPr>
              <a:t>	При </a:t>
            </a:r>
            <a:r>
              <a:rPr lang="ru-RU" dirty="0">
                <a:solidFill>
                  <a:srgbClr val="C00000"/>
                </a:solidFill>
                <a:latin typeface="Century Schoolbook" pitchFamily="18" charset="0"/>
              </a:rPr>
              <a:t>проектировании искусственного освещения жилого помещения учитывают три его составляющие: лампы, светильники, системы управления.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4" r="10375"/>
          <a:stretch/>
        </p:blipFill>
        <p:spPr bwMode="auto">
          <a:xfrm>
            <a:off x="4427984" y="1340768"/>
            <a:ext cx="4212000" cy="355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268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077073"/>
            <a:ext cx="7813496" cy="1960077"/>
          </a:xfrm>
        </p:spPr>
        <p:txBody>
          <a:bodyPr>
            <a:noAutofit/>
          </a:bodyPr>
          <a:lstStyle/>
          <a:p>
            <a:pPr algn="ctr">
              <a:lnSpc>
                <a:spcPts val="1600"/>
              </a:lnSpc>
            </a:pPr>
            <a:r>
              <a:rPr lang="ru-RU" sz="1800" dirty="0">
                <a:solidFill>
                  <a:srgbClr val="C00000"/>
                </a:solidFill>
                <a:effectLst/>
                <a:latin typeface="Century Schoolbook" pitchFamily="18" charset="0"/>
              </a:rPr>
              <a:t>Лампа накаливания —</a:t>
            </a:r>
            <a:r>
              <a:rPr lang="ru-RU" sz="1800" b="0" dirty="0">
                <a:solidFill>
                  <a:srgbClr val="C00000"/>
                </a:solidFill>
                <a:effectLst/>
                <a:latin typeface="Century Schoolbook" pitchFamily="18" charset="0"/>
              </a:rPr>
              <a:t> электрический источник света, в котором тело накала ,  помещённое в прозрачный или заполненный инертным газом сосуд, нагревается до высокой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температуры.</a:t>
            </a:r>
            <a:r>
              <a:rPr lang="ru-RU" sz="1800" b="0" dirty="0">
                <a:solidFill>
                  <a:srgbClr val="C00000"/>
                </a:solidFill>
                <a:effectLst/>
                <a:latin typeface="Century Schoolbook" pitchFamily="18" charset="0"/>
              </a:rPr>
              <a:t/>
            </a:r>
            <a:br>
              <a:rPr lang="ru-RU" sz="1800" b="0" dirty="0">
                <a:solidFill>
                  <a:srgbClr val="C00000"/>
                </a:solidFill>
                <a:effectLst/>
                <a:latin typeface="Century Schoolbook" pitchFamily="18" charset="0"/>
              </a:rPr>
            </a:b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836712"/>
            <a:ext cx="4968552" cy="381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583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980728"/>
            <a:ext cx="4104456" cy="421437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dirty="0">
                <a:solidFill>
                  <a:schemeClr val="accent2"/>
                </a:solidFill>
                <a:latin typeface="Century Schoolbook" pitchFamily="18" charset="0"/>
              </a:rPr>
              <a:t>Популярность </a:t>
            </a:r>
            <a:r>
              <a:rPr lang="ru-RU" sz="7200" b="1" dirty="0">
                <a:solidFill>
                  <a:schemeClr val="accent2"/>
                </a:solidFill>
                <a:latin typeface="Century Schoolbook" pitchFamily="18" charset="0"/>
              </a:rPr>
              <a:t>люминесцентных ламп </a:t>
            </a:r>
            <a:r>
              <a:rPr lang="ru-RU" sz="7200" dirty="0">
                <a:solidFill>
                  <a:schemeClr val="accent2"/>
                </a:solidFill>
                <a:latin typeface="Century Schoolbook" pitchFamily="18" charset="0"/>
              </a:rPr>
              <a:t>обусловлена их </a:t>
            </a:r>
            <a:r>
              <a:rPr lang="ru-RU" sz="7200" i="1" dirty="0">
                <a:solidFill>
                  <a:schemeClr val="accent2"/>
                </a:solidFill>
                <a:latin typeface="Century Schoolbook" pitchFamily="18" charset="0"/>
              </a:rPr>
              <a:t>преимуществами</a:t>
            </a:r>
            <a:r>
              <a:rPr lang="ru-RU" sz="7200" dirty="0">
                <a:solidFill>
                  <a:schemeClr val="accent2"/>
                </a:solidFill>
                <a:latin typeface="Century Schoolbook" pitchFamily="18" charset="0"/>
              </a:rPr>
              <a:t> (над лампами накаливания):- значительно большая светоотдача, разнообразие оттенков света; рассеянный свет ; </a:t>
            </a:r>
            <a:r>
              <a:rPr lang="ru-RU" sz="7200" dirty="0" smtClean="0">
                <a:solidFill>
                  <a:schemeClr val="accent2"/>
                </a:solidFill>
                <a:latin typeface="Century Schoolbook" pitchFamily="18" charset="0"/>
              </a:rPr>
              <a:t>длительный </a:t>
            </a:r>
            <a:r>
              <a:rPr lang="ru-RU" sz="7200" dirty="0">
                <a:solidFill>
                  <a:schemeClr val="accent2"/>
                </a:solidFill>
                <a:latin typeface="Century Schoolbook" pitchFamily="18" charset="0"/>
              </a:rPr>
              <a:t>срок службы .</a:t>
            </a:r>
            <a:br>
              <a:rPr lang="ru-RU" sz="7200" dirty="0">
                <a:solidFill>
                  <a:schemeClr val="accent2"/>
                </a:solidFill>
                <a:latin typeface="Century Schoolbook" pitchFamily="18" charset="0"/>
              </a:rPr>
            </a:br>
            <a:r>
              <a:rPr lang="ru-RU" sz="7200" i="1" dirty="0">
                <a:solidFill>
                  <a:schemeClr val="accent2"/>
                </a:solidFill>
                <a:latin typeface="Century Schoolbook" pitchFamily="18" charset="0"/>
              </a:rPr>
              <a:t>К недостаткам относят:</a:t>
            </a:r>
            <a:br>
              <a:rPr lang="ru-RU" sz="7200" i="1" dirty="0">
                <a:solidFill>
                  <a:schemeClr val="accent2"/>
                </a:solidFill>
                <a:latin typeface="Century Schoolbook" pitchFamily="18" charset="0"/>
              </a:rPr>
            </a:br>
            <a:r>
              <a:rPr lang="ru-RU" sz="7200" dirty="0">
                <a:solidFill>
                  <a:schemeClr val="accent2"/>
                </a:solidFill>
                <a:latin typeface="Century Schoolbook" pitchFamily="18" charset="0"/>
              </a:rPr>
              <a:t>химическая </a:t>
            </a:r>
            <a:r>
              <a:rPr lang="ru-RU" sz="7200" dirty="0" smtClean="0">
                <a:solidFill>
                  <a:schemeClr val="accent2"/>
                </a:solidFill>
                <a:latin typeface="Century Schoolbook" pitchFamily="18" charset="0"/>
              </a:rPr>
              <a:t>опасность; </a:t>
            </a:r>
            <a:r>
              <a:rPr lang="ru-RU" sz="7200" dirty="0">
                <a:solidFill>
                  <a:schemeClr val="accent2"/>
                </a:solidFill>
                <a:latin typeface="Century Schoolbook" pitchFamily="18" charset="0"/>
              </a:rPr>
              <a:t>неравномерный, линейчатый спектр, неприятный для глаз и вызывающий искажения цвета освещённых </a:t>
            </a:r>
            <a:r>
              <a:rPr lang="ru-RU" sz="7200" dirty="0" smtClean="0">
                <a:solidFill>
                  <a:schemeClr val="accent2"/>
                </a:solidFill>
                <a:latin typeface="Century Schoolbook" pitchFamily="18" charset="0"/>
              </a:rPr>
              <a:t>предметов; со </a:t>
            </a:r>
            <a:r>
              <a:rPr lang="ru-RU" sz="7200" dirty="0">
                <a:solidFill>
                  <a:schemeClr val="accent2"/>
                </a:solidFill>
                <a:latin typeface="Century Schoolbook" pitchFamily="18" charset="0"/>
              </a:rPr>
              <a:t>временем </a:t>
            </a:r>
            <a:r>
              <a:rPr lang="ru-RU" sz="7200" dirty="0" smtClean="0">
                <a:solidFill>
                  <a:schemeClr val="accent2"/>
                </a:solidFill>
                <a:latin typeface="Century Schoolbook" pitchFamily="18" charset="0"/>
              </a:rPr>
              <a:t>уменьшается светоотдача. Существуют </a:t>
            </a:r>
            <a:r>
              <a:rPr lang="ru-RU" sz="7200" dirty="0">
                <a:solidFill>
                  <a:schemeClr val="accent2"/>
                </a:solidFill>
                <a:latin typeface="Century Schoolbook" pitchFamily="18" charset="0"/>
              </a:rPr>
              <a:t>и более мелкие недостатки.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412776"/>
            <a:ext cx="3930650" cy="342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55576" y="476672"/>
            <a:ext cx="7704856" cy="2316872"/>
          </a:xfrm>
        </p:spPr>
        <p:txBody>
          <a:bodyPr>
            <a:noAutofit/>
          </a:bodyPr>
          <a:lstStyle/>
          <a:p>
            <a:pPr>
              <a:lnSpc>
                <a:spcPts val="1800"/>
              </a:lnSpc>
            </a:pPr>
            <a:r>
              <a:rPr lang="ru-RU" sz="1800" dirty="0">
                <a:solidFill>
                  <a:srgbClr val="C00000"/>
                </a:solidFill>
                <a:effectLst/>
                <a:latin typeface="Century Schoolbook" pitchFamily="18" charset="0"/>
              </a:rPr>
              <a:t>Светодиоды</a:t>
            </a:r>
            <a:r>
              <a:rPr lang="ru-RU" sz="1800" b="0" dirty="0">
                <a:solidFill>
                  <a:srgbClr val="C00000"/>
                </a:solidFill>
                <a:effectLst/>
                <a:latin typeface="Century Schoolbook" pitchFamily="18" charset="0"/>
              </a:rPr>
              <a:t> отличаются абсолютно безопасностью в процессе эксплуатации, а также обладают сравнительно небольшими размерами и отличаются высоким уровнем прочности. Они не выделяют опасные для здоровья пары ртути, как это происходит при использовании других видов ламп, и получить отравление этим вредным веществом невозможно как во время переработки ламп, так и при их использовании в быту. Также светодиоды отличаются небольшим инфракрасным и ультрафиолетовым излучением и низким уровнем выделения тепла</a:t>
            </a:r>
          </a:p>
        </p:txBody>
      </p:sp>
      <p:pic>
        <p:nvPicPr>
          <p:cNvPr id="7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2852936"/>
            <a:ext cx="3610185" cy="2880320"/>
          </a:xfrm>
        </p:spPr>
      </p:pic>
      <p:pic>
        <p:nvPicPr>
          <p:cNvPr id="10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852936"/>
            <a:ext cx="3930650" cy="2951011"/>
          </a:xfrm>
        </p:spPr>
      </p:pic>
    </p:spTree>
    <p:extLst>
      <p:ext uri="{BB962C8B-B14F-4D97-AF65-F5344CB8AC3E}">
        <p14:creationId xmlns:p14="http://schemas.microsoft.com/office/powerpoint/2010/main" val="221423860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2920" y="4221088"/>
            <a:ext cx="8183880" cy="1656184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C00000"/>
                </a:solidFill>
                <a:effectLst/>
                <a:latin typeface="Century Schoolbook" pitchFamily="18" charset="0"/>
              </a:rPr>
              <a:t>Светильники</a:t>
            </a:r>
            <a:r>
              <a:rPr lang="ru-RU" sz="1800" b="0" dirty="0">
                <a:solidFill>
                  <a:srgbClr val="C00000"/>
                </a:solidFill>
                <a:effectLst/>
                <a:latin typeface="Century Schoolbook" pitchFamily="18" charset="0"/>
              </a:rPr>
              <a:t> – это приборы, которые являются источниками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света. Они делятся на два типа: рассеянного и направленного освещения. </a:t>
            </a:r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Рассеянное освещение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может охватывать все помещение, а </a:t>
            </a:r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направленное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 – конкретный предмет или место.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" name="Содержимое 4" descr="06sv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764704"/>
            <a:ext cx="4903134" cy="3816424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797152"/>
            <a:ext cx="8183880" cy="1051560"/>
          </a:xfrm>
        </p:spPr>
        <p:txBody>
          <a:bodyPr>
            <a:normAutofit/>
          </a:bodyPr>
          <a:lstStyle/>
          <a:p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Назначение </a:t>
            </a:r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общего </a:t>
            </a:r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освещения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- равномерно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заполнить светом все помещение, создать фоновое освещение.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" name="Содержимое 4" descr="96677868_1328731319_osveschenie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836712"/>
            <a:ext cx="4588857" cy="418782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4581128"/>
            <a:ext cx="8183880" cy="1080120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</a:pP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В современном дизайне соединяют </a:t>
            </a:r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общее и местное освещение,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добавляют объекты с </a:t>
            </a:r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направленным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 или </a:t>
            </a:r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декоративным светом.</a:t>
            </a:r>
            <a:endParaRPr lang="ru-RU" sz="1800" b="0" i="1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" name="Содержимое 4" descr="96957893_large_EpWH4B0zGT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764704"/>
            <a:ext cx="5583767" cy="4187825"/>
          </a:xfrm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00811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Местное освещение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предназначено для выделения определенных зон пространства и создания настроения.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" name="Содержимое 4" descr="102031028_859668d4bca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836712"/>
            <a:ext cx="5583767" cy="418782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2920" y="4869160"/>
            <a:ext cx="8183880" cy="936104"/>
          </a:xfrm>
        </p:spPr>
        <p:txBody>
          <a:bodyPr>
            <a:normAutofit/>
          </a:bodyPr>
          <a:lstStyle/>
          <a:p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Для </a:t>
            </a:r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декоративного освещения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чаще всего используют светодиоды и неоновая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подсветка.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" name="Содержимое 4" descr="green-kitchen-designrulz-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836712"/>
            <a:ext cx="6268111" cy="4187825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509120"/>
            <a:ext cx="8183880" cy="1152128"/>
          </a:xfrm>
        </p:spPr>
        <p:txBody>
          <a:bodyPr>
            <a:normAutofit/>
          </a:bodyPr>
          <a:lstStyle/>
          <a:p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Декоративное освещение 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обычно создается для эстетических целей.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" name="Содержимое 4" descr="light-design-colori-in-primo-pian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908720"/>
            <a:ext cx="5953125" cy="401955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725144"/>
            <a:ext cx="8183880" cy="1051560"/>
          </a:xfrm>
        </p:spPr>
        <p:txBody>
          <a:bodyPr>
            <a:normAutofit/>
          </a:bodyPr>
          <a:lstStyle/>
          <a:p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Светильники местного освещения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приглушают световой поток, создают ощущение интимности и уюта.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" name="Содержимое 4" descr="img_3478-362x2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124744"/>
            <a:ext cx="6192688" cy="3672407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677694"/>
            <a:ext cx="8183880" cy="10515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Потолочные висячие светильники (люстры)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применяют для создания </a:t>
            </a:r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общего освещения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, особенно в помещениях с высокими потолками. 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36712"/>
            <a:ext cx="5277178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401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3789040"/>
            <a:ext cx="8183880" cy="2016224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C00000"/>
                </a:solidFill>
                <a:effectLst/>
                <a:latin typeface="Century Schoolbook" pitchFamily="18" charset="0"/>
              </a:rPr>
              <a:t>Настенные светильники(бра) </a:t>
            </a:r>
            <a:r>
              <a:rPr lang="ru-RU" sz="1800" b="0" dirty="0">
                <a:solidFill>
                  <a:srgbClr val="C00000"/>
                </a:solidFill>
                <a:effectLst/>
                <a:latin typeface="Century Schoolbook" pitchFamily="18" charset="0"/>
              </a:rPr>
              <a:t>могут использоваться для </a:t>
            </a:r>
            <a:r>
              <a:rPr lang="ru-RU" sz="1800" b="0" i="1" dirty="0">
                <a:solidFill>
                  <a:srgbClr val="C00000"/>
                </a:solidFill>
                <a:effectLst/>
                <a:latin typeface="Century Schoolbook" pitchFamily="18" charset="0"/>
              </a:rPr>
              <a:t>местного</a:t>
            </a:r>
            <a:r>
              <a:rPr lang="ru-RU" sz="1800" b="0" dirty="0">
                <a:solidFill>
                  <a:srgbClr val="C00000"/>
                </a:solidFill>
                <a:effectLst/>
                <a:latin typeface="Century Schoolbook" pitchFamily="18" charset="0"/>
              </a:rPr>
              <a:t>, </a:t>
            </a:r>
            <a:r>
              <a:rPr lang="ru-RU" sz="1800" b="0" i="1" dirty="0">
                <a:solidFill>
                  <a:srgbClr val="C00000"/>
                </a:solidFill>
                <a:effectLst/>
                <a:latin typeface="Century Schoolbook" pitchFamily="18" charset="0"/>
              </a:rPr>
              <a:t>общего освещения</a:t>
            </a:r>
            <a:r>
              <a:rPr lang="ru-RU" sz="1800" b="0" dirty="0">
                <a:solidFill>
                  <a:srgbClr val="C00000"/>
                </a:solidFill>
                <a:effectLst/>
                <a:latin typeface="Century Schoolbook" pitchFamily="18" charset="0"/>
              </a:rPr>
              <a:t>, а также для подсветки отдельных элементов интерьера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(н</a:t>
            </a:r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аправленное освещение). 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" name="Содержимое 4" descr="osveschen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836712"/>
            <a:ext cx="5112568" cy="388843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581128"/>
            <a:ext cx="8183880" cy="10515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Настольные светильники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имеют подставку или зажим. Они идеальны для </a:t>
            </a:r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местного освещения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и как </a:t>
            </a:r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дополнение к общему освещению.</a:t>
            </a:r>
            <a:endParaRPr lang="ru-RU" sz="1800" b="0" i="1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61730"/>
            <a:ext cx="2973123" cy="357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99671"/>
            <a:ext cx="464451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33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652696"/>
            <a:ext cx="8183880" cy="10515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Напольные светильники (торшеры)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устанавливаются на полу. Применяются для </a:t>
            </a:r>
            <a:r>
              <a:rPr lang="ru-RU" sz="18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местного освещения. </a:t>
            </a:r>
            <a:endParaRPr lang="ru-RU" sz="1800" b="0" i="1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85584" y="-5788024"/>
            <a:ext cx="64800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073" y="836712"/>
            <a:ext cx="594000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55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764" y="4797152"/>
            <a:ext cx="8183880" cy="79208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Встроенные </a:t>
            </a:r>
            <a:r>
              <a:rPr lang="ru-RU" sz="2000" dirty="0" err="1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светильнки</a:t>
            </a:r>
            <a:r>
              <a:rPr lang="ru-RU" sz="20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 «прячут» в потолок, в элементы дизайна. Применяются для </a:t>
            </a:r>
            <a:r>
              <a:rPr lang="ru-RU" sz="2000" b="0" i="1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общего, местного и декоративного освещения.</a:t>
            </a:r>
            <a:endParaRPr lang="ru-RU" sz="2000" b="0" i="1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9067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836712"/>
            <a:ext cx="528000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246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Шинные (рельсовые или трековые) светильники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образуются двумя основными элементами: токонесущими шинами и источниками света, которые можно перемещать.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80728"/>
            <a:ext cx="515122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58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653136"/>
            <a:ext cx="8183880" cy="10515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Тросовые (струнные) натяжные системы </a:t>
            </a:r>
            <a:r>
              <a:rPr lang="ru-RU" sz="18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– это системы нового освещения. В них ток протекает по натянутым тросам.</a:t>
            </a:r>
            <a:endParaRPr lang="ru-RU" sz="1800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36712"/>
            <a:ext cx="5938514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907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581128"/>
            <a:ext cx="7239000" cy="1296144"/>
          </a:xfrm>
        </p:spPr>
        <p:txBody>
          <a:bodyPr>
            <a:normAutofit fontScale="90000"/>
          </a:bodyPr>
          <a:lstStyle/>
          <a:p>
            <a:r>
              <a:rPr lang="ru-RU" sz="20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	В </a:t>
            </a:r>
            <a:r>
              <a:rPr lang="ru-RU" sz="2000" b="0" dirty="0">
                <a:solidFill>
                  <a:srgbClr val="C00000"/>
                </a:solidFill>
                <a:effectLst/>
                <a:latin typeface="Century Schoolbook" pitchFamily="18" charset="0"/>
              </a:rPr>
              <a:t>последнее время декорированию собственного дома и прилегающей к нему территории уделяется большое внимание, и особую роль в решении данных задач играет подсветка</a:t>
            </a:r>
            <a:r>
              <a:rPr lang="ru-RU" sz="2000" b="0" dirty="0" smtClean="0">
                <a:solidFill>
                  <a:srgbClr val="C00000"/>
                </a:solidFill>
                <a:effectLst/>
                <a:latin typeface="Century Schoolbook" pitchFamily="18" charset="0"/>
              </a:rPr>
              <a:t>.</a:t>
            </a:r>
            <a:endParaRPr lang="ru-RU" b="0" dirty="0">
              <a:solidFill>
                <a:srgbClr val="C00000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4" name="Picture 2" descr="http://formation.mir46.ru/IMGS/36ba440041e6409c9886d1b12cea32f5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6768752" cy="3960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960347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Пользователь\Мои документы\Аттестация Доможировой Иры\Презентация\img07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888312" cy="525658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404664"/>
            <a:ext cx="8215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Задание: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разместить осветительные приборы, используя рис. 1, обозначить  их цифрами от 1 до 6.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3500438"/>
            <a:ext cx="7143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 descr="C:\Documents and Settings\Пользователь\Мои документы\Аттестация Доможировой Иры\Презентация\img06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554" y="404664"/>
            <a:ext cx="7673506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04864"/>
            <a:ext cx="6967162" cy="162762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Century Schoolbook" pitchFamily="18" charset="0"/>
              </a:rPr>
              <a:t>СПАСИБО </a:t>
            </a:r>
            <a:br>
              <a:rPr lang="ru-RU" dirty="0" smtClean="0">
                <a:solidFill>
                  <a:srgbClr val="C00000"/>
                </a:solidFill>
                <a:latin typeface="Century Schoolbook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Century Schoolbook" pitchFamily="18" charset="0"/>
              </a:rPr>
              <a:t>ЗА ВНИМАНИЕ!</a:t>
            </a:r>
            <a:endParaRPr lang="ru-RU" dirty="0">
              <a:solidFill>
                <a:srgbClr val="C0000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84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1244</TotalTime>
  <Words>371</Words>
  <Application>Microsoft Office PowerPoint</Application>
  <PresentationFormat>Экран (4:3)</PresentationFormat>
  <Paragraphs>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Аспект</vt:lpstr>
      <vt:lpstr>ОСВЕЩЕНИЕ ЖИЛОГО ДОМА</vt:lpstr>
      <vt:lpstr>Презентация PowerPoint</vt:lpstr>
      <vt:lpstr>Лампа накаливания — электрический источник света, в котором тело накала ,  помещённое в прозрачный или заполненный инертным газом сосуд, нагревается до высокой температуры. </vt:lpstr>
      <vt:lpstr>Презентация PowerPoint</vt:lpstr>
      <vt:lpstr>Светодиоды отличаются абсолютно безопасностью в процессе эксплуатации, а также обладают сравнительно небольшими размерами и отличаются высоким уровнем прочности. Они не выделяют опасные для здоровья пары ртути, как это происходит при использовании других видов ламп, и получить отравление этим вредным веществом невозможно как во время переработки ламп, так и при их использовании в быту. Также светодиоды отличаются небольшим инфракрасным и ультрафиолетовым излучением и низким уровнем выделения тепла</vt:lpstr>
      <vt:lpstr>Светильники – это приборы, которые являются источниками света. Они делятся на два типа: рассеянного и направленного освещения. Рассеянное освещение может охватывать все помещение, а направленное – конкретный предмет или место.</vt:lpstr>
      <vt:lpstr>Назначение общего освещения - равномерно заполнить светом все помещение, создать фоновое освещение.</vt:lpstr>
      <vt:lpstr>В современном дизайне соединяют общее и местное освещение, добавляют объекты с направленным или декоративным светом.</vt:lpstr>
      <vt:lpstr>Местное освещение предназначено для выделения определенных зон пространства и создания настроения.</vt:lpstr>
      <vt:lpstr>Для декоративного освещения чаще всего используют светодиоды и неоновая подсветка.</vt:lpstr>
      <vt:lpstr>Декоративное освещение  обычно создается для эстетических целей.</vt:lpstr>
      <vt:lpstr>Светильники местного освещения приглушают световой поток, создают ощущение интимности и уюта.</vt:lpstr>
      <vt:lpstr>Потолочные висячие светильники (люстры) применяют для создания общего освещения, особенно в помещениях с высокими потолками. </vt:lpstr>
      <vt:lpstr>Настенные светильники(бра) могут использоваться для местного, общего освещения, а также для подсветки отдельных элементов интерьера (направленное освещение). </vt:lpstr>
      <vt:lpstr>Настольные светильники имеют подставку или зажим. Они идеальны для местного освещения и как дополнение к общему освещению.</vt:lpstr>
      <vt:lpstr>Напольные светильники (торшеры) устанавливаются на полу. Применяются для местного освещения. </vt:lpstr>
      <vt:lpstr>Встроенные светильнки «прячут» в потолок, в элементы дизайна. Применяются для общего, местного и декоративного освещения.</vt:lpstr>
      <vt:lpstr>Шинные (рельсовые или трековые) светильники образуются двумя основными элементами: токонесущими шинами и источниками света, которые можно перемещать.</vt:lpstr>
      <vt:lpstr>Тросовые (струнные) натяжные системы – это системы нового освещения. В них ток протекает по натянутым тросам.</vt:lpstr>
      <vt:lpstr> В последнее время декорированию собственного дома и прилегающей к нему территории уделяется большое внимание, и особую роль в решении данных задач играет подсветка.</vt:lpstr>
      <vt:lpstr>Презентация PowerPoint</vt:lpstr>
      <vt:lpstr>Презентация PowerPoint</vt:lpstr>
      <vt:lpstr>СПАСИБО  ЗА ВНИМАНИЕ!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ведения домашнего хозяйства</dc:title>
  <dc:creator>Пользователь</dc:creator>
  <cp:lastModifiedBy>1</cp:lastModifiedBy>
  <cp:revision>142</cp:revision>
  <dcterms:created xsi:type="dcterms:W3CDTF">2012-03-04T18:02:05Z</dcterms:created>
  <dcterms:modified xsi:type="dcterms:W3CDTF">2018-09-04T08:42:10Z</dcterms:modified>
</cp:coreProperties>
</file>