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notesMasterIdLst>
    <p:notesMasterId r:id="rId42"/>
  </p:notesMasterIdLst>
  <p:sldIdLst>
    <p:sldId id="319" r:id="rId2"/>
    <p:sldId id="373" r:id="rId3"/>
    <p:sldId id="308" r:id="rId4"/>
    <p:sldId id="257" r:id="rId5"/>
    <p:sldId id="338" r:id="rId6"/>
    <p:sldId id="345" r:id="rId7"/>
    <p:sldId id="336" r:id="rId8"/>
    <p:sldId id="337" r:id="rId9"/>
    <p:sldId id="346" r:id="rId10"/>
    <p:sldId id="322" r:id="rId11"/>
    <p:sldId id="323" r:id="rId12"/>
    <p:sldId id="280" r:id="rId13"/>
    <p:sldId id="281" r:id="rId14"/>
    <p:sldId id="324" r:id="rId15"/>
    <p:sldId id="325" r:id="rId16"/>
    <p:sldId id="326" r:id="rId17"/>
    <p:sldId id="327" r:id="rId18"/>
    <p:sldId id="339" r:id="rId19"/>
    <p:sldId id="342" r:id="rId20"/>
    <p:sldId id="343" r:id="rId21"/>
    <p:sldId id="340" r:id="rId22"/>
    <p:sldId id="344" r:id="rId23"/>
    <p:sldId id="341" r:id="rId24"/>
    <p:sldId id="348" r:id="rId25"/>
    <p:sldId id="349" r:id="rId26"/>
    <p:sldId id="350" r:id="rId27"/>
    <p:sldId id="351" r:id="rId28"/>
    <p:sldId id="352" r:id="rId29"/>
    <p:sldId id="353" r:id="rId30"/>
    <p:sldId id="334" r:id="rId31"/>
    <p:sldId id="360" r:id="rId32"/>
    <p:sldId id="361" r:id="rId33"/>
    <p:sldId id="362" r:id="rId34"/>
    <p:sldId id="363" r:id="rId35"/>
    <p:sldId id="366" r:id="rId36"/>
    <p:sldId id="374" r:id="rId37"/>
    <p:sldId id="369" r:id="rId38"/>
    <p:sldId id="370" r:id="rId39"/>
    <p:sldId id="268" r:id="rId40"/>
    <p:sldId id="368" r:id="rId41"/>
  </p:sldIdLst>
  <p:sldSz cx="9144000" cy="6858000" type="screen4x3"/>
  <p:notesSz cx="6858000" cy="994568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FF00"/>
    <a:srgbClr val="0000FF"/>
    <a:srgbClr val="006600"/>
    <a:srgbClr val="FF3300"/>
    <a:srgbClr val="00FFCC"/>
    <a:srgbClr val="6600CC"/>
    <a:srgbClr val="FF00FF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4" autoAdjust="0"/>
  </p:normalViewPr>
  <p:slideViewPr>
    <p:cSldViewPr>
      <p:cViewPr varScale="1">
        <p:scale>
          <a:sx n="117" d="100"/>
          <a:sy n="117" d="100"/>
        </p:scale>
        <p:origin x="-147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7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97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42975" y="746125"/>
            <a:ext cx="4972050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724202"/>
            <a:ext cx="5486400" cy="4475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131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6678"/>
            <a:ext cx="2971800" cy="497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1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446678"/>
            <a:ext cx="2971800" cy="497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C2879891-4237-48EF-AF5A-D0503C68E0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97024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6A65FDD-44E6-4AC7-BF83-11AA5DDD19CA}" type="slidenum">
              <a:rPr lang="ru-RU" smtClean="0"/>
              <a:pPr>
                <a:spcBef>
                  <a:spcPct val="0"/>
                </a:spcBef>
              </a:pPr>
              <a:t>2</a:t>
            </a:fld>
            <a:endParaRPr lang="ru-RU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/>
              <a:t>Щелчок для продолжения</a:t>
            </a:r>
          </a:p>
        </p:txBody>
      </p:sp>
    </p:spTree>
    <p:extLst>
      <p:ext uri="{BB962C8B-B14F-4D97-AF65-F5344CB8AC3E}">
        <p14:creationId xmlns:p14="http://schemas.microsoft.com/office/powerpoint/2010/main" val="28544754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FD45B24-322F-4159-BAD9-471B5226517B}" type="slidenum">
              <a:rPr lang="ru-RU" smtClean="0"/>
              <a:pPr>
                <a:spcBef>
                  <a:spcPct val="0"/>
                </a:spcBef>
              </a:pPr>
              <a:t>3</a:t>
            </a:fld>
            <a:endParaRPr lang="ru-RU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/>
              <a:t>Анимация по щелчку. Щелчок для продолжения</a:t>
            </a:r>
          </a:p>
        </p:txBody>
      </p:sp>
    </p:spTree>
    <p:extLst>
      <p:ext uri="{BB962C8B-B14F-4D97-AF65-F5344CB8AC3E}">
        <p14:creationId xmlns:p14="http://schemas.microsoft.com/office/powerpoint/2010/main" val="1207170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1218AF6-4A94-459D-AD33-D6D7A2B3411F}" type="slidenum">
              <a:rPr lang="ru-RU" smtClean="0"/>
              <a:pPr>
                <a:spcBef>
                  <a:spcPct val="0"/>
                </a:spcBef>
              </a:pPr>
              <a:t>4</a:t>
            </a:fld>
            <a:endParaRPr lang="ru-RU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/>
              <a:t>Щелчок для продолжения</a:t>
            </a:r>
          </a:p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09226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68F3CAE-C717-40A5-BE23-E73DFB21733E}" type="slidenum">
              <a:rPr lang="ru-RU" smtClean="0"/>
              <a:pPr>
                <a:spcBef>
                  <a:spcPct val="0"/>
                </a:spcBef>
              </a:pPr>
              <a:t>5</a:t>
            </a:fld>
            <a:endParaRPr lang="ru-RU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/>
              <a:t>Щелчок для продолжения</a:t>
            </a:r>
          </a:p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0584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1410B65-3B8B-45BE-BC4D-851A096EBD85}" type="slidenum">
              <a:rPr lang="ru-RU" smtClean="0"/>
              <a:pPr>
                <a:spcBef>
                  <a:spcPct val="0"/>
                </a:spcBef>
              </a:pPr>
              <a:t>6</a:t>
            </a:fld>
            <a:endParaRPr lang="ru-RU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/>
              <a:t>Щелчок для продолжения</a:t>
            </a:r>
          </a:p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6911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46A8BBF-255A-4C2B-842C-425044E42A32}" type="slidenum">
              <a:rPr lang="ru-RU" smtClean="0"/>
              <a:pPr>
                <a:spcBef>
                  <a:spcPct val="0"/>
                </a:spcBef>
              </a:pPr>
              <a:t>7</a:t>
            </a:fld>
            <a:endParaRPr lang="ru-RU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/>
              <a:t>Щелчок для продолжения</a:t>
            </a:r>
          </a:p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0980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B7FDAFA-0618-4E74-AC6E-E7CFD9EF86EC}" type="slidenum">
              <a:rPr lang="ru-RU" smtClean="0"/>
              <a:pPr>
                <a:spcBef>
                  <a:spcPct val="0"/>
                </a:spcBef>
              </a:pPr>
              <a:t>8</a:t>
            </a:fld>
            <a:endParaRPr lang="ru-RU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/>
              <a:t>Щелчок для продолжения</a:t>
            </a:r>
          </a:p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00584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AE3DA63-D1AB-4B04-B689-504ADDF7BFE0}" type="slidenum">
              <a:rPr lang="ru-RU" smtClean="0"/>
              <a:pPr>
                <a:spcBef>
                  <a:spcPct val="0"/>
                </a:spcBef>
              </a:pPr>
              <a:t>9</a:t>
            </a:fld>
            <a:endParaRPr lang="ru-RU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/>
              <a:t>Щелчок для продолжения</a:t>
            </a:r>
          </a:p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52520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BD09FD3-0D6D-47E9-880C-CC40C6E5D4CA}" type="slidenum">
              <a:rPr lang="ru-RU" smtClean="0"/>
              <a:pPr>
                <a:spcBef>
                  <a:spcPct val="0"/>
                </a:spcBef>
              </a:pPr>
              <a:t>10</a:t>
            </a:fld>
            <a:endParaRPr lang="ru-RU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/>
              <a:t>Переход по гиперссылке (обложки книг) к выбранной номинации. Управляющая кнопка – выход из игры. Щелчок для продолжения </a:t>
            </a:r>
          </a:p>
        </p:txBody>
      </p:sp>
    </p:spTree>
    <p:extLst>
      <p:ext uri="{BB962C8B-B14F-4D97-AF65-F5344CB8AC3E}">
        <p14:creationId xmlns:p14="http://schemas.microsoft.com/office/powerpoint/2010/main" val="19029597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7AFA83F-6B3F-4E68-A2DF-DB7579FF245B}" type="slidenum">
              <a:rPr lang="ru-RU" smtClean="0"/>
              <a:pPr>
                <a:spcBef>
                  <a:spcPct val="0"/>
                </a:spcBef>
              </a:pPr>
              <a:t>11</a:t>
            </a:fld>
            <a:endParaRPr lang="ru-RU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/>
              <a:t>После смены цвета управляющей кнопки нажимаем на нее для перехода к вопросу данной номинации</a:t>
            </a:r>
          </a:p>
        </p:txBody>
      </p:sp>
    </p:spTree>
    <p:extLst>
      <p:ext uri="{BB962C8B-B14F-4D97-AF65-F5344CB8AC3E}">
        <p14:creationId xmlns:p14="http://schemas.microsoft.com/office/powerpoint/2010/main" val="26233986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DBDB4B3-506F-405F-990C-5ACF73804B41}" type="slidenum">
              <a:rPr lang="ru-RU" smtClean="0"/>
              <a:pPr>
                <a:spcBef>
                  <a:spcPct val="0"/>
                </a:spcBef>
              </a:pPr>
              <a:t>12</a:t>
            </a:fld>
            <a:endParaRPr lang="ru-RU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/>
              <a:t>Ответ на вопрос выходит по щелчку. Управляющая кнопка – возврат на слайд с номинациями</a:t>
            </a:r>
          </a:p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8833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F6A893F-9889-4F49-8537-A445425C778C}" type="slidenum">
              <a:rPr lang="ru-RU" smtClean="0"/>
              <a:pPr>
                <a:spcBef>
                  <a:spcPct val="0"/>
                </a:spcBef>
              </a:pPr>
              <a:t>13</a:t>
            </a:fld>
            <a:endParaRPr lang="ru-RU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/>
              <a:t>Ответ на вопрос выходит по щелчку. Управляющая кнопка – возврат на слайд с номинациями</a:t>
            </a:r>
          </a:p>
        </p:txBody>
      </p:sp>
    </p:spTree>
    <p:extLst>
      <p:ext uri="{BB962C8B-B14F-4D97-AF65-F5344CB8AC3E}">
        <p14:creationId xmlns:p14="http://schemas.microsoft.com/office/powerpoint/2010/main" val="30435037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1B975D6-07F9-4057-8F7B-B197EF5E8E2E}" type="slidenum">
              <a:rPr lang="ru-RU" smtClean="0"/>
              <a:pPr>
                <a:spcBef>
                  <a:spcPct val="0"/>
                </a:spcBef>
              </a:pPr>
              <a:t>14</a:t>
            </a:fld>
            <a:endParaRPr lang="ru-RU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/>
              <a:t>Ответ на вопрос выходит по щелчку. Управляющая кнопка – возврат на слайд с номинациями</a:t>
            </a:r>
          </a:p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6510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F37D275-7342-45F6-86AC-7CF970306BF2}" type="slidenum">
              <a:rPr lang="ru-RU" smtClean="0"/>
              <a:pPr>
                <a:spcBef>
                  <a:spcPct val="0"/>
                </a:spcBef>
              </a:pPr>
              <a:t>15</a:t>
            </a:fld>
            <a:endParaRPr lang="ru-RU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/>
              <a:t>Ответ на вопрос выходит по щелчку. Управляющая кнопка – возврат на слайд с номинациями</a:t>
            </a:r>
          </a:p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59176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A806452-216A-4029-AAD1-BD9E33BE2D23}" type="slidenum">
              <a:rPr lang="ru-RU" smtClean="0"/>
              <a:pPr>
                <a:spcBef>
                  <a:spcPct val="0"/>
                </a:spcBef>
              </a:pPr>
              <a:t>16</a:t>
            </a:fld>
            <a:endParaRPr lang="ru-RU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/>
              <a:t>Ответ на вопрос выходит по щелчку. Управляющая кнопка – возврат на слайд с номинациями</a:t>
            </a:r>
          </a:p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35587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6689479-15A8-4D26-8EC6-32094B097905}" type="slidenum">
              <a:rPr lang="ru-RU" smtClean="0"/>
              <a:pPr>
                <a:spcBef>
                  <a:spcPct val="0"/>
                </a:spcBef>
              </a:pPr>
              <a:t>17</a:t>
            </a:fld>
            <a:endParaRPr lang="ru-RU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/>
              <a:t>После смены цвета управляющей кнопки нажимаем на нее для перехода к вопросу данной номинации</a:t>
            </a:r>
          </a:p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7652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802F9D0-E3EE-49E0-ABF5-78F1421767FA}" type="slidenum">
              <a:rPr lang="ru-RU" smtClean="0"/>
              <a:pPr>
                <a:spcBef>
                  <a:spcPct val="0"/>
                </a:spcBef>
              </a:pPr>
              <a:t>18</a:t>
            </a:fld>
            <a:endParaRPr lang="ru-RU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/>
              <a:t>Ответ на вопрос выходит по щелчку. Управляющая кнопка – возврат на слайд с номинациями</a:t>
            </a:r>
          </a:p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5036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71FE7AA-3B45-40A5-9B2C-2C03EE24CAC5}" type="slidenum">
              <a:rPr lang="ru-RU" smtClean="0"/>
              <a:pPr>
                <a:spcBef>
                  <a:spcPct val="0"/>
                </a:spcBef>
              </a:pPr>
              <a:t>19</a:t>
            </a:fld>
            <a:endParaRPr lang="ru-RU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/>
              <a:t>Ответ на вопрос выходит по щелчку. Управляющая кнопка – возврат на слайд с номинациями</a:t>
            </a:r>
          </a:p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2685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CC93775-8B00-4741-9863-B1F8C945F099}" type="slidenum">
              <a:rPr lang="ru-RU" smtClean="0"/>
              <a:pPr>
                <a:spcBef>
                  <a:spcPct val="0"/>
                </a:spcBef>
              </a:pPr>
              <a:t>20</a:t>
            </a:fld>
            <a:endParaRPr lang="ru-RU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/>
              <a:t>Ответ на вопрос выходит по щелчку. Управляющая кнопка – возврат на слайд с номинациями</a:t>
            </a:r>
          </a:p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56834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4E6393B-FED8-40C6-A30A-5A20E00B3EB5}" type="slidenum">
              <a:rPr lang="ru-RU" smtClean="0"/>
              <a:pPr>
                <a:spcBef>
                  <a:spcPct val="0"/>
                </a:spcBef>
              </a:pPr>
              <a:t>21</a:t>
            </a:fld>
            <a:endParaRPr lang="ru-RU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/>
              <a:t>Ответ на вопрос выходит по щелчку. Управляющая кнопка – возврат на слайд с номинациями</a:t>
            </a:r>
          </a:p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38316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6748B4A-F7DB-4849-8ABF-7555C1F67307}" type="slidenum">
              <a:rPr lang="ru-RU" smtClean="0"/>
              <a:pPr>
                <a:spcBef>
                  <a:spcPct val="0"/>
                </a:spcBef>
              </a:pPr>
              <a:t>22</a:t>
            </a:fld>
            <a:endParaRPr lang="ru-RU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/>
              <a:t>Ответ на вопрос выходит по щелчку. Управляющая кнопка – возврат на слайд с номинациями</a:t>
            </a:r>
          </a:p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2340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898EBD1-8D57-45B3-9B70-B9D62BB2ED13}" type="slidenum">
              <a:rPr lang="ru-RU" smtClean="0"/>
              <a:pPr>
                <a:spcBef>
                  <a:spcPct val="0"/>
                </a:spcBef>
              </a:pPr>
              <a:t>23</a:t>
            </a:fld>
            <a:endParaRPr lang="ru-RU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/>
              <a:t>Ответ на вопрос выходит по щелчку. Управляющая кнопка – возврат на слайд с номинациями</a:t>
            </a:r>
          </a:p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8575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8CB3B5D-15F2-40C5-91DD-AA551DFB9CAF}" type="slidenum">
              <a:rPr lang="ru-RU" smtClean="0"/>
              <a:pPr>
                <a:spcBef>
                  <a:spcPct val="0"/>
                </a:spcBef>
              </a:pPr>
              <a:t>24</a:t>
            </a:fld>
            <a:endParaRPr lang="ru-RU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/>
              <a:t>После смены цвета управляющей кнопки нажимаем на нее для перехода к вопросу данной номинации</a:t>
            </a:r>
          </a:p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9190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40E7F1E-B1C6-422F-B942-16248EC8247A}" type="slidenum">
              <a:rPr lang="ru-RU" smtClean="0"/>
              <a:pPr>
                <a:spcBef>
                  <a:spcPct val="0"/>
                </a:spcBef>
              </a:pPr>
              <a:t>25</a:t>
            </a:fld>
            <a:endParaRPr lang="ru-RU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/>
              <a:t>Ответ на вопрос выходит по щелчку. Управляющая кнопка – возврат на слайд с номинациями</a:t>
            </a:r>
          </a:p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16919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5A929A8-7416-47AF-8D04-0E850ACD397F}" type="slidenum">
              <a:rPr lang="ru-RU" smtClean="0"/>
              <a:pPr>
                <a:spcBef>
                  <a:spcPct val="0"/>
                </a:spcBef>
              </a:pPr>
              <a:t>26</a:t>
            </a:fld>
            <a:endParaRPr lang="ru-RU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/>
              <a:t>Ответ на вопрос выходит по щелчку. Управляющая кнопка – возврат на слайд с номинациями</a:t>
            </a:r>
          </a:p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5482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44EF700-1F1E-4242-81D6-AA8498012114}" type="slidenum">
              <a:rPr lang="ru-RU" smtClean="0"/>
              <a:pPr>
                <a:spcBef>
                  <a:spcPct val="0"/>
                </a:spcBef>
              </a:pPr>
              <a:t>27</a:t>
            </a:fld>
            <a:endParaRPr lang="ru-RU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/>
              <a:t>Ответ на вопрос выходит по щелчку. Управляющая кнопка – возврат на слайд с номинациями</a:t>
            </a:r>
          </a:p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257445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308F811-AA51-45AB-BFE6-A2FC27A6622C}" type="slidenum">
              <a:rPr lang="ru-RU" smtClean="0"/>
              <a:pPr>
                <a:spcBef>
                  <a:spcPct val="0"/>
                </a:spcBef>
              </a:pPr>
              <a:t>28</a:t>
            </a:fld>
            <a:endParaRPr lang="ru-RU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/>
              <a:t>Ответ на вопрос выходит по щелчку. Управляющая кнопка – возврат на слайд с номинациями</a:t>
            </a:r>
          </a:p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90944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F6BE62E-6D74-4903-BD91-5D30BEF48DBF}" type="slidenum">
              <a:rPr lang="ru-RU" smtClean="0"/>
              <a:pPr>
                <a:spcBef>
                  <a:spcPct val="0"/>
                </a:spcBef>
              </a:pPr>
              <a:t>29</a:t>
            </a:fld>
            <a:endParaRPr lang="ru-RU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/>
              <a:t>Ответ на вопрос выходит по щелчку. Управляющая кнопка – возврат на слайд с номинациями</a:t>
            </a:r>
          </a:p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692922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F232C44-950E-40ED-B7A8-7CB81D953DC5}" type="slidenum">
              <a:rPr lang="ru-RU" smtClean="0"/>
              <a:pPr>
                <a:spcBef>
                  <a:spcPct val="0"/>
                </a:spcBef>
              </a:pPr>
              <a:t>30</a:t>
            </a:fld>
            <a:endParaRPr lang="ru-RU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/>
              <a:t>После смены цвета управляющей кнопки нажимаем на нее для перехода к вопросу данной номинации</a:t>
            </a:r>
          </a:p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50651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8412DF2-2C93-41A5-AAD2-542580BB1FD7}" type="slidenum">
              <a:rPr lang="ru-RU" smtClean="0"/>
              <a:pPr>
                <a:spcBef>
                  <a:spcPct val="0"/>
                </a:spcBef>
              </a:pPr>
              <a:t>31</a:t>
            </a:fld>
            <a:endParaRPr lang="ru-RU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/>
              <a:t>Ответ на вопрос выходит по щелчку. Управляющая кнопка – возврат на слайд с номинациями</a:t>
            </a:r>
          </a:p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740368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F13880F-3ABC-448D-A71E-63099AC548C5}" type="slidenum">
              <a:rPr lang="ru-RU" smtClean="0"/>
              <a:pPr>
                <a:spcBef>
                  <a:spcPct val="0"/>
                </a:spcBef>
              </a:pPr>
              <a:t>32</a:t>
            </a:fld>
            <a:endParaRPr lang="ru-RU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/>
              <a:t>Ответ на вопрос выходит по щелчку. Управляющая кнопка – возврат на слайд с номинациями</a:t>
            </a:r>
          </a:p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265378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B1C3D16-0A56-4A13-BF0E-04530CBE3B80}" type="slidenum">
              <a:rPr lang="ru-RU" smtClean="0"/>
              <a:pPr>
                <a:spcBef>
                  <a:spcPct val="0"/>
                </a:spcBef>
              </a:pPr>
              <a:t>33</a:t>
            </a:fld>
            <a:endParaRPr lang="ru-RU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/>
              <a:t>Ответ на вопрос выходит по щелчку. Управляющая кнопка – возврат на слайд с номинациями</a:t>
            </a:r>
          </a:p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91088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66BEC96-5157-4D12-A262-E428C6E43B7B}" type="slidenum">
              <a:rPr lang="ru-RU" smtClean="0"/>
              <a:pPr>
                <a:spcBef>
                  <a:spcPct val="0"/>
                </a:spcBef>
              </a:pPr>
              <a:t>34</a:t>
            </a:fld>
            <a:endParaRPr lang="ru-RU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/>
              <a:t>Ответ на вопрос выходит по щелчку. Управляющая кнопка – возврат на слайд с номинациями</a:t>
            </a:r>
          </a:p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82634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4CDFAA2-425A-4661-8BF3-B278A54BF116}" type="slidenum">
              <a:rPr lang="ru-RU" smtClean="0"/>
              <a:pPr>
                <a:spcBef>
                  <a:spcPct val="0"/>
                </a:spcBef>
              </a:pPr>
              <a:t>35</a:t>
            </a:fld>
            <a:endParaRPr lang="ru-RU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/>
              <a:t>Ответ на вопрос выходит по щелчку. Управляющая кнопка – возврат на слайд с номинациями</a:t>
            </a:r>
          </a:p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624169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99E0A0B-AE57-4062-95C7-E32CC3334671}" type="slidenum">
              <a:rPr lang="ru-RU" smtClean="0"/>
              <a:pPr>
                <a:spcBef>
                  <a:spcPct val="0"/>
                </a:spcBef>
              </a:pPr>
              <a:t>40</a:t>
            </a:fld>
            <a:endParaRPr lang="ru-RU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/>
              <a:t>Щелчок для продолжения</a:t>
            </a:r>
          </a:p>
        </p:txBody>
      </p:sp>
    </p:spTree>
    <p:extLst>
      <p:ext uri="{BB962C8B-B14F-4D97-AF65-F5344CB8AC3E}">
        <p14:creationId xmlns:p14="http://schemas.microsoft.com/office/powerpoint/2010/main" val="3726245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293E3E-9E8A-4372-942D-34AEE1595D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812804"/>
      </p:ext>
    </p:extLst>
  </p:cSld>
  <p:clrMapOvr>
    <a:masterClrMapping/>
  </p:clrMapOvr>
  <p:transition spd="slow"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ECAE2E-F820-4274-8A65-00DBD70F1C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7405021"/>
      </p:ext>
    </p:extLst>
  </p:cSld>
  <p:clrMapOvr>
    <a:masterClrMapping/>
  </p:clrMapOvr>
  <p:transition spd="slow"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F02EF3-703E-47A7-8196-E820A1502A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9708267"/>
      </p:ext>
    </p:extLst>
  </p:cSld>
  <p:clrMapOvr>
    <a:masterClrMapping/>
  </p:clrMapOvr>
  <p:transition spd="slow"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69CE97-CFCF-45EA-994E-E38F98C4CD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0482229"/>
      </p:ext>
    </p:extLst>
  </p:cSld>
  <p:clrMapOvr>
    <a:masterClrMapping/>
  </p:clrMapOvr>
  <p:transition spd="slow"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A080F2-2AD5-49AD-A12C-B906B6B208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0193538"/>
      </p:ext>
    </p:extLst>
  </p:cSld>
  <p:clrMapOvr>
    <a:masterClrMapping/>
  </p:clrMapOvr>
  <p:transition spd="slow"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969726-A6E5-44C5-AEEA-833A80BD2E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4618229"/>
      </p:ext>
    </p:extLst>
  </p:cSld>
  <p:clrMapOvr>
    <a:masterClrMapping/>
  </p:clrMapOvr>
  <p:transition spd="slow"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13FDD1-9679-494B-B864-1DA125688A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552450"/>
      </p:ext>
    </p:extLst>
  </p:cSld>
  <p:clrMapOvr>
    <a:masterClrMapping/>
  </p:clrMapOvr>
  <p:transition spd="slow"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4BC754-23EA-4930-ADEF-E641B6BB2E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11710"/>
      </p:ext>
    </p:extLst>
  </p:cSld>
  <p:clrMapOvr>
    <a:masterClrMapping/>
  </p:clrMapOvr>
  <p:transition spd="slow"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71CE20-8E54-4999-812A-0D1D4DE8B8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138740"/>
      </p:ext>
    </p:extLst>
  </p:cSld>
  <p:clrMapOvr>
    <a:masterClrMapping/>
  </p:clrMapOvr>
  <p:transition spd="slow"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1BDDFD-5953-4BC0-9B76-4DEF45E95A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3332607"/>
      </p:ext>
    </p:extLst>
  </p:cSld>
  <p:clrMapOvr>
    <a:masterClrMapping/>
  </p:clrMapOvr>
  <p:transition spd="slow"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1C9289-E124-4B2E-BAD5-3D499B54B6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9620911"/>
      </p:ext>
    </p:extLst>
  </p:cSld>
  <p:clrMapOvr>
    <a:masterClrMapping/>
  </p:clrMapOvr>
  <p:transition spd="slow"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105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05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05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/>
            </a:lvl1pPr>
          </a:lstStyle>
          <a:p>
            <a:pPr>
              <a:defRPr/>
            </a:pPr>
            <a:fld id="{42D08634-1C3B-44B3-ABAC-4F1D75E43A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ransition spd="slow">
    <p:wheel spokes="8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13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4.jpeg"/><Relationship Id="rId12" Type="http://schemas.openxmlformats.org/officeDocument/2006/relationships/slide" Target="slide3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slide" Target="slide17.xml"/><Relationship Id="rId11" Type="http://schemas.openxmlformats.org/officeDocument/2006/relationships/image" Target="../media/image26.jpeg"/><Relationship Id="rId5" Type="http://schemas.openxmlformats.org/officeDocument/2006/relationships/image" Target="../media/image23.jpeg"/><Relationship Id="rId10" Type="http://schemas.openxmlformats.org/officeDocument/2006/relationships/slide" Target="slide24.xml"/><Relationship Id="rId4" Type="http://schemas.openxmlformats.org/officeDocument/2006/relationships/slide" Target="slide37.xml"/><Relationship Id="rId9" Type="http://schemas.openxmlformats.org/officeDocument/2006/relationships/image" Target="../media/image25.jpeg"/><Relationship Id="rId14" Type="http://schemas.openxmlformats.org/officeDocument/2006/relationships/slide" Target="slide3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slide" Target="slide12.xml"/><Relationship Id="rId7" Type="http://schemas.openxmlformats.org/officeDocument/2006/relationships/slide" Target="slide1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5.xml"/><Relationship Id="rId5" Type="http://schemas.openxmlformats.org/officeDocument/2006/relationships/slide" Target="slide14.xml"/><Relationship Id="rId4" Type="http://schemas.openxmlformats.org/officeDocument/2006/relationships/slide" Target="slide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slide" Target="sl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3" Type="http://schemas.openxmlformats.org/officeDocument/2006/relationships/slide" Target="slide18.xml"/><Relationship Id="rId7" Type="http://schemas.openxmlformats.org/officeDocument/2006/relationships/slide" Target="slide2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3.xml"/><Relationship Id="rId5" Type="http://schemas.openxmlformats.org/officeDocument/2006/relationships/slide" Target="slide20.xml"/><Relationship Id="rId4" Type="http://schemas.openxmlformats.org/officeDocument/2006/relationships/slide" Target="slide19.xml"/><Relationship Id="rId9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slide" Target="slide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slide" Target="slide10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0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" Target="slide24.xml"/><Relationship Id="rId3" Type="http://schemas.openxmlformats.org/officeDocument/2006/relationships/slide" Target="slide25.xml"/><Relationship Id="rId7" Type="http://schemas.openxmlformats.org/officeDocument/2006/relationships/slide" Target="slide29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8.xml"/><Relationship Id="rId5" Type="http://schemas.openxmlformats.org/officeDocument/2006/relationships/slide" Target="slide27.xml"/><Relationship Id="rId4" Type="http://schemas.openxmlformats.org/officeDocument/2006/relationships/slide" Target="slide26.xml"/><Relationship Id="rId9" Type="http://schemas.openxmlformats.org/officeDocument/2006/relationships/image" Target="../media/image4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slide" Target="slide31.xml"/><Relationship Id="rId7" Type="http://schemas.openxmlformats.org/officeDocument/2006/relationships/slide" Target="slide35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slide" Target="slide34.xml"/><Relationship Id="rId5" Type="http://schemas.openxmlformats.org/officeDocument/2006/relationships/slide" Target="slide33.xml"/><Relationship Id="rId4" Type="http://schemas.openxmlformats.org/officeDocument/2006/relationships/slide" Target="slide3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11" Type="http://schemas.openxmlformats.org/officeDocument/2006/relationships/image" Target="../media/image3.jpeg"/><Relationship Id="rId5" Type="http://schemas.openxmlformats.org/officeDocument/2006/relationships/image" Target="../media/image55.jpeg"/><Relationship Id="rId10" Type="http://schemas.openxmlformats.org/officeDocument/2006/relationships/image" Target="../media/image60.jpeg"/><Relationship Id="rId4" Type="http://schemas.openxmlformats.org/officeDocument/2006/relationships/image" Target="../media/image54.jpeg"/><Relationship Id="rId9" Type="http://schemas.openxmlformats.org/officeDocument/2006/relationships/image" Target="../media/image5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27138" y="620713"/>
            <a:ext cx="7916862" cy="2592387"/>
          </a:xfrm>
        </p:spPr>
        <p:txBody>
          <a:bodyPr/>
          <a:lstStyle/>
          <a:p>
            <a:pPr eaLnBrk="1" hangingPunct="1"/>
            <a:r>
              <a:rPr lang="ru-RU" sz="5400" b="1" dirty="0">
                <a:solidFill>
                  <a:srgbClr val="FFFF00"/>
                </a:solidFill>
                <a:latin typeface="Monotype Corsiva" panose="03010101010201010101" pitchFamily="66" charset="0"/>
              </a:rPr>
              <a:t>«Что за прелесть эти сказки»</a:t>
            </a:r>
            <a:r>
              <a:rPr lang="ru-RU" sz="5400" b="1" dirty="0">
                <a:solidFill>
                  <a:srgbClr val="0000FF"/>
                </a:solidFill>
                <a:latin typeface="Monotype Corsiva" panose="03010101010201010101" pitchFamily="66" charset="0"/>
              </a:rPr>
              <a:t/>
            </a:r>
            <a:br>
              <a:rPr lang="ru-RU" sz="5400" b="1" dirty="0">
                <a:solidFill>
                  <a:srgbClr val="0000FF"/>
                </a:solidFill>
                <a:latin typeface="Monotype Corsiva" panose="03010101010201010101" pitchFamily="66" charset="0"/>
              </a:rPr>
            </a:br>
            <a: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Викторина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</a:rPr>
              <a:t/>
            </a:r>
            <a:b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</a:rPr>
            </a:b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</a:rPr>
              <a:t> по сказкам А.С. Пушкина</a:t>
            </a:r>
            <a:endParaRPr lang="ru-RU" sz="2800" b="1" i="1" dirty="0">
              <a:solidFill>
                <a:schemeClr val="tx1"/>
              </a:solidFill>
              <a:latin typeface="Algerian"/>
            </a:endParaRPr>
          </a:p>
        </p:txBody>
      </p:sp>
      <p:sp>
        <p:nvSpPr>
          <p:cNvPr id="3075" name="Oval 6"/>
          <p:cNvSpPr>
            <a:spLocks noChangeArrowheads="1"/>
          </p:cNvSpPr>
          <p:nvPr/>
        </p:nvSpPr>
        <p:spPr bwMode="auto">
          <a:xfrm>
            <a:off x="1042988" y="1700213"/>
            <a:ext cx="1008062" cy="20161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/>
          </a:p>
        </p:txBody>
      </p:sp>
      <p:sp>
        <p:nvSpPr>
          <p:cNvPr id="3076" name="Oval 7"/>
          <p:cNvSpPr>
            <a:spLocks noChangeArrowheads="1"/>
          </p:cNvSpPr>
          <p:nvPr/>
        </p:nvSpPr>
        <p:spPr bwMode="auto">
          <a:xfrm>
            <a:off x="1042988" y="1844675"/>
            <a:ext cx="936625" cy="1512888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/>
          </a:p>
        </p:txBody>
      </p:sp>
      <p:sp>
        <p:nvSpPr>
          <p:cNvPr id="3077" name="Oval 8"/>
          <p:cNvSpPr>
            <a:spLocks noChangeArrowheads="1"/>
          </p:cNvSpPr>
          <p:nvPr/>
        </p:nvSpPr>
        <p:spPr bwMode="auto">
          <a:xfrm>
            <a:off x="1116013" y="1989138"/>
            <a:ext cx="1152525" cy="180022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/>
          </a:p>
        </p:txBody>
      </p:sp>
      <p:sp>
        <p:nvSpPr>
          <p:cNvPr id="3078" name="Rectangle 9"/>
          <p:cNvSpPr>
            <a:spLocks noChangeArrowheads="1"/>
          </p:cNvSpPr>
          <p:nvPr/>
        </p:nvSpPr>
        <p:spPr bwMode="auto">
          <a:xfrm>
            <a:off x="755650" y="4797425"/>
            <a:ext cx="23034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1800" i="1"/>
              <a:t>(</a:t>
            </a:r>
            <a:r>
              <a:rPr lang="ru-RU" sz="2400" i="1">
                <a:latin typeface="Algerian"/>
              </a:rPr>
              <a:t>1799 – 1837)</a:t>
            </a:r>
          </a:p>
        </p:txBody>
      </p:sp>
      <p:pic>
        <p:nvPicPr>
          <p:cNvPr id="3079" name="Рисунок 10" descr="Рисунок4_0.tmp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773238"/>
            <a:ext cx="2470150" cy="311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9" descr="http://im2-tub-ru.yandex.net/i?id=390174289-23-72&amp;n=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3357563"/>
            <a:ext cx="3024188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heel spokes="8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2" descr="boldino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213100"/>
            <a:ext cx="4176712" cy="332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10" descr="pushkin_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20713"/>
            <a:ext cx="4117975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Rectangle 1"/>
          <p:cNvSpPr>
            <a:spLocks noChangeArrowheads="1"/>
          </p:cNvSpPr>
          <p:nvPr/>
        </p:nvSpPr>
        <p:spPr bwMode="auto">
          <a:xfrm>
            <a:off x="4572000" y="492125"/>
            <a:ext cx="3960813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ru-RU" sz="36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создавал великий поэт свои сказки? </a:t>
            </a:r>
          </a:p>
        </p:txBody>
      </p:sp>
    </p:spTree>
  </p:cSld>
  <p:clrMapOvr>
    <a:masterClrMapping/>
  </p:clrMapOvr>
  <p:transition spd="slow">
    <p:wheel spokes="8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5" name="Picture 7" descr="Гвидон 11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420938"/>
            <a:ext cx="1778000" cy="393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10" descr="Кот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4941888"/>
            <a:ext cx="2447925" cy="191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9" descr="http://im7-tub-ru.yandex.net/i?id=230456893-70-72&amp;n=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4149725"/>
            <a:ext cx="2873375" cy="200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11" descr="http://a1.mzstatic.com/us/r1000/105/Purple/88/02/c5/mzl.vwqktlkc.320x480-7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260350"/>
            <a:ext cx="2076450" cy="311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9" descr="http://www.a-jewels.com/images/Pushkin-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1700213"/>
            <a:ext cx="2460625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25908" y="260350"/>
            <a:ext cx="631775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Александр Сергеевич</a:t>
            </a:r>
          </a:p>
          <a:p>
            <a:pPr algn="ctr"/>
            <a:r>
              <a:rPr lang="ru-RU" sz="4400" b="1" cap="none" spc="0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 Пушкин</a:t>
            </a: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838200" y="3124200"/>
            <a:ext cx="6400800" cy="762000"/>
          </a:xfrm>
        </p:spPr>
        <p:txBody>
          <a:bodyPr/>
          <a:lstStyle/>
          <a:p>
            <a:pPr eaLnBrk="1" hangingPunct="1"/>
            <a:r>
              <a:rPr lang="ru-RU" sz="4000" b="1" i="1">
                <a:solidFill>
                  <a:srgbClr val="0000FF"/>
                </a:solidFill>
                <a:latin typeface="Monotype Corsiva" panose="03010101010201010101" pitchFamily="66" charset="0"/>
              </a:rPr>
              <a:t>Литературная разминка</a:t>
            </a:r>
            <a:r>
              <a:rPr lang="ru-RU" sz="4000" i="1"/>
              <a:t>.</a:t>
            </a:r>
          </a:p>
        </p:txBody>
      </p:sp>
      <p:sp>
        <p:nvSpPr>
          <p:cNvPr id="8195" name="WordArt 7"/>
          <p:cNvSpPr>
            <a:spLocks noChangeArrowheads="1" noChangeShapeType="1" noTextEdit="1"/>
          </p:cNvSpPr>
          <p:nvPr/>
        </p:nvSpPr>
        <p:spPr bwMode="auto">
          <a:xfrm>
            <a:off x="395288" y="981075"/>
            <a:ext cx="7162800" cy="1871663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3600" kern="10" spc="-360">
                <a:ln w="12700">
                  <a:solidFill>
                    <a:srgbClr val="000099"/>
                  </a:solidFill>
                  <a:miter lim="800000"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 panose="020B0806030902050204" pitchFamily="34" charset="0"/>
              </a:rPr>
              <a:t>"Что за прелесть</a:t>
            </a:r>
          </a:p>
          <a:p>
            <a:pPr algn="ctr"/>
            <a:r>
              <a:rPr lang="ru-RU" sz="3600" kern="10" spc="-360">
                <a:ln w="12700">
                  <a:solidFill>
                    <a:srgbClr val="000099"/>
                  </a:solidFill>
                  <a:miter lim="800000"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 panose="020B0806030902050204" pitchFamily="34" charset="0"/>
              </a:rPr>
              <a:t> эти сказки!"</a:t>
            </a:r>
          </a:p>
        </p:txBody>
      </p:sp>
      <p:pic>
        <p:nvPicPr>
          <p:cNvPr id="8196" name="Picture 5" descr="http://img3.imgbb.ru/f/f/6/ff6ad731a3334f72342bb23f7758d62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3789363"/>
            <a:ext cx="5041900" cy="285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build="p" autoUpdateAnimBg="0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60350"/>
            <a:ext cx="6696075" cy="2592388"/>
          </a:xfrm>
        </p:spPr>
        <p:txBody>
          <a:bodyPr/>
          <a:lstStyle/>
          <a:p>
            <a:pPr algn="l" eaLnBrk="1" hangingPunct="1">
              <a:lnSpc>
                <a:spcPct val="95000"/>
              </a:lnSpc>
              <a:defRPr/>
            </a:pP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Три девицы под окном</a:t>
            </a:r>
            <a:b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Пряли поздно вечерком. </a:t>
            </a:r>
            <a:b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«Кабы я была царица, — </a:t>
            </a:r>
            <a:b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Говорит одна девица, — </a:t>
            </a:r>
            <a:b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То на весь крещеный мир</a:t>
            </a:r>
            <a:b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Приготовила б я пир. </a:t>
            </a:r>
            <a:b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4000" dirty="0"/>
              <a:t/>
            </a:r>
            <a:br>
              <a:rPr lang="ru-RU" sz="4000" dirty="0"/>
            </a:br>
            <a:endParaRPr lang="ru-RU" sz="4000" dirty="0"/>
          </a:p>
        </p:txBody>
      </p:sp>
      <p:pic>
        <p:nvPicPr>
          <p:cNvPr id="10243" name="Picture 3" descr="Сказка о царе Салтане Тр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620713"/>
            <a:ext cx="4211637" cy="561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6613" name="Picture 5" descr="Сказка о царе Салтане1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18715">
            <a:off x="1225550" y="2989263"/>
            <a:ext cx="2290763" cy="353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000"/>
                                        <p:tgtEl>
                                          <p:spTgt spid="196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Пушкин 05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92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889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716463" y="2852738"/>
            <a:ext cx="4673600" cy="3249612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Царь с царицею простился, </a:t>
            </a:r>
            <a:br>
              <a:rPr lang="ru-RU" sz="32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32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 путь-дорогу снарядился, </a:t>
            </a:r>
            <a:br>
              <a:rPr lang="ru-RU" sz="32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32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И царица у окна </a:t>
            </a:r>
            <a:br>
              <a:rPr lang="ru-RU" sz="32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32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Села ждать его одна. </a:t>
            </a:r>
          </a:p>
        </p:txBody>
      </p:sp>
      <p:pic>
        <p:nvPicPr>
          <p:cNvPr id="208901" name="Picture 5" descr="Пушкин 05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5088" y="550863"/>
            <a:ext cx="2354262" cy="199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000"/>
                                        <p:tgtEl>
                                          <p:spTgt spid="208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3059113" y="333375"/>
            <a:ext cx="5329237" cy="23034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3200" b="1" i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Пошел, сел у берега моря; </a:t>
            </a:r>
            <a:br>
              <a:rPr lang="ru-RU" sz="3200" b="1" i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3200" b="1" i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Там он стал веревку крутить,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3200" b="1" i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Да конец ее в море мочить. </a:t>
            </a:r>
            <a:br>
              <a:rPr lang="ru-RU" sz="3200" b="1" i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3200"/>
              <a:t/>
            </a:r>
            <a:br>
              <a:rPr lang="ru-RU" sz="3200"/>
            </a:br>
            <a:endParaRPr lang="ru-RU" sz="3200"/>
          </a:p>
        </p:txBody>
      </p:sp>
      <p:pic>
        <p:nvPicPr>
          <p:cNvPr id="14339" name="Picture 3" descr="Пушкин 07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38488"/>
            <a:ext cx="9144000" cy="371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2517" name="Picture 5" descr="Рисунок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476250"/>
            <a:ext cx="1358900" cy="181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192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Пушкин 04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EFA"/>
              </a:clrFrom>
              <a:clrTo>
                <a:srgbClr val="FFFE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33600"/>
            <a:ext cx="91440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6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2195513" y="260350"/>
            <a:ext cx="6732587" cy="1871663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i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Глядь: опять перед ним землянка; </a:t>
            </a:r>
          </a:p>
          <a:p>
            <a:pPr eaLnBrk="1" hangingPunct="1">
              <a:defRPr/>
            </a:pPr>
            <a:r>
              <a:rPr lang="ru-RU" sz="3200" b="1" i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На пороге сидит старуха, </a:t>
            </a:r>
            <a:br>
              <a:rPr lang="ru-RU" sz="3200" b="1" i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3200" b="1" i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 перед нею разбитое корыто. </a:t>
            </a:r>
          </a:p>
        </p:txBody>
      </p:sp>
      <p:pic>
        <p:nvPicPr>
          <p:cNvPr id="16388" name="Picture 4" descr="Рисунок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4340225"/>
            <a:ext cx="2305050" cy="251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66" name="Picture 6" descr="Сказка о рыбаке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795402">
            <a:off x="423863" y="935038"/>
            <a:ext cx="1752600" cy="233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194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1188" y="476250"/>
            <a:ext cx="5797550" cy="2160588"/>
          </a:xfrm>
        </p:spPr>
        <p:txBody>
          <a:bodyPr/>
          <a:lstStyle/>
          <a:p>
            <a:pPr eaLnBrk="1" hangingPunct="1">
              <a:defRPr/>
            </a:pPr>
            <a:r>
              <a:rPr lang="ru-RU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Царь к востоку войско шлет, </a:t>
            </a:r>
          </a:p>
          <a:p>
            <a:pPr eaLnBrk="1" hangingPunct="1">
              <a:defRPr/>
            </a:pPr>
            <a:r>
              <a:rPr lang="ru-RU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Старший сын его ведет. </a:t>
            </a:r>
            <a:br>
              <a:rPr lang="ru-RU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Петушок угомонился, </a:t>
            </a:r>
            <a:br>
              <a:rPr lang="ru-RU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Шум утих, и он забылся.</a:t>
            </a:r>
          </a:p>
        </p:txBody>
      </p:sp>
      <p:pic>
        <p:nvPicPr>
          <p:cNvPr id="18435" name="Picture 3" descr="Пушкин 07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688" y="0"/>
            <a:ext cx="49133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0949" name="Picture 5" descr="94021704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281378">
            <a:off x="993775" y="4043363"/>
            <a:ext cx="1855788" cy="244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000"/>
                                        <p:tgtEl>
                                          <p:spTgt spid="210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 descr="9311190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76068">
            <a:off x="468313" y="1412875"/>
            <a:ext cx="1595437" cy="2089150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3" name="Picture 5" descr="Сказка о попе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05597">
            <a:off x="7164388" y="1268413"/>
            <a:ext cx="1428750" cy="1871662"/>
          </a:xfrm>
          <a:prstGeom prst="rect">
            <a:avLst/>
          </a:prstGeom>
          <a:solidFill>
            <a:srgbClr val="0000FF"/>
          </a:solidFill>
          <a:ln w="28575">
            <a:solidFill>
              <a:srgbClr val="0000FF"/>
            </a:solidFill>
            <a:miter lim="800000"/>
            <a:headEnd/>
            <a:tailEnd/>
          </a:ln>
        </p:spPr>
      </p:pic>
      <p:pic>
        <p:nvPicPr>
          <p:cNvPr id="20484" name="Picture 6" descr="Сказка о царе Салтане112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197462">
            <a:off x="6372225" y="3284538"/>
            <a:ext cx="1308100" cy="2016125"/>
          </a:xfrm>
          <a:prstGeom prst="rect">
            <a:avLst/>
          </a:prstGeom>
          <a:solidFill>
            <a:srgbClr val="0000FF"/>
          </a:solidFill>
          <a:ln w="38100">
            <a:solidFill>
              <a:srgbClr val="0000FF"/>
            </a:solidFill>
            <a:miter lim="800000"/>
            <a:headEnd/>
            <a:tailEnd/>
          </a:ln>
        </p:spPr>
      </p:pic>
      <p:pic>
        <p:nvPicPr>
          <p:cNvPr id="20485" name="Picture 7" descr="Сказка о рыбаке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149681">
            <a:off x="611188" y="4076700"/>
            <a:ext cx="1698625" cy="2268538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6" name="Picture 8" descr="Пушкин 052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0449">
            <a:off x="3132138" y="1844675"/>
            <a:ext cx="2663825" cy="1936750"/>
          </a:xfrm>
          <a:prstGeom prst="rect">
            <a:avLst/>
          </a:prstGeom>
          <a:noFill/>
          <a:ln w="317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7" name="Picture 9" descr="На неведомых дорожках (игра-лабиринт)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4437063"/>
            <a:ext cx="2879725" cy="1749425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8" name="AutoShape 10">
            <a:hlinkClick r:id="rId1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524750" y="5805488"/>
            <a:ext cx="1079500" cy="836612"/>
          </a:xfrm>
          <a:prstGeom prst="actionButtonBlank">
            <a:avLst/>
          </a:prstGeom>
          <a:solidFill>
            <a:srgbClr val="3366FF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sz="1800"/>
              <a:t>Молодцы</a:t>
            </a:r>
          </a:p>
        </p:txBody>
      </p:sp>
      <p:sp>
        <p:nvSpPr>
          <p:cNvPr id="169995" name="Rectangle 11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b="1" i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Выбери номинацию</a:t>
            </a:r>
          </a:p>
        </p:txBody>
      </p:sp>
    </p:spTree>
  </p:cSld>
  <p:clrMapOvr>
    <a:masterClrMapping/>
  </p:clrMapOvr>
  <p:transition spd="slow">
    <p:wheel spokes="8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2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214446" y="596064"/>
            <a:ext cx="1511300" cy="1512887"/>
          </a:xfrm>
          <a:prstGeom prst="actionButtonBlank">
            <a:avLst/>
          </a:prstGeom>
          <a:solidFill>
            <a:srgbClr val="3366FF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sz="44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1</a:t>
            </a:r>
          </a:p>
        </p:txBody>
      </p:sp>
      <p:sp>
        <p:nvSpPr>
          <p:cNvPr id="171013" name="AutoShape 5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121457" y="575847"/>
            <a:ext cx="1441450" cy="1582738"/>
          </a:xfrm>
          <a:prstGeom prst="actionButtonBlank">
            <a:avLst/>
          </a:prstGeom>
          <a:solidFill>
            <a:srgbClr val="3366FF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sz="44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2</a:t>
            </a:r>
          </a:p>
        </p:txBody>
      </p:sp>
      <p:sp>
        <p:nvSpPr>
          <p:cNvPr id="171015" name="AutoShape 7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988994" y="1772816"/>
            <a:ext cx="1657350" cy="1223963"/>
          </a:xfrm>
          <a:prstGeom prst="actionButtonBlank">
            <a:avLst/>
          </a:prstGeom>
          <a:solidFill>
            <a:srgbClr val="3366FF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sz="44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3</a:t>
            </a:r>
          </a:p>
        </p:txBody>
      </p:sp>
      <p:sp>
        <p:nvSpPr>
          <p:cNvPr id="171016" name="AutoShape 8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073014" y="2699535"/>
            <a:ext cx="1439862" cy="1439862"/>
          </a:xfrm>
          <a:prstGeom prst="actionButtonBlank">
            <a:avLst/>
          </a:prstGeom>
          <a:solidFill>
            <a:srgbClr val="3366FF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sz="440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5</a:t>
            </a:r>
          </a:p>
        </p:txBody>
      </p:sp>
      <p:sp>
        <p:nvSpPr>
          <p:cNvPr id="171017" name="AutoShape 9">
            <a:hlinkClick r:id="rId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203575" y="2565400"/>
            <a:ext cx="1512888" cy="1582738"/>
          </a:xfrm>
          <a:prstGeom prst="actionButtonBlank">
            <a:avLst/>
          </a:prstGeom>
          <a:solidFill>
            <a:srgbClr val="3366FF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sz="44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4</a:t>
            </a:r>
          </a:p>
        </p:txBody>
      </p:sp>
      <p:sp>
        <p:nvSpPr>
          <p:cNvPr id="22535" name="WordArt 10"/>
          <p:cNvSpPr>
            <a:spLocks noChangeArrowheads="1" noChangeShapeType="1" noTextEdit="1"/>
          </p:cNvSpPr>
          <p:nvPr/>
        </p:nvSpPr>
        <p:spPr bwMode="auto">
          <a:xfrm>
            <a:off x="1908175" y="5373688"/>
            <a:ext cx="5832475" cy="8636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3600" kern="10" spc="-360">
                <a:ln w="12700">
                  <a:solidFill>
                    <a:srgbClr val="000099"/>
                  </a:solidFill>
                  <a:miter lim="800000"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 panose="020B0806030902050204" pitchFamily="34" charset="0"/>
              </a:rPr>
              <a:t>"Сказка о рыбаке и рыбке"</a:t>
            </a:r>
          </a:p>
        </p:txBody>
      </p:sp>
      <p:pic>
        <p:nvPicPr>
          <p:cNvPr id="22536" name="Picture 11" descr="Сказка о рыбаке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341438"/>
            <a:ext cx="2047875" cy="2735262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710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710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710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1710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1710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1710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2000" fill="hold"/>
                                        <p:tgtEl>
                                          <p:spTgt spid="1710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710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710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1710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710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710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mph" presetSubtype="2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1710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1710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1710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 descr="1с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628775"/>
            <a:ext cx="5905500" cy="4592638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134" name="Rectangle 6"/>
          <p:cNvSpPr>
            <a:spLocks noGrp="1" noChangeArrowheads="1"/>
          </p:cNvSpPr>
          <p:nvPr>
            <p:ph type="title"/>
          </p:nvPr>
        </p:nvSpPr>
        <p:spPr>
          <a:xfrm>
            <a:off x="228600" y="260350"/>
            <a:ext cx="7391400" cy="1223963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Назовите жилище старика со старухой.</a:t>
            </a:r>
            <a:r>
              <a:rPr lang="ru-RU" sz="4000" dirty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24580" name="AutoShape 8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12088" y="5516563"/>
            <a:ext cx="863600" cy="1008062"/>
          </a:xfrm>
          <a:prstGeom prst="actionButtonReturn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/>
          </a:p>
        </p:txBody>
      </p:sp>
      <p:sp>
        <p:nvSpPr>
          <p:cNvPr id="48137" name="WordArt 9"/>
          <p:cNvSpPr>
            <a:spLocks noChangeArrowheads="1" noChangeShapeType="1" noTextEdit="1"/>
          </p:cNvSpPr>
          <p:nvPr/>
        </p:nvSpPr>
        <p:spPr bwMode="auto">
          <a:xfrm>
            <a:off x="5508625" y="4221163"/>
            <a:ext cx="2863850" cy="9318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miter lim="800000"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Землянка</a:t>
            </a: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8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60350"/>
            <a:ext cx="7224712" cy="1492250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Что отвечала рыбка старику, когда он приходил к ней с очередной просьбой?</a:t>
            </a:r>
            <a:r>
              <a:rPr lang="ru-RU" sz="4000" dirty="0">
                <a:solidFill>
                  <a:srgbClr val="FFFF00"/>
                </a:solidFill>
              </a:rPr>
              <a:t> </a:t>
            </a:r>
          </a:p>
        </p:txBody>
      </p:sp>
      <p:pic>
        <p:nvPicPr>
          <p:cNvPr id="26627" name="Picture 5" descr="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844675"/>
            <a:ext cx="5981700" cy="4418013"/>
          </a:xfrm>
          <a:prstGeom prst="rect">
            <a:avLst/>
          </a:prstGeom>
          <a:noFill/>
          <a:ln w="28575">
            <a:solidFill>
              <a:srgbClr val="00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28" name="AutoShape 6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12088" y="5516563"/>
            <a:ext cx="863600" cy="1008062"/>
          </a:xfrm>
          <a:prstGeom prst="actionButtonReturn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/>
          </a:p>
        </p:txBody>
      </p:sp>
    </p:spTree>
  </p:cSld>
  <p:clrMapOvr>
    <a:masterClrMapping/>
  </p:clrMapOvr>
  <p:transition spd="slow">
    <p:wheel spokes="8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just" eaLnBrk="1" hangingPunct="1">
              <a:defRPr/>
            </a:pPr>
            <a:r>
              <a:rPr lang="ru-RU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Сколько раз ходил старик к морю по приказу старухи?</a:t>
            </a:r>
            <a:r>
              <a:rPr lang="ru-RU" sz="4000" dirty="0"/>
              <a:t> </a:t>
            </a:r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87900" y="1600200"/>
            <a:ext cx="3898900" cy="4525963"/>
          </a:xfrm>
        </p:spPr>
        <p:txBody>
          <a:bodyPr/>
          <a:lstStyle/>
          <a:p>
            <a:pPr eaLnBrk="1" hangingPunct="1">
              <a:defRPr/>
            </a:pPr>
            <a:endParaRPr lang="ru-RU" b="1">
              <a:solidFill>
                <a:srgbClr val="484F03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А)   3 раза</a:t>
            </a:r>
          </a:p>
          <a:p>
            <a:pPr eaLnBrk="1" hangingPunct="1">
              <a:defRPr/>
            </a:pPr>
            <a:endParaRPr lang="ru-RU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Б)  5 раз</a:t>
            </a:r>
          </a:p>
          <a:p>
            <a:pPr eaLnBrk="1" hangingPunct="1">
              <a:defRPr/>
            </a:pPr>
            <a:endParaRPr lang="ru-RU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В)  7 раз</a:t>
            </a:r>
          </a:p>
        </p:txBody>
      </p:sp>
      <p:pic>
        <p:nvPicPr>
          <p:cNvPr id="28676" name="Picture 4" descr="Невод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13100"/>
            <a:ext cx="4479925" cy="364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AutoShape 5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85113" y="5589588"/>
            <a:ext cx="863600" cy="1008062"/>
          </a:xfrm>
          <a:prstGeom prst="actionButtonReturn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72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72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eaLnBrk="1" hangingPunct="1">
              <a:defRPr/>
            </a:pPr>
            <a:r>
              <a:rPr lang="ru-RU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Сколько раз закидывал старик в море невод?</a:t>
            </a:r>
            <a:r>
              <a:rPr lang="ru-RU" sz="4000" dirty="0">
                <a:solidFill>
                  <a:srgbClr val="FFFF00"/>
                </a:solidFill>
              </a:rPr>
              <a:t/>
            </a:r>
            <a:br>
              <a:rPr lang="ru-RU" sz="4000" dirty="0">
                <a:solidFill>
                  <a:srgbClr val="FFFF00"/>
                </a:solidFill>
              </a:rPr>
            </a:br>
            <a:endParaRPr lang="ru-RU" sz="4000" dirty="0">
              <a:solidFill>
                <a:srgbClr val="FFFF00"/>
              </a:solidFill>
            </a:endParaRP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35600" y="2060575"/>
            <a:ext cx="3708400" cy="4065588"/>
          </a:xfrm>
        </p:spPr>
        <p:txBody>
          <a:bodyPr/>
          <a:lstStyle/>
          <a:p>
            <a:pPr eaLnBrk="1" hangingPunct="1">
              <a:defRPr/>
            </a:pP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А)   3 раза</a:t>
            </a:r>
          </a:p>
          <a:p>
            <a:pPr eaLnBrk="1" hangingPunct="1">
              <a:defRPr/>
            </a:pPr>
            <a:endParaRPr lang="ru-RU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Б)  5 раз</a:t>
            </a:r>
          </a:p>
          <a:p>
            <a:pPr eaLnBrk="1" hangingPunct="1">
              <a:defRPr/>
            </a:pPr>
            <a:endParaRPr lang="ru-RU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В)  7 раз</a:t>
            </a:r>
          </a:p>
          <a:p>
            <a:pPr eaLnBrk="1" hangingPunct="1">
              <a:defRPr/>
            </a:pPr>
            <a:endParaRPr lang="ru-RU"/>
          </a:p>
        </p:txBody>
      </p:sp>
      <p:sp>
        <p:nvSpPr>
          <p:cNvPr id="30724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85113" y="5589588"/>
            <a:ext cx="863600" cy="1008062"/>
          </a:xfrm>
          <a:prstGeom prst="actionButtonReturn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/>
          </a:p>
        </p:txBody>
      </p:sp>
      <p:pic>
        <p:nvPicPr>
          <p:cNvPr id="30725" name="Picture 5" descr="Сказка о рыбаке и рыбке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DF9"/>
              </a:clrFrom>
              <a:clrTo>
                <a:srgbClr val="FEFD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09788"/>
            <a:ext cx="5364163" cy="474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2000"/>
                                        <p:tgtEl>
                                          <p:spTgt spid="173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2000"/>
                                        <p:tgtEl>
                                          <p:spTgt spid="173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eaLnBrk="1" hangingPunct="1">
              <a:defRPr/>
            </a:pPr>
            <a:r>
              <a:rPr lang="ru-RU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Назовите все желания старухи по порядку.</a:t>
            </a:r>
            <a:r>
              <a:rPr lang="ru-RU" sz="4000" dirty="0">
                <a:solidFill>
                  <a:srgbClr val="FFFF00"/>
                </a:solidFill>
              </a:rPr>
              <a:t> </a:t>
            </a:r>
            <a:endParaRPr lang="ru-RU" sz="1600" dirty="0">
              <a:solidFill>
                <a:srgbClr val="FFFF00"/>
              </a:solidFill>
            </a:endParaRPr>
          </a:p>
        </p:txBody>
      </p:sp>
      <p:sp>
        <p:nvSpPr>
          <p:cNvPr id="17408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16113"/>
            <a:ext cx="4038600" cy="4210050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</a:p>
          <a:p>
            <a:pPr eaLnBrk="1" hangingPunct="1">
              <a:defRPr/>
            </a:pPr>
            <a:endParaRPr lang="ru-RU" sz="24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</a:p>
          <a:p>
            <a:pPr eaLnBrk="1" hangingPunct="1">
              <a:defRPr/>
            </a:pPr>
            <a:endParaRPr lang="ru-RU" sz="24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</a:p>
          <a:p>
            <a:pPr eaLnBrk="1" hangingPunct="1">
              <a:defRPr/>
            </a:pPr>
            <a:endParaRPr lang="ru-RU" sz="24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4</a:t>
            </a:r>
          </a:p>
          <a:p>
            <a:pPr eaLnBrk="1" hangingPunct="1">
              <a:defRPr/>
            </a:pPr>
            <a:endParaRPr lang="ru-RU" sz="24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5</a:t>
            </a:r>
          </a:p>
        </p:txBody>
      </p:sp>
      <p:sp>
        <p:nvSpPr>
          <p:cNvPr id="174085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989138"/>
            <a:ext cx="4038600" cy="4137025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Царица</a:t>
            </a:r>
          </a:p>
          <a:p>
            <a:pPr eaLnBrk="1" hangingPunct="1">
              <a:defRPr/>
            </a:pPr>
            <a:endParaRPr lang="ru-RU" sz="2400" b="1" i="1"/>
          </a:p>
          <a:p>
            <a:pPr eaLnBrk="1" hangingPunct="1">
              <a:defRPr/>
            </a:pPr>
            <a:r>
              <a:rPr lang="ru-RU" sz="24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Корыто</a:t>
            </a:r>
          </a:p>
          <a:p>
            <a:pPr eaLnBrk="1" hangingPunct="1">
              <a:defRPr/>
            </a:pPr>
            <a:endParaRPr lang="ru-RU" sz="2400" b="1" i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ru-RU" sz="24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Столбовая дворянка</a:t>
            </a:r>
          </a:p>
          <a:p>
            <a:pPr eaLnBrk="1" hangingPunct="1">
              <a:defRPr/>
            </a:pPr>
            <a:endParaRPr lang="ru-RU" sz="2400" b="1" i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ru-RU" sz="24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Дом</a:t>
            </a:r>
          </a:p>
          <a:p>
            <a:pPr eaLnBrk="1" hangingPunct="1">
              <a:defRPr/>
            </a:pPr>
            <a:endParaRPr lang="ru-RU" sz="2400" b="1" i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ru-RU" sz="24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Владычица морская</a:t>
            </a:r>
          </a:p>
          <a:p>
            <a:pPr eaLnBrk="1" hangingPunct="1">
              <a:defRPr/>
            </a:pPr>
            <a:endParaRPr lang="ru-RU" sz="2400" b="1" i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endParaRPr lang="ru-RU" sz="900" b="1" i="1"/>
          </a:p>
        </p:txBody>
      </p:sp>
      <p:sp>
        <p:nvSpPr>
          <p:cNvPr id="32773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27988" y="5661025"/>
            <a:ext cx="863600" cy="1008063"/>
          </a:xfrm>
          <a:prstGeom prst="actionButtonReturn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2.59259E-6 L -0.40138 -0.1400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40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69" y="-701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2.96296E-6 L -0.38976 -0.2696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740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497" y="-1349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81481E-6 L -0.40139 -0.0053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740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69" y="-27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7 L -0.3934 0.3761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74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670" y="1879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7.40741E-7 L -0.39739 -0.0090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740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878" y="-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3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419475" y="260350"/>
            <a:ext cx="1079500" cy="1223963"/>
          </a:xfrm>
          <a:prstGeom prst="actionButtonBlank">
            <a:avLst/>
          </a:prstGeom>
          <a:solidFill>
            <a:srgbClr val="3366FF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sz="440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1</a:t>
            </a:r>
          </a:p>
        </p:txBody>
      </p:sp>
      <p:sp>
        <p:nvSpPr>
          <p:cNvPr id="176134" name="AutoShape 6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508625" y="260350"/>
            <a:ext cx="1079500" cy="1223963"/>
          </a:xfrm>
          <a:prstGeom prst="actionButtonBlank">
            <a:avLst/>
          </a:prstGeom>
          <a:solidFill>
            <a:srgbClr val="3366FF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sz="440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2</a:t>
            </a:r>
          </a:p>
        </p:txBody>
      </p:sp>
      <p:sp>
        <p:nvSpPr>
          <p:cNvPr id="176135" name="AutoShape 7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524750" y="333375"/>
            <a:ext cx="1079500" cy="1223963"/>
          </a:xfrm>
          <a:prstGeom prst="actionButtonBlank">
            <a:avLst/>
          </a:prstGeom>
          <a:solidFill>
            <a:srgbClr val="3366FF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sz="440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3</a:t>
            </a:r>
          </a:p>
        </p:txBody>
      </p:sp>
      <p:sp>
        <p:nvSpPr>
          <p:cNvPr id="176136" name="AutoShape 8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451725" y="4149725"/>
            <a:ext cx="1079500" cy="1223963"/>
          </a:xfrm>
          <a:prstGeom prst="actionButtonBlank">
            <a:avLst/>
          </a:prstGeom>
          <a:solidFill>
            <a:srgbClr val="3366FF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sz="440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6</a:t>
            </a:r>
          </a:p>
        </p:txBody>
      </p:sp>
      <p:sp>
        <p:nvSpPr>
          <p:cNvPr id="176137" name="AutoShape 9">
            <a:hlinkClick r:id="rId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492500" y="5229225"/>
            <a:ext cx="1079500" cy="1223963"/>
          </a:xfrm>
          <a:prstGeom prst="actionButtonBlank">
            <a:avLst/>
          </a:prstGeom>
          <a:solidFill>
            <a:srgbClr val="3366FF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sz="440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4</a:t>
            </a:r>
          </a:p>
        </p:txBody>
      </p:sp>
      <p:sp>
        <p:nvSpPr>
          <p:cNvPr id="176138" name="AutoShape 10">
            <a:hlinkClick r:id="rId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724525" y="4868863"/>
            <a:ext cx="1079500" cy="1223962"/>
          </a:xfrm>
          <a:prstGeom prst="actionButtonBlank">
            <a:avLst/>
          </a:prstGeom>
          <a:solidFill>
            <a:srgbClr val="3366FF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sz="440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5</a:t>
            </a:r>
          </a:p>
        </p:txBody>
      </p:sp>
      <p:sp>
        <p:nvSpPr>
          <p:cNvPr id="19464" name="WordArt 11"/>
          <p:cNvSpPr>
            <a:spLocks noChangeArrowheads="1" noChangeShapeType="1" noTextEdit="1"/>
          </p:cNvSpPr>
          <p:nvPr/>
        </p:nvSpPr>
        <p:spPr bwMode="auto">
          <a:xfrm rot="21437089">
            <a:off x="3199002" y="2369611"/>
            <a:ext cx="5764406" cy="1345768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3693"/>
              </a:avLst>
            </a:prstTxWarp>
          </a:bodyPr>
          <a:lstStyle/>
          <a:p>
            <a:pPr algn="ctr" eaLnBrk="1" hangingPunct="1">
              <a:defRPr/>
            </a:pPr>
            <a:r>
              <a:rPr lang="ru-RU" sz="3600" kern="10" spc="-360" dirty="0">
                <a:ln w="12700">
                  <a:solidFill>
                    <a:srgbClr val="000099"/>
                  </a:solidFill>
                  <a:miter lim="800000"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Сказка о царе </a:t>
            </a:r>
            <a:r>
              <a:rPr lang="ru-RU" sz="3600" kern="10" spc="-360" dirty="0" err="1">
                <a:ln w="12700">
                  <a:solidFill>
                    <a:srgbClr val="000099"/>
                  </a:solidFill>
                  <a:miter lim="800000"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Салтане</a:t>
            </a:r>
            <a:r>
              <a:rPr lang="ru-RU" sz="3600" kern="10" spc="-360" dirty="0">
                <a:ln w="12700">
                  <a:solidFill>
                    <a:srgbClr val="000099"/>
                  </a:solidFill>
                  <a:miter lim="800000"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"</a:t>
            </a:r>
            <a:r>
              <a:rPr lang="ru-RU" sz="3600" kern="10" spc="-360" dirty="0">
                <a:ln w="12700">
                  <a:solidFill>
                    <a:srgbClr val="000099"/>
                  </a:solidFill>
                  <a:miter lim="800000"/>
                  <a:headEnd/>
                  <a:tailEnd/>
                </a:ln>
                <a:solidFill>
                  <a:srgbClr val="FFFF00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"</a:t>
            </a:r>
            <a:endParaRPr lang="ru-RU" sz="3600" kern="10" spc="-360" dirty="0">
              <a:ln w="12700">
                <a:solidFill>
                  <a:srgbClr val="000099"/>
                </a:solidFill>
                <a:miter lim="800000"/>
                <a:headEnd/>
                <a:tailEnd/>
              </a:ln>
              <a:solidFill>
                <a:srgbClr val="33CCFF"/>
              </a:solidFill>
              <a:effectLst>
                <a:outerShdw dist="125724" dir="18900000" algn="ctr" rotWithShape="0">
                  <a:srgbClr val="000099"/>
                </a:outerShdw>
              </a:effectLst>
              <a:latin typeface="Impact"/>
            </a:endParaRPr>
          </a:p>
        </p:txBody>
      </p:sp>
      <p:pic>
        <p:nvPicPr>
          <p:cNvPr id="34825" name="Picture 12" descr="Сказка о царе Салтане1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035220">
            <a:off x="646113" y="1617663"/>
            <a:ext cx="2398712" cy="3695700"/>
          </a:xfrm>
          <a:prstGeom prst="rect">
            <a:avLst/>
          </a:prstGeom>
          <a:solidFill>
            <a:srgbClr val="0000FF"/>
          </a:solidFill>
          <a:ln w="38100">
            <a:solidFill>
              <a:srgbClr val="0000FF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761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761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761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1761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1761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1761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2000" fill="hold"/>
                                        <p:tgtEl>
                                          <p:spTgt spid="1761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761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761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1761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761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761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mph" presetSubtype="2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1761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1761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1761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mph" presetSubtype="2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2000" fill="hold"/>
                                        <p:tgtEl>
                                          <p:spTgt spid="1761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1761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761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eaLnBrk="1" hangingPunct="1">
              <a:defRPr/>
            </a:pPr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Назови в нужной последовательности все превращения князя </a:t>
            </a:r>
            <a:r>
              <a:rPr lang="ru-RU" sz="3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Гвидона</a:t>
            </a:r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</p:txBody>
      </p:sp>
      <p:sp>
        <p:nvSpPr>
          <p:cNvPr id="19866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9138"/>
            <a:ext cx="1954213" cy="413702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</a:p>
          <a:p>
            <a:pPr eaLnBrk="1" hangingPunct="1">
              <a:defRPr/>
            </a:pPr>
            <a:endParaRPr lang="ru-RU" sz="40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ru-RU" sz="4000" b="1"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</a:p>
          <a:p>
            <a:pPr eaLnBrk="1" hangingPunct="1">
              <a:defRPr/>
            </a:pPr>
            <a:endParaRPr lang="ru-RU" sz="40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ru-RU" sz="4000" b="1"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</a:p>
        </p:txBody>
      </p:sp>
      <p:sp>
        <p:nvSpPr>
          <p:cNvPr id="19866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2268538" y="1989138"/>
            <a:ext cx="6418262" cy="4137025"/>
          </a:xfrm>
        </p:spPr>
        <p:txBody>
          <a:bodyPr/>
          <a:lstStyle/>
          <a:p>
            <a:pPr eaLnBrk="1" hangingPunct="1">
              <a:defRPr/>
            </a:pPr>
            <a:r>
              <a:rPr lang="ru-RU" sz="4400" b="1" i="1" dirty="0"/>
              <a:t>Комар</a:t>
            </a:r>
          </a:p>
          <a:p>
            <a:pPr eaLnBrk="1" hangingPunct="1">
              <a:defRPr/>
            </a:pPr>
            <a:endParaRPr lang="ru-RU" sz="4400" b="1" i="1" dirty="0"/>
          </a:p>
          <a:p>
            <a:pPr eaLnBrk="1" hangingPunct="1">
              <a:defRPr/>
            </a:pPr>
            <a:r>
              <a:rPr lang="ru-RU" sz="4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Муха</a:t>
            </a:r>
          </a:p>
          <a:p>
            <a:pPr eaLnBrk="1" hangingPunct="1">
              <a:defRPr/>
            </a:pPr>
            <a:endParaRPr lang="ru-RU" sz="4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ru-RU" sz="4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Шмель</a:t>
            </a:r>
          </a:p>
        </p:txBody>
      </p:sp>
      <p:sp>
        <p:nvSpPr>
          <p:cNvPr id="36869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12088" y="5516563"/>
            <a:ext cx="863600" cy="1008062"/>
          </a:xfrm>
          <a:prstGeom prst="actionButtonReturn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/>
          </a:p>
        </p:txBody>
      </p:sp>
      <p:pic>
        <p:nvPicPr>
          <p:cNvPr id="36870" name="Picture 7" descr="Пушкин 00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550" y="1268413"/>
            <a:ext cx="3600450" cy="433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198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7037E-7 L -0.25886 0.21829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986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51" y="1090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4.44444E-6 L -0.26441 -0.2155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986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29" y="-107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eaLnBrk="1" hangingPunct="1">
              <a:defRPr/>
            </a:pP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Сопоставь имя героини и дива, о котором она поведала царю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Салтану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 </a:t>
            </a: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sz="28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3780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Про Царевну-лебедь</a:t>
            </a:r>
          </a:p>
          <a:p>
            <a:pPr eaLnBrk="1" hangingPunct="1">
              <a:defRPr/>
            </a:pPr>
            <a:endParaRPr lang="ru-RU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Про белку</a:t>
            </a:r>
          </a:p>
          <a:p>
            <a:pPr eaLnBrk="1" hangingPunct="1">
              <a:defRPr/>
            </a:pPr>
            <a:endParaRPr lang="ru-RU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endParaRPr lang="ru-RU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Про 33 богатыря</a:t>
            </a:r>
          </a:p>
          <a:p>
            <a:pPr eaLnBrk="1" hangingPunct="1">
              <a:defRPr/>
            </a:pPr>
            <a:endParaRPr lang="ru-RU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endParaRPr lang="ru-RU" b="1" i="1"/>
          </a:p>
        </p:txBody>
      </p:sp>
      <p:sp>
        <p:nvSpPr>
          <p:cNvPr id="203781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ru-RU" b="1" i="1"/>
              <a:t>Повариха</a:t>
            </a:r>
          </a:p>
          <a:p>
            <a:pPr eaLnBrk="1" hangingPunct="1"/>
            <a:endParaRPr lang="ru-RU" b="1" i="1"/>
          </a:p>
          <a:p>
            <a:pPr eaLnBrk="1" hangingPunct="1"/>
            <a:endParaRPr lang="ru-RU" b="1" i="1"/>
          </a:p>
          <a:p>
            <a:pPr eaLnBrk="1" hangingPunct="1"/>
            <a:r>
              <a:rPr lang="ru-RU" b="1" i="1"/>
              <a:t>Ткачиха</a:t>
            </a:r>
          </a:p>
          <a:p>
            <a:pPr eaLnBrk="1" hangingPunct="1"/>
            <a:endParaRPr lang="ru-RU" b="1" i="1"/>
          </a:p>
          <a:p>
            <a:pPr eaLnBrk="1" hangingPunct="1"/>
            <a:endParaRPr lang="ru-RU" b="1" i="1"/>
          </a:p>
          <a:p>
            <a:pPr eaLnBrk="1" hangingPunct="1"/>
            <a:r>
              <a:rPr lang="ru-RU" b="1" i="1"/>
              <a:t>Бабариха</a:t>
            </a:r>
          </a:p>
        </p:txBody>
      </p:sp>
      <p:pic>
        <p:nvPicPr>
          <p:cNvPr id="38917" name="Picture 6" descr="Пушкин 0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1650" y="1989138"/>
            <a:ext cx="2292350" cy="298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8" name="AutoShape 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85113" y="5589588"/>
            <a:ext cx="863600" cy="1008062"/>
          </a:xfrm>
          <a:prstGeom prst="actionButtonReturn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3.7037E-6 L -0.21285 0.2182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37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42" y="10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59259E-6 L -0.14896 -0.44051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2037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48" y="-22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0941 0.2143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037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05" y="10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eaLnBrk="1" hangingPunct="1">
              <a:defRPr/>
            </a:pP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Как часто выходили 33 богатыря из морской пучины?</a:t>
            </a:r>
            <a:r>
              <a:rPr lang="ru-RU" sz="4000" dirty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3538538" cy="4525963"/>
          </a:xfrm>
        </p:spPr>
        <p:txBody>
          <a:bodyPr/>
          <a:lstStyle/>
          <a:p>
            <a:pPr eaLnBrk="1" hangingPunct="1">
              <a:defRPr/>
            </a:pPr>
            <a:endParaRPr lang="ru-RU"/>
          </a:p>
          <a:p>
            <a:pPr eaLnBrk="1" hangingPunct="1">
              <a:defRPr/>
            </a:pP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Ежемесячно</a:t>
            </a:r>
          </a:p>
          <a:p>
            <a:pPr eaLnBrk="1" hangingPunct="1">
              <a:defRPr/>
            </a:pPr>
            <a:endParaRPr lang="ru-RU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Еженедельно</a:t>
            </a:r>
          </a:p>
          <a:p>
            <a:pPr eaLnBrk="1" hangingPunct="1">
              <a:defRPr/>
            </a:pPr>
            <a:endParaRPr lang="ru-RU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Ежедневно</a:t>
            </a:r>
            <a:b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40964" name="Picture 5" descr="Пушкин 03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4400" y="2301875"/>
            <a:ext cx="5689600" cy="455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5" name="AutoShape 6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85113" y="5589588"/>
            <a:ext cx="863600" cy="1008062"/>
          </a:xfrm>
          <a:prstGeom prst="actionButtonReturn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05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05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eaLnBrk="1" hangingPunct="1">
              <a:defRPr/>
            </a:pP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Перечислите по порядку все чудеса из сказки о царе </a:t>
            </a:r>
            <a:r>
              <a:rPr lang="ru-RU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Салтане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  <a:r>
              <a:rPr lang="ru-RU" sz="4000" dirty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20071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684213" y="1844675"/>
            <a:ext cx="5256212" cy="4281488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effectLst>
                  <a:outerShdw blurRad="38100" dist="38100" dir="2700000" algn="tl">
                    <a:srgbClr val="C0C0C0"/>
                  </a:outerShdw>
                </a:effectLst>
              </a:rPr>
              <a:t>Белка</a:t>
            </a:r>
          </a:p>
          <a:p>
            <a:pPr eaLnBrk="1" hangingPunct="1">
              <a:defRPr/>
            </a:pPr>
            <a:r>
              <a:rPr lang="ru-RU" sz="4000" b="1">
                <a:effectLst>
                  <a:outerShdw blurRad="38100" dist="38100" dir="2700000" algn="tl">
                    <a:srgbClr val="C0C0C0"/>
                  </a:outerShdw>
                </a:effectLst>
              </a:rPr>
              <a:t>33 богатыря</a:t>
            </a: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ru-RU" sz="40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ru-RU" sz="4000" b="1">
                <a:effectLst>
                  <a:outerShdw blurRad="38100" dist="38100" dir="2700000" algn="tl">
                    <a:srgbClr val="C0C0C0"/>
                  </a:outerShdw>
                </a:effectLst>
              </a:rPr>
              <a:t>Царевна-лебедь</a:t>
            </a:r>
          </a:p>
        </p:txBody>
      </p:sp>
      <p:pic>
        <p:nvPicPr>
          <p:cNvPr id="200711" name="Picture 7" descr="Белка зел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1268413"/>
            <a:ext cx="2746375" cy="194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0712" name="Picture 8" descr="Копия 33 богатыря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4988" y="3933825"/>
            <a:ext cx="3529012" cy="270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0713" name="Picture 9" descr="Пушкин 036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4638"/>
            <a:ext cx="3206750" cy="277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5" name="AutoShape 10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85113" y="5589588"/>
            <a:ext cx="863600" cy="1008062"/>
          </a:xfrm>
          <a:prstGeom prst="actionButtonReturn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2007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" dur="2000"/>
                                        <p:tgtEl>
                                          <p:spTgt spid="200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2000"/>
                                        <p:tgtEl>
                                          <p:spTgt spid="2007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2000"/>
                                        <p:tgtEl>
                                          <p:spTgt spid="200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3" dur="2000"/>
                                        <p:tgtEl>
                                          <p:spTgt spid="2007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2000"/>
                                        <p:tgtEl>
                                          <p:spTgt spid="200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eaLnBrk="1" hangingPunct="1">
              <a:defRPr/>
            </a:pPr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Какими родственными узами связаны герои сказки с князем </a:t>
            </a:r>
            <a:r>
              <a:rPr lang="ru-RU" sz="3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Гвидоном</a:t>
            </a:r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?</a:t>
            </a:r>
            <a:r>
              <a:rPr lang="ru-RU" sz="4000" dirty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206852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ru-RU" b="1" i="1"/>
              <a:t>Бабариха</a:t>
            </a:r>
          </a:p>
          <a:p>
            <a:pPr eaLnBrk="1" hangingPunct="1"/>
            <a:r>
              <a:rPr lang="ru-RU" b="1" i="1"/>
              <a:t> ткачиха</a:t>
            </a:r>
          </a:p>
          <a:p>
            <a:pPr eaLnBrk="1" hangingPunct="1"/>
            <a:r>
              <a:rPr lang="ru-RU" b="1" i="1"/>
              <a:t>повариха </a:t>
            </a:r>
          </a:p>
          <a:p>
            <a:pPr eaLnBrk="1" hangingPunct="1"/>
            <a:r>
              <a:rPr lang="ru-RU" b="1" i="1"/>
              <a:t>царь Салтан</a:t>
            </a:r>
          </a:p>
          <a:p>
            <a:pPr eaLnBrk="1" hangingPunct="1"/>
            <a:r>
              <a:rPr lang="ru-RU" b="1" i="1"/>
              <a:t>Царевна-Лебедь</a:t>
            </a:r>
          </a:p>
          <a:p>
            <a:pPr eaLnBrk="1" hangingPunct="1"/>
            <a:r>
              <a:rPr lang="ru-RU" b="1" i="1"/>
              <a:t>Царица</a:t>
            </a:r>
            <a:endParaRPr lang="ru-RU"/>
          </a:p>
        </p:txBody>
      </p:sp>
      <p:sp>
        <p:nvSpPr>
          <p:cNvPr id="206853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ru-RU" b="1" i="1"/>
              <a:t>Мать</a:t>
            </a:r>
            <a:endParaRPr lang="ru-RU"/>
          </a:p>
          <a:p>
            <a:pPr eaLnBrk="1" hangingPunct="1"/>
            <a:r>
              <a:rPr lang="ru-RU" b="1" i="1"/>
              <a:t>Бабушка</a:t>
            </a:r>
          </a:p>
          <a:p>
            <a:pPr eaLnBrk="1" hangingPunct="1"/>
            <a:r>
              <a:rPr lang="ru-RU" b="1" i="1"/>
              <a:t>Тетя</a:t>
            </a:r>
          </a:p>
          <a:p>
            <a:pPr eaLnBrk="1" hangingPunct="1"/>
            <a:r>
              <a:rPr lang="ru-RU" b="1" i="1"/>
              <a:t>Жена</a:t>
            </a:r>
          </a:p>
          <a:p>
            <a:pPr eaLnBrk="1" hangingPunct="1"/>
            <a:r>
              <a:rPr lang="ru-RU" b="1" i="1"/>
              <a:t>Тетя</a:t>
            </a:r>
          </a:p>
          <a:p>
            <a:pPr eaLnBrk="1" hangingPunct="1"/>
            <a:r>
              <a:rPr lang="ru-RU" b="1" i="1"/>
              <a:t>Отец</a:t>
            </a:r>
          </a:p>
        </p:txBody>
      </p:sp>
      <p:sp>
        <p:nvSpPr>
          <p:cNvPr id="45061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85113" y="5589588"/>
            <a:ext cx="863600" cy="1008062"/>
          </a:xfrm>
          <a:prstGeom prst="actionButtonReturn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8 -0.03333 L -5.55556E-7 0.37384 " pathEditMode="fixed" rAng="0" ptsTypes="AA">
                                      <p:cBhvr>
                                        <p:cTn id="6" dur="2000" fill="hold"/>
                                        <p:tgtEl>
                                          <p:spTgt spid="2068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9" y="2034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2000" fill="hold"/>
                                        <p:tgtEl>
                                          <p:spTgt spid="2068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2068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11111E-6 L -0.00157 -0.14514 " pathEditMode="fixed" rAng="0" ptsTypes="AA">
                                      <p:cBhvr>
                                        <p:cTn id="13" dur="2000" fill="hold"/>
                                        <p:tgtEl>
                                          <p:spTgt spid="2068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-7269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" dur="2000" fill="hold"/>
                                        <p:tgtEl>
                                          <p:spTgt spid="2068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6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" dur="2000" fill="hold"/>
                                        <p:tgtEl>
                                          <p:spTgt spid="2068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9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4.81481E-6 L 0.00018 -0.05601 " pathEditMode="fixed" rAng="0" ptsTypes="AA">
                                      <p:cBhvr>
                                        <p:cTn id="20" dur="2000" fill="hold"/>
                                        <p:tgtEl>
                                          <p:spTgt spid="2068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0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2000" fill="hold"/>
                                        <p:tgtEl>
                                          <p:spTgt spid="2068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6600CC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2000" fill="hold"/>
                                        <p:tgtEl>
                                          <p:spTgt spid="2068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6600C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6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33333E-6 L -0.00504 -0.06782 " pathEditMode="fixed" rAng="0" ptsTypes="AA">
                                      <p:cBhvr>
                                        <p:cTn id="27" dur="2000" fill="hold"/>
                                        <p:tgtEl>
                                          <p:spTgt spid="2068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" y="-3403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2000" fill="hold"/>
                                        <p:tgtEl>
                                          <p:spTgt spid="2068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0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2000" fill="hold"/>
                                        <p:tgtEl>
                                          <p:spTgt spid="2068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8 0.0044 L 0.00555 0.06135 " pathEditMode="fixed" rAng="0" ptsTypes="AA">
                                      <p:cBhvr>
                                        <p:cTn id="34" dur="2000" fill="hold"/>
                                        <p:tgtEl>
                                          <p:spTgt spid="2068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" y="2847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2000" fill="hold"/>
                                        <p:tgtEl>
                                          <p:spTgt spid="2068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" dur="2000" fill="hold"/>
                                        <p:tgtEl>
                                          <p:spTgt spid="2068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56 -0.01343 L 0.00052 -0.13635 " pathEditMode="fixed" rAng="0" ptsTypes="AA">
                                      <p:cBhvr>
                                        <p:cTn id="41" dur="2000" fill="hold"/>
                                        <p:tgtEl>
                                          <p:spTgt spid="2068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" y="-6157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3" dur="2000" fill="hold"/>
                                        <p:tgtEl>
                                          <p:spTgt spid="2068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4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2000" fill="hold"/>
                                        <p:tgtEl>
                                          <p:spTgt spid="2068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91513" cy="1425575"/>
          </a:xfrm>
        </p:spPr>
        <p:txBody>
          <a:bodyPr/>
          <a:lstStyle/>
          <a:p>
            <a:pPr marL="838200" indent="-838200" eaLnBrk="1" hangingPunct="1">
              <a:defRPr/>
            </a:pPr>
            <a:r>
              <a:rPr lang="ru-RU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Как назывался остров, на котором жил князь </a:t>
            </a:r>
            <a:r>
              <a:rPr lang="ru-RU" sz="40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Гвидон</a:t>
            </a:r>
            <a:r>
              <a:rPr lang="ru-RU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?</a:t>
            </a:r>
            <a:r>
              <a:rPr lang="ru-RU" sz="4000" dirty="0">
                <a:solidFill>
                  <a:srgbClr val="FFFF00"/>
                </a:solidFill>
              </a:rPr>
              <a:t> </a:t>
            </a:r>
            <a:br>
              <a:rPr lang="ru-RU" sz="4000" dirty="0">
                <a:solidFill>
                  <a:srgbClr val="FFFF00"/>
                </a:solidFill>
              </a:rPr>
            </a:br>
            <a:endParaRPr lang="ru-RU" sz="4000" dirty="0">
              <a:solidFill>
                <a:srgbClr val="FFFF00"/>
              </a:solidFill>
            </a:endParaRPr>
          </a:p>
        </p:txBody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05038"/>
            <a:ext cx="2674938" cy="3921125"/>
          </a:xfrm>
        </p:spPr>
        <p:txBody>
          <a:bodyPr/>
          <a:lstStyle/>
          <a:p>
            <a:pPr eaLnBrk="1" hangingPunct="1">
              <a:defRPr/>
            </a:pP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Баян</a:t>
            </a:r>
          </a:p>
          <a:p>
            <a:pPr eaLnBrk="1" hangingPunct="1">
              <a:defRPr/>
            </a:pPr>
            <a:endParaRPr lang="ru-RU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Буян</a:t>
            </a:r>
          </a:p>
          <a:p>
            <a:pPr eaLnBrk="1" hangingPunct="1">
              <a:defRPr/>
            </a:pPr>
            <a:endParaRPr lang="ru-RU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Боян</a:t>
            </a:r>
          </a:p>
        </p:txBody>
      </p:sp>
      <p:pic>
        <p:nvPicPr>
          <p:cNvPr id="47108" name="Picture 4" descr="Город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2405063"/>
            <a:ext cx="6875462" cy="445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9" name="AutoShape 5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85113" y="5589588"/>
            <a:ext cx="863600" cy="1008062"/>
          </a:xfrm>
          <a:prstGeom prst="actionButtonReturn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02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2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02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2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22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0" y="3068638"/>
            <a:ext cx="1079500" cy="1223962"/>
          </a:xfrm>
          <a:prstGeom prst="actionButtonBlank">
            <a:avLst/>
          </a:prstGeom>
          <a:solidFill>
            <a:srgbClr val="3366FF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sz="440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1</a:t>
            </a:r>
          </a:p>
        </p:txBody>
      </p:sp>
      <p:sp>
        <p:nvSpPr>
          <p:cNvPr id="214023" name="AutoShape 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835150" y="2060575"/>
            <a:ext cx="1079500" cy="1223963"/>
          </a:xfrm>
          <a:prstGeom prst="actionButtonBlank">
            <a:avLst/>
          </a:prstGeom>
          <a:solidFill>
            <a:srgbClr val="3366FF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sz="440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2</a:t>
            </a:r>
          </a:p>
        </p:txBody>
      </p:sp>
      <p:sp>
        <p:nvSpPr>
          <p:cNvPr id="214024" name="AutoShape 8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63938" y="1484313"/>
            <a:ext cx="1079500" cy="1223962"/>
          </a:xfrm>
          <a:prstGeom prst="actionButtonBlank">
            <a:avLst/>
          </a:prstGeom>
          <a:solidFill>
            <a:srgbClr val="3366FF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sz="440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3</a:t>
            </a:r>
          </a:p>
        </p:txBody>
      </p:sp>
      <p:sp>
        <p:nvSpPr>
          <p:cNvPr id="214025" name="AutoShape 9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219700" y="1268413"/>
            <a:ext cx="1079500" cy="1223962"/>
          </a:xfrm>
          <a:prstGeom prst="actionButtonBlank">
            <a:avLst/>
          </a:prstGeom>
          <a:solidFill>
            <a:srgbClr val="3366FF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sz="440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4</a:t>
            </a:r>
          </a:p>
        </p:txBody>
      </p:sp>
      <p:sp>
        <p:nvSpPr>
          <p:cNvPr id="214026" name="AutoShape 10">
            <a:hlinkClick r:id="rId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308850" y="1268413"/>
            <a:ext cx="1079500" cy="1223962"/>
          </a:xfrm>
          <a:prstGeom prst="actionButtonBlank">
            <a:avLst/>
          </a:prstGeom>
          <a:solidFill>
            <a:srgbClr val="3366FF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sz="440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5</a:t>
            </a:r>
          </a:p>
        </p:txBody>
      </p:sp>
      <p:sp>
        <p:nvSpPr>
          <p:cNvPr id="32775" name="WordArt 11"/>
          <p:cNvSpPr>
            <a:spLocks noChangeArrowheads="1" noChangeShapeType="1" noTextEdit="1"/>
          </p:cNvSpPr>
          <p:nvPr/>
        </p:nvSpPr>
        <p:spPr bwMode="auto">
          <a:xfrm>
            <a:off x="0" y="260350"/>
            <a:ext cx="9324975" cy="657225"/>
          </a:xfrm>
          <a:prstGeom prst="rect">
            <a:avLst/>
          </a:prstGeom>
          <a:gradFill>
            <a:gsLst>
              <a:gs pos="0">
                <a:srgbClr val="3399FF"/>
              </a:gs>
              <a:gs pos="16000">
                <a:srgbClr val="00CCCC"/>
              </a:gs>
              <a:gs pos="47000">
                <a:srgbClr val="9999FF"/>
              </a:gs>
              <a:gs pos="60001">
                <a:srgbClr val="2E6792"/>
              </a:gs>
              <a:gs pos="71001">
                <a:srgbClr val="3333CC"/>
              </a:gs>
              <a:gs pos="81000">
                <a:srgbClr val="1170FF"/>
              </a:gs>
              <a:gs pos="100000">
                <a:srgbClr val="006699"/>
              </a:gs>
            </a:gsLst>
            <a:lin ang="5400000" scaled="0"/>
          </a:gradFill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 eaLnBrk="1" hangingPunct="1">
              <a:defRPr/>
            </a:pPr>
            <a:r>
              <a:rPr lang="ru-RU" sz="3600" kern="10" spc="-360" dirty="0">
                <a:ln w="12700">
                  <a:solidFill>
                    <a:srgbClr val="000099"/>
                  </a:solidFill>
                  <a:miter lim="800000"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"</a:t>
            </a:r>
            <a:r>
              <a:rPr lang="ru-RU" sz="3600" kern="10" spc="-360" dirty="0">
                <a:ln w="12700">
                  <a:solidFill>
                    <a:srgbClr val="000099"/>
                  </a:solidFill>
                  <a:miter lim="800000"/>
                  <a:headEnd/>
                  <a:tailEnd/>
                </a:ln>
                <a:gradFill>
                  <a:gsLst>
                    <a:gs pos="0">
                      <a:srgbClr val="FFFF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Сказка о мертвой царевне и семи богатырей"</a:t>
            </a:r>
          </a:p>
        </p:txBody>
      </p:sp>
      <p:pic>
        <p:nvPicPr>
          <p:cNvPr id="49160" name="Picture 12" descr="Пушкин 052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3141663"/>
            <a:ext cx="3168650" cy="2303462"/>
          </a:xfrm>
          <a:prstGeom prst="rect">
            <a:avLst/>
          </a:prstGeom>
          <a:noFill/>
          <a:ln w="317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140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140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140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2140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2140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2140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2000" fill="hold"/>
                                        <p:tgtEl>
                                          <p:spTgt spid="2140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2140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2140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2140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2140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2140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mph" presetSubtype="2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2140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2140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2140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Молодая царевна была отравлена яблоком?</a:t>
            </a:r>
            <a:r>
              <a:rPr lang="ru-RU" sz="4000" dirty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2674938" cy="2836863"/>
          </a:xfrm>
        </p:spPr>
        <p:txBody>
          <a:bodyPr/>
          <a:lstStyle/>
          <a:p>
            <a:pPr eaLnBrk="1" hangingPunct="1">
              <a:defRPr/>
            </a:pPr>
            <a:r>
              <a:rPr lang="ru-RU" sz="4400" b="1">
                <a:effectLst>
                  <a:outerShdw blurRad="38100" dist="38100" dir="2700000" algn="tl">
                    <a:srgbClr val="C0C0C0"/>
                  </a:outerShdw>
                </a:effectLst>
              </a:rPr>
              <a:t>Да</a:t>
            </a:r>
          </a:p>
          <a:p>
            <a:pPr eaLnBrk="1" hangingPunct="1">
              <a:defRPr/>
            </a:pPr>
            <a:endParaRPr lang="ru-RU" sz="44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ru-RU" sz="4400" b="1">
                <a:effectLst>
                  <a:outerShdw blurRad="38100" dist="38100" dir="2700000" algn="tl">
                    <a:srgbClr val="C0C0C0"/>
                  </a:outerShdw>
                </a:effectLst>
              </a:rPr>
              <a:t>Нет</a:t>
            </a:r>
          </a:p>
        </p:txBody>
      </p:sp>
      <p:pic>
        <p:nvPicPr>
          <p:cNvPr id="51204" name="Picture 4" descr="Пушкин 06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1484313"/>
            <a:ext cx="6134100" cy="494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5" name="AutoShape 5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27988" y="5661025"/>
            <a:ext cx="863600" cy="1008063"/>
          </a:xfrm>
          <a:prstGeom prst="actionButtonReturn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6" dur="500"/>
                                        <p:tgtEl>
                                          <p:spTgt spid="215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eaLnBrk="1" hangingPunct="1">
              <a:defRPr/>
            </a:pP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 кому и в какой последовательности обращался королевич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Елисей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когда искал свою невесту? </a:t>
            </a:r>
            <a:b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sz="2800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160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00563" y="1700213"/>
            <a:ext cx="1655762" cy="4525962"/>
          </a:xfrm>
        </p:spPr>
        <p:txBody>
          <a:bodyPr/>
          <a:lstStyle/>
          <a:p>
            <a:pPr lvl="2" eaLnBrk="1" hangingPunct="1">
              <a:buFontTx/>
              <a:buNone/>
            </a:pPr>
            <a:r>
              <a:rPr lang="ru-RU" sz="4000" b="1"/>
              <a:t>1</a:t>
            </a:r>
          </a:p>
          <a:p>
            <a:pPr lvl="2" eaLnBrk="1" hangingPunct="1">
              <a:buFontTx/>
              <a:buNone/>
            </a:pPr>
            <a:endParaRPr lang="ru-RU" sz="4000" b="1"/>
          </a:p>
          <a:p>
            <a:pPr lvl="2" eaLnBrk="1" hangingPunct="1">
              <a:buFontTx/>
              <a:buNone/>
            </a:pPr>
            <a:r>
              <a:rPr lang="ru-RU" sz="4000" b="1"/>
              <a:t>2</a:t>
            </a:r>
          </a:p>
          <a:p>
            <a:pPr lvl="2" eaLnBrk="1" hangingPunct="1">
              <a:buFontTx/>
              <a:buNone/>
            </a:pPr>
            <a:endParaRPr lang="ru-RU" sz="4000" b="1"/>
          </a:p>
          <a:p>
            <a:pPr lvl="2" eaLnBrk="1" hangingPunct="1">
              <a:buFontTx/>
              <a:buNone/>
            </a:pPr>
            <a:r>
              <a:rPr lang="ru-RU" sz="4000" b="1"/>
              <a:t>3</a:t>
            </a:r>
          </a:p>
        </p:txBody>
      </p:sp>
      <p:sp>
        <p:nvSpPr>
          <p:cNvPr id="216073" name="Rectangle 9"/>
          <p:cNvSpPr>
            <a:spLocks noGrp="1" noChangeArrowheads="1"/>
          </p:cNvSpPr>
          <p:nvPr>
            <p:ph type="body" sz="half" idx="2"/>
          </p:nvPr>
        </p:nvSpPr>
        <p:spPr>
          <a:xfrm>
            <a:off x="6372225" y="1600200"/>
            <a:ext cx="2314575" cy="4525963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>
                <a:effectLst>
                  <a:outerShdw blurRad="38100" dist="38100" dir="2700000" algn="tl">
                    <a:srgbClr val="C0C0C0"/>
                  </a:outerShdw>
                </a:effectLst>
              </a:rPr>
              <a:t>Солнце</a:t>
            </a:r>
          </a:p>
          <a:p>
            <a:pPr eaLnBrk="1" hangingPunct="1">
              <a:defRPr/>
            </a:pPr>
            <a:endParaRPr lang="ru-RU" sz="32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endParaRPr lang="ru-RU" sz="32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ru-RU" sz="3200" b="1">
                <a:effectLst>
                  <a:outerShdw blurRad="38100" dist="38100" dir="2700000" algn="tl">
                    <a:srgbClr val="C0C0C0"/>
                  </a:outerShdw>
                </a:effectLst>
              </a:rPr>
              <a:t>Ветер</a:t>
            </a:r>
          </a:p>
          <a:p>
            <a:pPr eaLnBrk="1" hangingPunct="1">
              <a:defRPr/>
            </a:pPr>
            <a:endParaRPr lang="ru-RU" sz="32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endParaRPr lang="ru-RU" sz="32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ru-RU" sz="3200" b="1">
                <a:effectLst>
                  <a:outerShdw blurRad="38100" dist="38100" dir="2700000" algn="tl">
                    <a:srgbClr val="C0C0C0"/>
                  </a:outerShdw>
                </a:effectLst>
              </a:rPr>
              <a:t>Месяц</a:t>
            </a:r>
          </a:p>
        </p:txBody>
      </p:sp>
      <p:sp>
        <p:nvSpPr>
          <p:cNvPr id="53253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588125" y="5849938"/>
            <a:ext cx="863600" cy="1008062"/>
          </a:xfrm>
          <a:prstGeom prst="actionButtonReturn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/>
          </a:p>
        </p:txBody>
      </p:sp>
      <p:pic>
        <p:nvPicPr>
          <p:cNvPr id="216070" name="Picture 6" descr="Пушкин 068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43125"/>
            <a:ext cx="3451225" cy="471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6071" name="Picture 7" descr="Пушкин 066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DFBEE"/>
              </a:clrFrom>
              <a:clrTo>
                <a:srgbClr val="FDFB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276475"/>
            <a:ext cx="1411288" cy="371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6072" name="Picture 8" descr="Пушкин 067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2276475"/>
            <a:ext cx="1778000" cy="458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216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2000" fill="hold"/>
                                        <p:tgtEl>
                                          <p:spTgt spid="216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2000"/>
                                        <p:tgtEl>
                                          <p:spTgt spid="216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4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" dur="2000" fill="hold"/>
                                        <p:tgtEl>
                                          <p:spTgt spid="216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4.44444E-6 L 0.00069 -0.27639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2160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13819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2000" fill="hold"/>
                                        <p:tgtEl>
                                          <p:spTgt spid="2160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3" dur="2000"/>
                                        <p:tgtEl>
                                          <p:spTgt spid="216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5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2000" fill="hold"/>
                                        <p:tgtEl>
                                          <p:spTgt spid="216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2000" fill="hold"/>
                                        <p:tgtEl>
                                          <p:spTgt spid="2160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3.33333E-6 L -5.55556E-7 0.220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160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32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4" dur="2000"/>
                                        <p:tgtEl>
                                          <p:spTgt spid="216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5" descr="Пушкин 05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988" y="895350"/>
            <a:ext cx="5688012" cy="596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7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eaLnBrk="1" hangingPunct="1">
              <a:defRPr/>
            </a:pPr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Назовите кличку собаки</a:t>
            </a:r>
          </a:p>
        </p:txBody>
      </p:sp>
      <p:sp>
        <p:nvSpPr>
          <p:cNvPr id="217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420938"/>
            <a:ext cx="8229600" cy="3705225"/>
          </a:xfrm>
        </p:spPr>
        <p:txBody>
          <a:bodyPr/>
          <a:lstStyle/>
          <a:p>
            <a:pPr eaLnBrk="1" hangingPunct="1">
              <a:defRPr/>
            </a:pP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Тарзан</a:t>
            </a:r>
          </a:p>
          <a:p>
            <a:pPr eaLnBrk="1" hangingPunct="1">
              <a:defRPr/>
            </a:pP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Соколко</a:t>
            </a:r>
          </a:p>
          <a:p>
            <a:pPr eaLnBrk="1" hangingPunct="1">
              <a:defRPr/>
            </a:pP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Белка</a:t>
            </a:r>
          </a:p>
          <a:p>
            <a:pPr eaLnBrk="1" hangingPunct="1">
              <a:defRPr/>
            </a:pP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Стрелка</a:t>
            </a:r>
          </a:p>
          <a:p>
            <a:pPr eaLnBrk="1" hangingPunct="1">
              <a:defRPr/>
            </a:pP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Жулик</a:t>
            </a:r>
            <a:b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5301" name="AutoShape 4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12088" y="5516563"/>
            <a:ext cx="863600" cy="1008062"/>
          </a:xfrm>
          <a:prstGeom prst="actionButtonReturn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17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17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217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217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5" descr="Пушкин 05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1075"/>
            <a:ext cx="9144000" cy="58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81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18488" cy="1282700"/>
          </a:xfrm>
        </p:spPr>
        <p:txBody>
          <a:bodyPr/>
          <a:lstStyle/>
          <a:p>
            <a:pPr marL="838200" indent="-838200" eaLnBrk="1" hangingPunct="1">
              <a:defRPr/>
            </a:pPr>
            <a:r>
              <a:rPr lang="ru-RU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Определите занятие семи богатырей. </a:t>
            </a:r>
            <a:r>
              <a:rPr lang="ru-RU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sz="40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18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79613" y="1557338"/>
            <a:ext cx="4762500" cy="4137025"/>
          </a:xfrm>
        </p:spPr>
        <p:txBody>
          <a:bodyPr/>
          <a:lstStyle/>
          <a:p>
            <a:pPr eaLnBrk="1" hangingPunct="1">
              <a:defRPr/>
            </a:pP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отлов браконьеров</a:t>
            </a:r>
          </a:p>
          <a:p>
            <a:pPr eaLnBrk="1" hangingPunct="1">
              <a:defRPr/>
            </a:pP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охота</a:t>
            </a:r>
          </a:p>
          <a:p>
            <a:pPr eaLnBrk="1" hangingPunct="1">
              <a:defRPr/>
            </a:pP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охрана границ</a:t>
            </a:r>
          </a:p>
          <a:p>
            <a:pPr eaLnBrk="1" hangingPunct="1">
              <a:defRPr/>
            </a:pP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расчистка леса</a:t>
            </a:r>
          </a:p>
        </p:txBody>
      </p:sp>
      <p:sp>
        <p:nvSpPr>
          <p:cNvPr id="57349" name="AutoShape 4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56550" y="5661025"/>
            <a:ext cx="863600" cy="1008063"/>
          </a:xfrm>
          <a:prstGeom prst="actionButtonReturn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6" dur="500"/>
                                        <p:tgtEl>
                                          <p:spTgt spid="218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8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8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9" dur="500"/>
                                        <p:tgtEl>
                                          <p:spTgt spid="218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8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eaLnBrk="1" hangingPunct="1">
              <a:defRPr/>
            </a:pPr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Сколько городов и теремов приготовил царь в приданое дочери?</a:t>
            </a:r>
            <a:r>
              <a:rPr lang="ru-RU" sz="4000" dirty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219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73663" y="1844675"/>
            <a:ext cx="3646487" cy="24765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endParaRPr lang="ru-RU"/>
          </a:p>
          <a:p>
            <a:pPr eaLnBrk="1" hangingPunct="1">
              <a:buFontTx/>
              <a:buNone/>
              <a:defRPr/>
            </a:pP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7 городов </a:t>
            </a:r>
          </a:p>
          <a:p>
            <a:pPr eaLnBrk="1" hangingPunct="1">
              <a:buFontTx/>
              <a:buNone/>
              <a:defRPr/>
            </a:pP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и 140 теремов</a:t>
            </a:r>
          </a:p>
        </p:txBody>
      </p:sp>
      <p:sp>
        <p:nvSpPr>
          <p:cNvPr id="59396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12088" y="5516563"/>
            <a:ext cx="863600" cy="1008062"/>
          </a:xfrm>
          <a:prstGeom prst="actionButtonReturn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/>
          </a:p>
        </p:txBody>
      </p:sp>
      <p:pic>
        <p:nvPicPr>
          <p:cNvPr id="59397" name="Picture 5" descr="Пушкин А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36838"/>
            <a:ext cx="4754563" cy="422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219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2000"/>
                                        <p:tgtEl>
                                          <p:spTgt spid="219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3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07950" y="3284538"/>
            <a:ext cx="1079500" cy="1223962"/>
          </a:xfrm>
          <a:prstGeom prst="actionButtonBlank">
            <a:avLst/>
          </a:prstGeom>
          <a:solidFill>
            <a:srgbClr val="3366FF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sz="440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1</a:t>
            </a:r>
          </a:p>
        </p:txBody>
      </p:sp>
      <p:sp>
        <p:nvSpPr>
          <p:cNvPr id="186374" name="AutoShape 6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700338" y="620713"/>
            <a:ext cx="1079500" cy="1223962"/>
          </a:xfrm>
          <a:prstGeom prst="actionButtonBlank">
            <a:avLst/>
          </a:prstGeom>
          <a:solidFill>
            <a:srgbClr val="3366FF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sz="440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2</a:t>
            </a:r>
          </a:p>
        </p:txBody>
      </p:sp>
      <p:sp>
        <p:nvSpPr>
          <p:cNvPr id="186375" name="AutoShape 7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627313" y="4724400"/>
            <a:ext cx="1079500" cy="1223963"/>
          </a:xfrm>
          <a:prstGeom prst="actionButtonBlank">
            <a:avLst/>
          </a:prstGeom>
          <a:solidFill>
            <a:srgbClr val="3366FF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sz="44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3</a:t>
            </a:r>
          </a:p>
        </p:txBody>
      </p:sp>
      <p:sp>
        <p:nvSpPr>
          <p:cNvPr id="186376" name="AutoShape 8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148263" y="3357563"/>
            <a:ext cx="1079500" cy="1223962"/>
          </a:xfrm>
          <a:prstGeom prst="actionButtonBlank">
            <a:avLst/>
          </a:prstGeom>
          <a:solidFill>
            <a:srgbClr val="3366FF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sz="440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4</a:t>
            </a:r>
          </a:p>
        </p:txBody>
      </p:sp>
      <p:sp>
        <p:nvSpPr>
          <p:cNvPr id="186377" name="AutoShape 9">
            <a:hlinkClick r:id="rId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380288" y="4724400"/>
            <a:ext cx="1079500" cy="1223963"/>
          </a:xfrm>
          <a:prstGeom prst="actionButtonBlank">
            <a:avLst/>
          </a:prstGeom>
          <a:solidFill>
            <a:srgbClr val="3366FF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sz="44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5</a:t>
            </a:r>
          </a:p>
        </p:txBody>
      </p:sp>
      <p:sp>
        <p:nvSpPr>
          <p:cNvPr id="61447" name="WordArt 11"/>
          <p:cNvSpPr>
            <a:spLocks noChangeArrowheads="1" noChangeShapeType="1" noTextEdit="1"/>
          </p:cNvSpPr>
          <p:nvPr/>
        </p:nvSpPr>
        <p:spPr bwMode="auto">
          <a:xfrm>
            <a:off x="1403350" y="2349500"/>
            <a:ext cx="3455988" cy="12954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3600" kern="10" spc="-360">
                <a:ln w="12700">
                  <a:solidFill>
                    <a:srgbClr val="000099"/>
                  </a:solidFill>
                  <a:miter lim="800000"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 panose="020B0806030902050204" pitchFamily="34" charset="0"/>
              </a:rPr>
              <a:t>"Все      сказки"</a:t>
            </a:r>
          </a:p>
        </p:txBody>
      </p:sp>
      <p:pic>
        <p:nvPicPr>
          <p:cNvPr id="61448" name="Picture 12" descr="На неведомых дорожках (игра-лабиринт)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549275"/>
            <a:ext cx="3455988" cy="2100263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863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863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863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1863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1863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1863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2000" fill="hold"/>
                                        <p:tgtEl>
                                          <p:spTgt spid="1863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863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863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1863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863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863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mph" presetSubtype="2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1863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1863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1863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Найди лишнего героя</a:t>
            </a:r>
          </a:p>
        </p:txBody>
      </p:sp>
      <p:pic>
        <p:nvPicPr>
          <p:cNvPr id="63491" name="Picture 4" descr="Найди лишнего героя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349500"/>
            <a:ext cx="9144000" cy="2308225"/>
          </a:xfrm>
        </p:spPr>
      </p:pic>
      <p:sp>
        <p:nvSpPr>
          <p:cNvPr id="63492" name="AutoShape 5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12088" y="5516563"/>
            <a:ext cx="863600" cy="1008062"/>
          </a:xfrm>
          <a:prstGeom prst="actionButtonReturn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/>
          </a:p>
        </p:txBody>
      </p:sp>
      <p:sp>
        <p:nvSpPr>
          <p:cNvPr id="226311" name="Oval 7"/>
          <p:cNvSpPr>
            <a:spLocks noChangeArrowheads="1"/>
          </p:cNvSpPr>
          <p:nvPr/>
        </p:nvSpPr>
        <p:spPr bwMode="auto">
          <a:xfrm>
            <a:off x="4572000" y="2420938"/>
            <a:ext cx="1439863" cy="2160587"/>
          </a:xfrm>
          <a:prstGeom prst="ellipse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26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1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marL="838200" indent="-838200" eaLnBrk="1" hangingPunct="1">
              <a:defRPr/>
            </a:pP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Сопоставь литературного героя со сказкой.</a:t>
            </a:r>
            <a:r>
              <a:rPr lang="ru-RU" sz="4000" dirty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22733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41438"/>
            <a:ext cx="2674938" cy="47847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400" b="1" i="1"/>
              <a:t>Гвидон</a:t>
            </a:r>
          </a:p>
          <a:p>
            <a:pPr eaLnBrk="1" hangingPunct="1">
              <a:lnSpc>
                <a:spcPct val="80000"/>
              </a:lnSpc>
            </a:pPr>
            <a:endParaRPr lang="ru-RU" sz="2400" b="1" i="1"/>
          </a:p>
          <a:p>
            <a:pPr eaLnBrk="1" hangingPunct="1">
              <a:lnSpc>
                <a:spcPct val="80000"/>
              </a:lnSpc>
            </a:pPr>
            <a:r>
              <a:rPr lang="ru-RU" sz="2400" b="1" i="1"/>
              <a:t>Чертенок</a:t>
            </a:r>
          </a:p>
          <a:p>
            <a:pPr eaLnBrk="1" hangingPunct="1">
              <a:lnSpc>
                <a:spcPct val="80000"/>
              </a:lnSpc>
            </a:pPr>
            <a:endParaRPr lang="ru-RU" sz="2400" b="1" i="1"/>
          </a:p>
          <a:p>
            <a:pPr eaLnBrk="1" hangingPunct="1">
              <a:lnSpc>
                <a:spcPct val="80000"/>
              </a:lnSpc>
            </a:pPr>
            <a:r>
              <a:rPr lang="ru-RU" sz="2400" b="1" i="1"/>
              <a:t>Елисей</a:t>
            </a:r>
          </a:p>
          <a:p>
            <a:pPr eaLnBrk="1" hangingPunct="1">
              <a:lnSpc>
                <a:spcPct val="80000"/>
              </a:lnSpc>
            </a:pPr>
            <a:endParaRPr lang="ru-RU" sz="2400" b="1" i="1"/>
          </a:p>
          <a:p>
            <a:pPr eaLnBrk="1" hangingPunct="1">
              <a:lnSpc>
                <a:spcPct val="80000"/>
              </a:lnSpc>
            </a:pPr>
            <a:endParaRPr lang="ru-RU" sz="2400" b="1" i="1"/>
          </a:p>
          <a:p>
            <a:pPr eaLnBrk="1" hangingPunct="1">
              <a:lnSpc>
                <a:spcPct val="80000"/>
              </a:lnSpc>
            </a:pPr>
            <a:r>
              <a:rPr lang="ru-RU" sz="2400" b="1" i="1"/>
              <a:t>Звездочет</a:t>
            </a:r>
          </a:p>
          <a:p>
            <a:pPr eaLnBrk="1" hangingPunct="1">
              <a:lnSpc>
                <a:spcPct val="80000"/>
              </a:lnSpc>
            </a:pPr>
            <a:endParaRPr lang="ru-RU" sz="2400" b="1" i="1"/>
          </a:p>
          <a:p>
            <a:pPr eaLnBrk="1" hangingPunct="1">
              <a:lnSpc>
                <a:spcPct val="80000"/>
              </a:lnSpc>
            </a:pPr>
            <a:r>
              <a:rPr lang="ru-RU" sz="2400" b="1" i="1"/>
              <a:t>Дворянка</a:t>
            </a:r>
          </a:p>
          <a:p>
            <a:pPr eaLnBrk="1" hangingPunct="1">
              <a:lnSpc>
                <a:spcPct val="80000"/>
              </a:lnSpc>
            </a:pPr>
            <a:endParaRPr lang="ru-RU" sz="2400" b="1" i="1"/>
          </a:p>
          <a:p>
            <a:pPr eaLnBrk="1" hangingPunct="1">
              <a:lnSpc>
                <a:spcPct val="80000"/>
              </a:lnSpc>
            </a:pPr>
            <a:r>
              <a:rPr lang="ru-RU" sz="2400" b="1" i="1"/>
              <a:t>Кот ученый</a:t>
            </a:r>
          </a:p>
          <a:p>
            <a:pPr eaLnBrk="1" hangingPunct="1">
              <a:lnSpc>
                <a:spcPct val="80000"/>
              </a:lnSpc>
            </a:pPr>
            <a:endParaRPr lang="ru-RU" sz="2400" b="1" i="1"/>
          </a:p>
          <a:p>
            <a:pPr eaLnBrk="1" hangingPunct="1">
              <a:lnSpc>
                <a:spcPct val="80000"/>
              </a:lnSpc>
            </a:pPr>
            <a:endParaRPr lang="ru-RU" sz="2400" b="1" i="1"/>
          </a:p>
        </p:txBody>
      </p:sp>
      <p:sp>
        <p:nvSpPr>
          <p:cNvPr id="227333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3492500" y="1196975"/>
            <a:ext cx="5183188" cy="53276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400" b="1" i="1"/>
              <a:t>«Сказка о рыбаке и рыбке»</a:t>
            </a:r>
          </a:p>
          <a:p>
            <a:pPr eaLnBrk="1" hangingPunct="1">
              <a:lnSpc>
                <a:spcPct val="80000"/>
              </a:lnSpc>
            </a:pPr>
            <a:endParaRPr lang="ru-RU" sz="2400" b="1" i="1"/>
          </a:p>
          <a:p>
            <a:pPr eaLnBrk="1" hangingPunct="1">
              <a:lnSpc>
                <a:spcPct val="80000"/>
              </a:lnSpc>
            </a:pPr>
            <a:r>
              <a:rPr lang="ru-RU" sz="2400" b="1" i="1"/>
              <a:t>«Сказка о царе Салтане»</a:t>
            </a:r>
          </a:p>
          <a:p>
            <a:pPr eaLnBrk="1" hangingPunct="1">
              <a:lnSpc>
                <a:spcPct val="80000"/>
              </a:lnSpc>
            </a:pPr>
            <a:endParaRPr lang="ru-RU" sz="2400" b="1" i="1"/>
          </a:p>
          <a:p>
            <a:pPr eaLnBrk="1" hangingPunct="1">
              <a:lnSpc>
                <a:spcPct val="80000"/>
              </a:lnSpc>
            </a:pPr>
            <a:r>
              <a:rPr lang="ru-RU" sz="2400" b="1" i="1"/>
              <a:t>«Сказка о мертвой царевне и семи богатырях»</a:t>
            </a:r>
          </a:p>
          <a:p>
            <a:pPr eaLnBrk="1" hangingPunct="1">
              <a:lnSpc>
                <a:spcPct val="80000"/>
              </a:lnSpc>
            </a:pPr>
            <a:endParaRPr lang="ru-RU" sz="2400" b="1" i="1"/>
          </a:p>
          <a:p>
            <a:pPr eaLnBrk="1" hangingPunct="1">
              <a:lnSpc>
                <a:spcPct val="80000"/>
              </a:lnSpc>
            </a:pPr>
            <a:r>
              <a:rPr lang="ru-RU" sz="2400" b="1" i="1"/>
              <a:t>«Сказка о попе и работнике его Балде»</a:t>
            </a:r>
          </a:p>
          <a:p>
            <a:pPr eaLnBrk="1" hangingPunct="1">
              <a:lnSpc>
                <a:spcPct val="80000"/>
              </a:lnSpc>
            </a:pPr>
            <a:endParaRPr lang="ru-RU" sz="2400" b="1" i="1"/>
          </a:p>
          <a:p>
            <a:pPr eaLnBrk="1" hangingPunct="1">
              <a:lnSpc>
                <a:spcPct val="80000"/>
              </a:lnSpc>
            </a:pPr>
            <a:r>
              <a:rPr lang="ru-RU" sz="2400" b="1" i="1"/>
              <a:t>«Сказка о золотом петушке»</a:t>
            </a:r>
          </a:p>
          <a:p>
            <a:pPr eaLnBrk="1" hangingPunct="1">
              <a:lnSpc>
                <a:spcPct val="80000"/>
              </a:lnSpc>
            </a:pPr>
            <a:endParaRPr lang="ru-RU" sz="2400" b="1" i="1"/>
          </a:p>
          <a:p>
            <a:pPr eaLnBrk="1" hangingPunct="1">
              <a:lnSpc>
                <a:spcPct val="80000"/>
              </a:lnSpc>
            </a:pPr>
            <a:r>
              <a:rPr lang="ru-RU" sz="2400" b="1" i="1"/>
              <a:t>«У Лукоморья»</a:t>
            </a:r>
          </a:p>
          <a:p>
            <a:pPr eaLnBrk="1" hangingPunct="1">
              <a:lnSpc>
                <a:spcPct val="80000"/>
              </a:lnSpc>
            </a:pPr>
            <a:endParaRPr lang="ru-RU" sz="2400" b="1" i="1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2400"/>
          </a:p>
        </p:txBody>
      </p:sp>
      <p:sp>
        <p:nvSpPr>
          <p:cNvPr id="65541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12088" y="5516563"/>
            <a:ext cx="863600" cy="1008062"/>
          </a:xfrm>
          <a:prstGeom prst="actionButtonReturn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3.7037E-6 L -0.05226 0.507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7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22" y="2537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2000" fill="hold"/>
                                        <p:tgtEl>
                                          <p:spTgt spid="227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2273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28 0.01759 L 0.01424 -0.10649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2273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204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" dur="2000" fill="hold"/>
                                        <p:tgtEl>
                                          <p:spTgt spid="2273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6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" dur="2000" fill="hold"/>
                                        <p:tgtEl>
                                          <p:spTgt spid="2273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4.44444E-6 L -0.06927 0.00023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273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2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2000" fill="hold"/>
                                        <p:tgtEl>
                                          <p:spTgt spid="2273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0008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2000" fill="hold"/>
                                        <p:tgtEl>
                                          <p:spTgt spid="2273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000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6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09 -0.01597 L -0.00798 -0.25926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273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7" y="-12176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2000" fill="hold"/>
                                        <p:tgtEl>
                                          <p:spTgt spid="2273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0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2000" fill="hold"/>
                                        <p:tgtEl>
                                          <p:spTgt spid="2273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3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59259E-6 L 0.00035 -0.11922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273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5972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2000" fill="hold"/>
                                        <p:tgtEl>
                                          <p:spTgt spid="2273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" dur="2000" fill="hold"/>
                                        <p:tgtEl>
                                          <p:spTgt spid="2273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2000" fill="hold"/>
                                        <p:tgtEl>
                                          <p:spTgt spid="22733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2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3" dur="2000" fill="hold"/>
                                        <p:tgtEl>
                                          <p:spTgt spid="22733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18488" cy="922337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Что или кто здесь лишний?</a:t>
            </a:r>
            <a:r>
              <a:rPr lang="ru-RU" dirty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349500"/>
            <a:ext cx="8229600" cy="3776663"/>
          </a:xfrm>
        </p:spPr>
        <p:txBody>
          <a:bodyPr/>
          <a:lstStyle/>
          <a:p>
            <a:pPr eaLnBrk="1" hangingPunct="1">
              <a:defRPr/>
            </a:pP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Волшебное зеркальце</a:t>
            </a:r>
          </a:p>
          <a:p>
            <a:pPr eaLnBrk="1" hangingPunct="1">
              <a:defRPr/>
            </a:pP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Волшебная палочка</a:t>
            </a:r>
          </a:p>
          <a:p>
            <a:pPr eaLnBrk="1" hangingPunct="1">
              <a:defRPr/>
            </a:pP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Золотая рыбка</a:t>
            </a:r>
          </a:p>
          <a:p>
            <a:pPr eaLnBrk="1" hangingPunct="1">
              <a:defRPr/>
            </a:pP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Золотой петушок</a:t>
            </a:r>
          </a:p>
          <a:p>
            <a:pPr eaLnBrk="1" hangingPunct="1">
              <a:defRPr/>
            </a:pPr>
            <a:endParaRPr lang="ru-RU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67588" name="Picture 4" descr="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2852738"/>
            <a:ext cx="3810000" cy="2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9" name="AutoShape 5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12088" y="5516563"/>
            <a:ext cx="863600" cy="1008062"/>
          </a:xfrm>
          <a:prstGeom prst="actionButtonReturn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28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8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28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8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228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8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228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000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18488" cy="2001837"/>
          </a:xfrm>
        </p:spPr>
        <p:txBody>
          <a:bodyPr/>
          <a:lstStyle/>
          <a:p>
            <a:pPr marL="838200" indent="-838200" algn="r" eaLnBrk="1" hangingPunct="1">
              <a:defRPr/>
            </a:pP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	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Какие сказки заканчиваются 		словами «Я там был; мед, </a:t>
            </a:r>
            <a:b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пиво пил – И усы лишь</a:t>
            </a:r>
            <a:b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обмочил»?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endParaRPr lang="ru-RU" sz="4000" dirty="0">
              <a:solidFill>
                <a:srgbClr val="FFFF00"/>
              </a:solidFill>
            </a:endParaRPr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852738"/>
            <a:ext cx="8229600" cy="2952750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«Сказка о царе Салтане»</a:t>
            </a:r>
          </a:p>
          <a:p>
            <a:pPr eaLnBrk="1" hangingPunct="1">
              <a:defRPr/>
            </a:pPr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«Сказка о мертвой царевне и семи богатырях»</a:t>
            </a:r>
          </a:p>
          <a:p>
            <a:pPr eaLnBrk="1" hangingPunct="1">
              <a:defRPr/>
            </a:pPr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«Сказка о попе и работнике его Балде»</a:t>
            </a:r>
          </a:p>
          <a:p>
            <a:pPr eaLnBrk="1" hangingPunct="1">
              <a:defRPr/>
            </a:pPr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«Сказка о золотом петушке»</a:t>
            </a:r>
          </a:p>
          <a:p>
            <a:pPr eaLnBrk="1" hangingPunct="1">
              <a:defRPr/>
            </a:pPr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«Сказка о рыбаке и рыбке»).</a:t>
            </a:r>
            <a:b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sz="2400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69636" name="Picture 4" descr="72537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71646">
            <a:off x="250825" y="333375"/>
            <a:ext cx="1957388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7" name="AutoShape 5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12088" y="5516563"/>
            <a:ext cx="863600" cy="1008062"/>
          </a:xfrm>
          <a:prstGeom prst="actionButtonReturn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29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29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229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" dur="2000" fill="hold"/>
                                        <p:tgtEl>
                                          <p:spTgt spid="229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2000" fill="hold"/>
                                        <p:tgtEl>
                                          <p:spTgt spid="229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Сопоставь слово с его толкованием.</a:t>
            </a:r>
          </a:p>
        </p:txBody>
      </p:sp>
      <p:sp>
        <p:nvSpPr>
          <p:cNvPr id="238597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b="1" i="1" dirty="0"/>
          </a:p>
          <a:p>
            <a:pPr eaLnBrk="1" hangingPunct="1">
              <a:defRPr/>
            </a:pPr>
            <a:r>
              <a:rPr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Лукоморье</a:t>
            </a:r>
          </a:p>
          <a:p>
            <a:pPr eaLnBrk="1" hangingPunct="1">
              <a:defRPr/>
            </a:pPr>
            <a:endParaRPr lang="ru-RU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Полба</a:t>
            </a:r>
          </a:p>
          <a:p>
            <a:pPr eaLnBrk="1" hangingPunct="1">
              <a:defRPr/>
            </a:pPr>
            <a:endParaRPr lang="ru-RU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Пава</a:t>
            </a:r>
          </a:p>
          <a:p>
            <a:pPr eaLnBrk="1" hangingPunct="1">
              <a:defRPr/>
            </a:pPr>
            <a:endParaRPr lang="ru-RU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3859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3995738" y="1600200"/>
            <a:ext cx="4691062" cy="4525963"/>
          </a:xfrm>
        </p:spPr>
        <p:txBody>
          <a:bodyPr/>
          <a:lstStyle/>
          <a:p>
            <a:pPr eaLnBrk="1" hangingPunct="1">
              <a:defRPr/>
            </a:pPr>
            <a:endParaRPr lang="ru-RU" b="1" i="1" dirty="0"/>
          </a:p>
          <a:p>
            <a:pPr eaLnBrk="1" hangingPunct="1">
              <a:defRPr/>
            </a:pPr>
            <a:r>
              <a:rPr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особый вид пшеницы</a:t>
            </a:r>
          </a:p>
          <a:p>
            <a:pPr eaLnBrk="1" hangingPunct="1">
              <a:defRPr/>
            </a:pPr>
            <a:endParaRPr lang="ru-RU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самка павлина</a:t>
            </a:r>
          </a:p>
          <a:p>
            <a:pPr eaLnBrk="1" hangingPunct="1">
              <a:defRPr/>
            </a:pPr>
            <a:endParaRPr lang="ru-RU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морской залив, берег</a:t>
            </a:r>
          </a:p>
        </p:txBody>
      </p:sp>
      <p:sp>
        <p:nvSpPr>
          <p:cNvPr id="71685" name="AutoShape 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12088" y="5516563"/>
            <a:ext cx="863600" cy="1008062"/>
          </a:xfrm>
          <a:prstGeom prst="actionButtonReturn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2385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CC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2000" fill="hold"/>
                                        <p:tgtEl>
                                          <p:spTgt spid="2385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C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2000" fill="hold"/>
                                        <p:tgtEl>
                                          <p:spTgt spid="2385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2385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2000" fill="hold"/>
                                        <p:tgtEl>
                                          <p:spTgt spid="2385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2000" fill="hold"/>
                                        <p:tgtEl>
                                          <p:spTgt spid="2385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Итог викторины: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sz="4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Пушкин -это красота,</a:t>
            </a:r>
            <a:br>
              <a:rPr lang="ru-RU" sz="4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Пушкин- это доброта,</a:t>
            </a:r>
            <a:r>
              <a:rPr lang="ru-RU" sz="4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Чтобы лучше было жить</a:t>
            </a:r>
            <a:r>
              <a:rPr lang="ru-RU" sz="4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Будем с Пушкиным дружить.</a:t>
            </a:r>
          </a:p>
          <a:p>
            <a:pPr>
              <a:defRPr/>
            </a:pP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 spd="slow">
    <p:wheel spokes="8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Прямоугольник 7"/>
          <p:cNvSpPr>
            <a:spLocks noChangeArrowheads="1"/>
          </p:cNvSpPr>
          <p:nvPr/>
        </p:nvSpPr>
        <p:spPr bwMode="auto">
          <a:xfrm>
            <a:off x="539750" y="333375"/>
            <a:ext cx="7920038" cy="600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Люблю я Пушкина творенья, </a:t>
            </a:r>
            <a:br>
              <a:rPr lang="ru-R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это вовсе не секрет.</a:t>
            </a:r>
            <a:br>
              <a:rPr lang="ru-R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Его поэм, стихотворений</a:t>
            </a:r>
            <a:br>
              <a:rPr lang="ru-R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Прекрасней не было и нет!</a:t>
            </a:r>
            <a:br>
              <a:rPr lang="ru-R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мальства его читаем сказки,</a:t>
            </a:r>
            <a:br>
              <a:rPr lang="ru-R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них жар души, природы краски.</a:t>
            </a:r>
            <a:br>
              <a:rPr lang="ru-R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Добро цветёт в них, злоба чахнет.</a:t>
            </a:r>
            <a:br>
              <a:rPr lang="ru-R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них русский дух, в них Русью пахнет!</a:t>
            </a:r>
            <a:br>
              <a:rPr lang="ru-R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Пушкина Руси спасибо</a:t>
            </a:r>
            <a:br>
              <a:rPr lang="ru-R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 имени всего народа!</a:t>
            </a:r>
            <a:br>
              <a:rPr lang="ru-R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Ведь мы стихи его читаем</a:t>
            </a:r>
            <a:br>
              <a:rPr lang="ru-R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он писал - без перевода</a:t>
            </a:r>
          </a:p>
        </p:txBody>
      </p:sp>
    </p:spTree>
  </p:cSld>
  <p:clrMapOvr>
    <a:masterClrMapping/>
  </p:clrMapOvr>
  <p:transition spd="slow">
    <p:wheel spokes="8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Прямоугольник 1"/>
          <p:cNvSpPr>
            <a:spLocks noChangeArrowheads="1"/>
          </p:cNvSpPr>
          <p:nvPr/>
        </p:nvSpPr>
        <p:spPr bwMode="auto">
          <a:xfrm>
            <a:off x="395288" y="333375"/>
            <a:ext cx="7921625" cy="593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  <a:t>К нам приходят пушкинские сказки</a:t>
            </a:r>
            <a:b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  <a:t>Яркие и добрые, как сны.</a:t>
            </a:r>
            <a:b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  <a:t>Сыплются слова, слова-алмазы</a:t>
            </a:r>
            <a:b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  <a:t>На вечерний бархат тишины.</a:t>
            </a:r>
            <a:b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  <a:t>Шелестят волшебные страницы,</a:t>
            </a:r>
            <a:b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  <a:t>Всё быстрей нам хочется узнать...</a:t>
            </a:r>
            <a:b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  <a:t>Вздрагивают детские ресницы,</a:t>
            </a:r>
            <a:b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  <a:t>Верят в чудо детские глаза.</a:t>
            </a:r>
            <a:b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  <a:t>Даже если мы уже не дети,</a:t>
            </a:r>
            <a:b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  <a:t>В 20, 30 лет и в 45</a:t>
            </a:r>
            <a:b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  <a:t>Убегаем мы порою в детство, </a:t>
            </a:r>
            <a:b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  <a:t>Убегаем к Пушкину опять.</a:t>
            </a:r>
            <a:b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  <a:t>Убегаем в буйство ярких красок,</a:t>
            </a:r>
            <a:b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  <a:t>В торжество добра над тёмным злом,</a:t>
            </a:r>
            <a:b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  <a:t>Убегаем в пушкинские сказки,</a:t>
            </a:r>
            <a:b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  <a:t>Чтоб добрей и лучше стать потом.</a:t>
            </a:r>
          </a:p>
        </p:txBody>
      </p:sp>
    </p:spTree>
  </p:cSld>
  <p:clrMapOvr>
    <a:masterClrMapping/>
  </p:clrMapOvr>
  <p:transition spd="slow">
    <p:wheel spokes="8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WordArt 2"/>
          <p:cNvSpPr>
            <a:spLocks noChangeArrowheads="1" noChangeShapeType="1" noTextEdit="1"/>
          </p:cNvSpPr>
          <p:nvPr/>
        </p:nvSpPr>
        <p:spPr bwMode="auto">
          <a:xfrm>
            <a:off x="827088" y="765175"/>
            <a:ext cx="6337300" cy="5472113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CC99FF"/>
                  </a:solidFill>
                  <a:miter lim="800000"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МОЛОДЦЫ!</a:t>
            </a:r>
          </a:p>
        </p:txBody>
      </p:sp>
    </p:spTree>
  </p:cSld>
  <p:clrMapOvr>
    <a:masterClrMapping/>
  </p:clrMapOvr>
  <p:transition spd="slow">
    <p:wheel spokes="8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Сказка о царе Салтане1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188913"/>
            <a:ext cx="1636712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27" name="Rectangle 3"/>
          <p:cNvSpPr>
            <a:spLocks noChangeArrowheads="1"/>
          </p:cNvSpPr>
          <p:nvPr/>
        </p:nvSpPr>
        <p:spPr bwMode="auto">
          <a:xfrm rot="-5400000">
            <a:off x="1079500" y="1952625"/>
            <a:ext cx="1512888" cy="259238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/>
          </a:p>
        </p:txBody>
      </p:sp>
      <p:sp>
        <p:nvSpPr>
          <p:cNvPr id="77828" name="Rectangle 4"/>
          <p:cNvSpPr>
            <a:spLocks noChangeArrowheads="1"/>
          </p:cNvSpPr>
          <p:nvPr/>
        </p:nvSpPr>
        <p:spPr bwMode="auto">
          <a:xfrm>
            <a:off x="900113" y="1412875"/>
            <a:ext cx="1079500" cy="208756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/>
          </a:p>
        </p:txBody>
      </p:sp>
      <p:pic>
        <p:nvPicPr>
          <p:cNvPr id="77829" name="Picture 5" descr="Рисунок11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375"/>
            <a:ext cx="3278188" cy="413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0" name="Picture 6" descr="Сказка о рыбаке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2492375"/>
            <a:ext cx="1536700" cy="205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1" name="Picture 7" descr="93111903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620713"/>
            <a:ext cx="1630363" cy="213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2" name="Picture 8" descr="98120515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2997200"/>
            <a:ext cx="1905000" cy="2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3" name="Picture 9" descr="5400004254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4365625"/>
            <a:ext cx="1905000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4" name="Picture 10" descr="Руслан и Людмила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908050"/>
            <a:ext cx="1670050" cy="205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5" name="Picture 11" descr="Сказка о попе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4221163"/>
            <a:ext cx="1685925" cy="220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6" name="Picture 12" descr="boldino0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221163"/>
            <a:ext cx="3097213" cy="246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heel spokes="8"/>
  </p:transition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8575" cap="flat" cmpd="sng" algn="ctr">
          <a:solidFill>
            <a:srgbClr val="000080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8575" cap="flat" cmpd="sng" algn="ctr">
          <a:solidFill>
            <a:srgbClr val="000080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3358</TotalTime>
  <Words>955</Words>
  <Application>Microsoft Office PowerPoint</Application>
  <PresentationFormat>Экран (4:3)</PresentationFormat>
  <Paragraphs>289</Paragraphs>
  <Slides>40</Slides>
  <Notes>35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Оформление по умолчанию</vt:lpstr>
      <vt:lpstr>«Что за прелесть эти сказки»  Викторина  по сказкам А.С. Пушкина</vt:lpstr>
      <vt:lpstr>Презентация PowerPoint</vt:lpstr>
      <vt:lpstr>Презентация PowerPoint</vt:lpstr>
      <vt:lpstr>Презентация PowerPoint</vt:lpstr>
      <vt:lpstr>    Три девицы под окном Пряли поздно вечерком.  «Кабы я была царица, —  Говорит одна девица, —  То на весь крещеный мир Приготовила б я пир.    </vt:lpstr>
      <vt:lpstr>Презентация PowerPoint</vt:lpstr>
      <vt:lpstr>Презентация PowerPoint</vt:lpstr>
      <vt:lpstr>Презентация PowerPoint</vt:lpstr>
      <vt:lpstr>Презентация PowerPoint</vt:lpstr>
      <vt:lpstr>Выбери номинацию</vt:lpstr>
      <vt:lpstr>Презентация PowerPoint</vt:lpstr>
      <vt:lpstr>Назовите жилище старика со старухой. </vt:lpstr>
      <vt:lpstr>Что отвечала рыбка старику, когда он приходил к ней с очередной просьбой? </vt:lpstr>
      <vt:lpstr>Сколько раз ходил старик к морю по приказу старухи? </vt:lpstr>
      <vt:lpstr> Сколько раз закидывал старик в море невод? </vt:lpstr>
      <vt:lpstr> Назовите все желания старухи по порядку. </vt:lpstr>
      <vt:lpstr>Презентация PowerPoint</vt:lpstr>
      <vt:lpstr>Назови в нужной последовательности все превращения князя Гвидона.</vt:lpstr>
      <vt:lpstr>Сопоставь имя героини и дива, о котором она поведала царю Салтану.  </vt:lpstr>
      <vt:lpstr>Как часто выходили 33 богатыря из морской пучины? </vt:lpstr>
      <vt:lpstr>Перечислите по порядку все чудеса из сказки о царе Салтане. </vt:lpstr>
      <vt:lpstr>Какими родственными узами связаны герои сказки с князем Гвидоном? </vt:lpstr>
      <vt:lpstr>Как назывался остров, на котором жил князь Гвидон?  </vt:lpstr>
      <vt:lpstr>Презентация PowerPoint</vt:lpstr>
      <vt:lpstr>Молодая царевна была отравлена яблоком? </vt:lpstr>
      <vt:lpstr>К кому и в какой последовательности обращался королевич Елисей, когда искал свою невесту?  </vt:lpstr>
      <vt:lpstr>Назовите кличку собаки</vt:lpstr>
      <vt:lpstr>Определите занятие семи богатырей.  </vt:lpstr>
      <vt:lpstr>Сколько городов и теремов приготовил царь в приданое дочери? </vt:lpstr>
      <vt:lpstr>Презентация PowerPoint</vt:lpstr>
      <vt:lpstr>Найди лишнего героя</vt:lpstr>
      <vt:lpstr>Сопоставь литературного героя со сказкой. </vt:lpstr>
      <vt:lpstr>Что или кто здесь лишний? </vt:lpstr>
      <vt:lpstr>   Какие сказки заканчиваются   словами «Я там был; мед,  пиво пил – И усы лишь  обмочил»? </vt:lpstr>
      <vt:lpstr>Сопоставь слово с его толкованием.</vt:lpstr>
      <vt:lpstr>Итог викторины: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rc fio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Дидактическое  пособие</dc:title>
  <dc:creator>dvk</dc:creator>
  <cp:lastModifiedBy>User</cp:lastModifiedBy>
  <cp:revision>288</cp:revision>
  <dcterms:created xsi:type="dcterms:W3CDTF">2002-12-06T06:21:27Z</dcterms:created>
  <dcterms:modified xsi:type="dcterms:W3CDTF">2018-06-06T09:58:07Z</dcterms:modified>
</cp:coreProperties>
</file>