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324" autoAdjust="0"/>
  </p:normalViewPr>
  <p:slideViewPr>
    <p:cSldViewPr>
      <p:cViewPr varScale="1">
        <p:scale>
          <a:sx n="65" d="100"/>
          <a:sy n="6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6505-BABD-40EA-8B8B-7005C8BB70F9}" type="datetimeFigureOut">
              <a:rPr lang="ru-RU" smtClean="0"/>
              <a:t>28.10.2017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EA0D2B-E60D-41A1-AF2D-357344A988C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6505-BABD-40EA-8B8B-7005C8BB70F9}" type="datetimeFigureOut">
              <a:rPr lang="ru-RU" smtClean="0"/>
              <a:t>28.10.2017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EA0D2B-E60D-41A1-AF2D-357344A988C2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6505-BABD-40EA-8B8B-7005C8BB70F9}" type="datetimeFigureOut">
              <a:rPr lang="ru-RU" smtClean="0"/>
              <a:t>28.10.2017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EA0D2B-E60D-41A1-AF2D-357344A988C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6505-BABD-40EA-8B8B-7005C8BB70F9}" type="datetimeFigureOut">
              <a:rPr lang="ru-RU" smtClean="0"/>
              <a:t>28.10.2017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EA0D2B-E60D-41A1-AF2D-357344A988C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6505-BABD-40EA-8B8B-7005C8BB70F9}" type="datetimeFigureOut">
              <a:rPr lang="ru-RU" smtClean="0"/>
              <a:t>28.10.2017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EA0D2B-E60D-41A1-AF2D-357344A988C2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6505-BABD-40EA-8B8B-7005C8BB70F9}" type="datetimeFigureOut">
              <a:rPr lang="ru-RU" smtClean="0"/>
              <a:t>28.10.2017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EA0D2B-E60D-41A1-AF2D-357344A988C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6505-BABD-40EA-8B8B-7005C8BB70F9}" type="datetimeFigureOut">
              <a:rPr lang="ru-RU" smtClean="0"/>
              <a:t>28.10.2017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EA0D2B-E60D-41A1-AF2D-357344A988C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6505-BABD-40EA-8B8B-7005C8BB70F9}" type="datetimeFigureOut">
              <a:rPr lang="ru-RU" smtClean="0"/>
              <a:t>28.10.2017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EA0D2B-E60D-41A1-AF2D-357344A988C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6505-BABD-40EA-8B8B-7005C8BB70F9}" type="datetimeFigureOut">
              <a:rPr lang="ru-RU" smtClean="0"/>
              <a:t>28.10.2017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EA0D2B-E60D-41A1-AF2D-357344A988C2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6505-BABD-40EA-8B8B-7005C8BB70F9}" type="datetimeFigureOut">
              <a:rPr lang="ru-RU" smtClean="0"/>
              <a:t>28.10.2017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D2B-E60D-41A1-AF2D-357344A988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6505-BABD-40EA-8B8B-7005C8BB70F9}" type="datetimeFigureOut">
              <a:rPr lang="ru-RU" smtClean="0"/>
              <a:t>28.10.2017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0D2B-E60D-41A1-AF2D-357344A988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73C56505-BABD-40EA-8B8B-7005C8BB70F9}" type="datetimeFigureOut">
              <a:rPr lang="ru-RU" smtClean="0"/>
              <a:t>28.10.2017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29EA0D2B-E60D-41A1-AF2D-357344A988C2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ru.wikipedia.org/wiki/%D0%A0%D0%BE%D0%B6%D0%B4%D0%B5%D1%81%D1%82%D0%B2%D0%BE_%D0%A5%D1%80%D0%B8%D1%81%D1%82%D0%BE%D0%B2%D0%BE#cite_note-2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25_%D0%B4%D0%B5%D0%BA%D0%B0%D0%B1%D1%80%D1%8F" TargetMode="External"/><Relationship Id="rId13" Type="http://schemas.openxmlformats.org/officeDocument/2006/relationships/hyperlink" Target="https://ru.wikipedia.org/wiki/%D0%98%D0%BE%D1%80%D0%B4%D0%B0%D0%BD%D0%B8%D1%8F" TargetMode="External"/><Relationship Id="rId18" Type="http://schemas.openxmlformats.org/officeDocument/2006/relationships/hyperlink" Target="https://commons.wikimedia.org/wiki/File:Flag_of_Macedonia.svg?uselang=ru" TargetMode="External"/><Relationship Id="rId26" Type="http://schemas.openxmlformats.org/officeDocument/2006/relationships/hyperlink" Target="https://ru.wikipedia.org/wiki/1991_%D0%B3%D0%BE%D0%B4" TargetMode="External"/><Relationship Id="rId39" Type="http://schemas.openxmlformats.org/officeDocument/2006/relationships/image" Target="../media/image7.png"/><Relationship Id="rId3" Type="http://schemas.openxmlformats.org/officeDocument/2006/relationships/hyperlink" Target="https://commons.wikimedia.org/wiki/File:Flag_of_Armenia.svg?uselang=ru" TargetMode="External"/><Relationship Id="rId21" Type="http://schemas.openxmlformats.org/officeDocument/2006/relationships/hyperlink" Target="https://ru.wikipedia.org/wiki/%D0%9C%D0%B5%D0%BA%D1%81%D0%B8%D0%BA%D0%B0" TargetMode="External"/><Relationship Id="rId34" Type="http://schemas.openxmlformats.org/officeDocument/2006/relationships/hyperlink" Target="https://ru.wikipedia.org/wiki/%D0%A1%D0%BE%D0%B5%D0%B4%D0%B8%D0%BD%D1%91%D0%BD%D0%BD%D1%8B%D0%B5_%D0%A8%D1%82%D0%B0%D1%82%D1%8B_%D0%90%D0%BC%D0%B5%D1%80%D0%B8%D0%BA%D0%B8" TargetMode="External"/><Relationship Id="rId7" Type="http://schemas.openxmlformats.org/officeDocument/2006/relationships/hyperlink" Target="https://ru.wikipedia.org/wiki/%D0%91%D1%80%D0%B0%D0%B7%D0%B8%D0%BB%D0%B8%D1%8F" TargetMode="External"/><Relationship Id="rId12" Type="http://schemas.openxmlformats.org/officeDocument/2006/relationships/hyperlink" Target="https://commons.wikimedia.org/wiki/File:Flag_of_Jordan.svg?uselang=ru" TargetMode="External"/><Relationship Id="rId17" Type="http://schemas.openxmlformats.org/officeDocument/2006/relationships/hyperlink" Target="https://ru.wikipedia.org/wiki/%D0%9A%D0%B8%D1%80%D0%B3%D0%B8%D0%B7%D0%B8%D1%8F" TargetMode="External"/><Relationship Id="rId25" Type="http://schemas.openxmlformats.org/officeDocument/2006/relationships/hyperlink" Target="https://ru.wikipedia.org/wiki/%D0%A0%D0%BE%D1%81%D1%81%D0%B8%D1%8F" TargetMode="External"/><Relationship Id="rId33" Type="http://schemas.openxmlformats.org/officeDocument/2006/relationships/hyperlink" Target="https://commons.wikimedia.org/wiki/File:Flag_of_the_United_States.svg?uselang=ru" TargetMode="External"/><Relationship Id="rId38" Type="http://schemas.openxmlformats.org/officeDocument/2006/relationships/hyperlink" Target="https://ru.wikipedia.org/wiki/%D0%A3%D0%BA%D1%80%D0%B0%D0%B8%D0%BD%D0%B0" TargetMode="External"/><Relationship Id="rId2" Type="http://schemas.openxmlformats.org/officeDocument/2006/relationships/hyperlink" Target="https://commons.wikimedia.org/wiki/File:Map_of_Countries_that_do_not_recognize_Christmas_as_Public_Holiday.svg?uselang=ru" TargetMode="External"/><Relationship Id="rId16" Type="http://schemas.openxmlformats.org/officeDocument/2006/relationships/hyperlink" Target="https://commons.wikimedia.org/wiki/File:Flag_of_Kyrgyzstan.svg?uselang=ru" TargetMode="External"/><Relationship Id="rId20" Type="http://schemas.openxmlformats.org/officeDocument/2006/relationships/hyperlink" Target="https://commons.wikimedia.org/wiki/File:Flag_of_Mexico.svg?uselang=ru" TargetMode="External"/><Relationship Id="rId29" Type="http://schemas.openxmlformats.org/officeDocument/2006/relationships/hyperlink" Target="https://commons.wikimedia.org/wiki/File:Flag_of_South_Korea.svg?uselang=ru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ommons.wikimedia.org/wiki/File:Flag_of_Brazil.svg?uselang=ru" TargetMode="External"/><Relationship Id="rId11" Type="http://schemas.openxmlformats.org/officeDocument/2006/relationships/hyperlink" Target="https://ru.wikipedia.org/wiki/7_%D1%8F%D0%BD%D0%B2%D0%B0%D1%80%D1%8F" TargetMode="External"/><Relationship Id="rId24" Type="http://schemas.openxmlformats.org/officeDocument/2006/relationships/hyperlink" Target="https://commons.wikimedia.org/wiki/File:Flag_of_Russia.svg?uselang=ru" TargetMode="External"/><Relationship Id="rId32" Type="http://schemas.openxmlformats.org/officeDocument/2006/relationships/hyperlink" Target="https://ru.wikipedia.org/wiki/%D0%A1%D0%B5%D1%80%D0%B1%D0%B8%D1%8F" TargetMode="External"/><Relationship Id="rId37" Type="http://schemas.openxmlformats.org/officeDocument/2006/relationships/hyperlink" Target="https://commons.wikimedia.org/wiki/File:Flag_of_Ukraine.svg?uselang=ru" TargetMode="External"/><Relationship Id="rId40" Type="http://schemas.openxmlformats.org/officeDocument/2006/relationships/image" Target="../media/image8.png"/><Relationship Id="rId5" Type="http://schemas.openxmlformats.org/officeDocument/2006/relationships/hyperlink" Target="https://ru.wikipedia.org/wiki/6_%D1%8F%D0%BD%D0%B2%D0%B0%D1%80%D1%8F" TargetMode="External"/><Relationship Id="rId15" Type="http://schemas.openxmlformats.org/officeDocument/2006/relationships/hyperlink" Target="https://ru.wikipedia.org/wiki/%D0%9A%D0%B0%D0%B7%D0%B0%D1%85%D1%81%D1%82%D0%B0%D0%BD" TargetMode="External"/><Relationship Id="rId23" Type="http://schemas.openxmlformats.org/officeDocument/2006/relationships/hyperlink" Target="https://ru.wikipedia.org/wiki/%D0%9F%D0%BE%D1%80%D1%82%D1%83%D0%B3%D0%B0%D0%BB%D0%B8%D1%8F" TargetMode="External"/><Relationship Id="rId28" Type="http://schemas.openxmlformats.org/officeDocument/2006/relationships/hyperlink" Target="https://ru.wikipedia.org/wiki/%D0%A0%D0%BE%D0%B6%D0%B4%D0%B5%D1%81%D1%82%D0%B2%D0%BE_%D0%A5%D1%80%D0%B8%D1%81%D1%82%D0%BE%D0%B2%D0%BE#cite_note-23" TargetMode="External"/><Relationship Id="rId36" Type="http://schemas.openxmlformats.org/officeDocument/2006/relationships/hyperlink" Target="https://ru.wikipedia.org/wiki/%D0%A4%D1%80%D0%B0%D0%BD%D1%86%D0%B8%D1%8F" TargetMode="External"/><Relationship Id="rId10" Type="http://schemas.openxmlformats.org/officeDocument/2006/relationships/hyperlink" Target="https://ru.wikipedia.org/wiki/%D0%93%D1%80%D1%83%D0%B7%D0%B8%D1%8F" TargetMode="External"/><Relationship Id="rId19" Type="http://schemas.openxmlformats.org/officeDocument/2006/relationships/hyperlink" Target="https://ru.wikipedia.org/wiki/%D0%A0%D0%B5%D1%81%D0%BF%D1%83%D0%B1%D0%BB%D0%B8%D0%BA%D0%B0_%D0%9C%D0%B0%D0%BA%D0%B5%D0%B4%D0%BE%D0%BD%D0%B8%D1%8F" TargetMode="External"/><Relationship Id="rId31" Type="http://schemas.openxmlformats.org/officeDocument/2006/relationships/hyperlink" Target="https://commons.wikimedia.org/wiki/File:Flag_of_Serbia.svg?uselang=ru" TargetMode="External"/><Relationship Id="rId4" Type="http://schemas.openxmlformats.org/officeDocument/2006/relationships/hyperlink" Target="https://ru.wikipedia.org/wiki/%D0%90%D1%80%D0%BC%D0%B5%D0%BD%D0%B8%D1%8F" TargetMode="External"/><Relationship Id="rId9" Type="http://schemas.openxmlformats.org/officeDocument/2006/relationships/hyperlink" Target="https://commons.wikimedia.org/wiki/File:Flag_of_Georgia.svg?uselang=ru" TargetMode="External"/><Relationship Id="rId14" Type="http://schemas.openxmlformats.org/officeDocument/2006/relationships/hyperlink" Target="https://commons.wikimedia.org/wiki/File:Flag_of_Kazakhstan.svg?uselang=ru" TargetMode="External"/><Relationship Id="rId22" Type="http://schemas.openxmlformats.org/officeDocument/2006/relationships/hyperlink" Target="https://commons.wikimedia.org/wiki/File:Flag_of_Portugal.svg?uselang=ru" TargetMode="External"/><Relationship Id="rId27" Type="http://schemas.openxmlformats.org/officeDocument/2006/relationships/hyperlink" Target="https://ru.wikipedia.org/wiki/%D0%A0%D0%BE%D0%B6%D0%B4%D0%B5%D1%81%D1%82%D0%B2%D0%BE_%D0%A5%D1%80%D0%B8%D1%81%D1%82%D0%BE%D0%B2%D0%BE#cite_note-VSRF-22" TargetMode="External"/><Relationship Id="rId30" Type="http://schemas.openxmlformats.org/officeDocument/2006/relationships/hyperlink" Target="https://ru.wikipedia.org/wiki/%D0%A0%D0%B5%D1%81%D0%BF%D1%83%D0%B1%D0%BB%D0%B8%D0%BA%D0%B0_%D0%9A%D0%BE%D1%80%D0%B5%D1%8F" TargetMode="External"/><Relationship Id="rId35" Type="http://schemas.openxmlformats.org/officeDocument/2006/relationships/hyperlink" Target="https://commons.wikimedia.org/wiki/File:Flag_of_France.svg?uselang=ru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A%D0%B8%D1%82%D0%B0%D0%B9" TargetMode="External"/><Relationship Id="rId2" Type="http://schemas.openxmlformats.org/officeDocument/2006/relationships/hyperlink" Target="https://ru.wikipedia.org/wiki/%D0%9C%D0%B0%D1%80%D0%BE%D0%BA%D0%BA%D0%BE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9D%D1%8C%D1%8E%D1%82%D0%BE%D0%BD,_%D0%98%D1%81%D0%B0%D0%B0%D0%BA" TargetMode="External"/><Relationship Id="rId5" Type="http://schemas.openxmlformats.org/officeDocument/2006/relationships/hyperlink" Target="https://ru.wikipedia.org/wiki/%D0%A1%D1%82%D0%BE%D0%BB%D0%BB%D0%BC%D0%B0%D0%BD,_%D0%A0%D0%B8%D1%87%D0%B0%D1%80%D0%B4_%D0%9C%D1%8D%D1%82%D1%82%D1%8C%D1%8E" TargetMode="External"/><Relationship Id="rId4" Type="http://schemas.openxmlformats.org/officeDocument/2006/relationships/hyperlink" Target="https://ru.wikipedia.org/wiki/%D0%A1%D0%BE%D0%B5%D0%B4%D0%B8%D0%BD%D1%91%D0%BD%D0%BD%D1%8B%D0%B5_%D0%A8%D1%82%D0%B0%D1%82%D1%8B_%D0%90%D0%BC%D0%B5%D1%80%D0%B8%D0%BA%D0%B8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F%D0%B0%D1%80%D0%B0%D0%B4_%D1%81%D1%83%D0%B2%D0%B5%D1%80%D0%B5%D0%BD%D0%B8%D1%82%D0%B5%D1%82%D0%BE%D0%B2" TargetMode="External"/><Relationship Id="rId3" Type="http://schemas.openxmlformats.org/officeDocument/2006/relationships/hyperlink" Target="https://ru.wikipedia.org/wiki/1929_%D0%B3%D0%BE%D0%B4" TargetMode="External"/><Relationship Id="rId7" Type="http://schemas.openxmlformats.org/officeDocument/2006/relationships/hyperlink" Target="https://ru.wikipedia.org/wiki/%D0%A2%D0%B0%D1%82%D0%B0%D1%80%D1%81%D1%82%D0%B0%D0%BD" TargetMode="External"/><Relationship Id="rId2" Type="http://schemas.openxmlformats.org/officeDocument/2006/relationships/hyperlink" Target="https://ru.wikipedia.org/wiki/%D0%A0%D0%BE%D0%B6%D0%B4%D0%B5%D1%81%D1%82%D0%B2%D0%BE_%D0%B2_%D0%A0%D0%BE%D1%81%D1%81%D0%B8%D0%B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A0%D0%BE%D0%B6%D0%B4%D0%B5%D1%81%D1%82%D0%B2%D0%BE_%D0%A5%D1%80%D0%B8%D1%81%D1%82%D0%BE%D0%B2%D0%BE#cite_note-VSRF-22" TargetMode="External"/><Relationship Id="rId11" Type="http://schemas.openxmlformats.org/officeDocument/2006/relationships/hyperlink" Target="https://ru.wikipedia.org/wiki/%D0%A5%D1%80%D0%B0%D0%BC_%D0%A5%D1%80%D0%B8%D1%81%D1%82%D0%B0_%D0%A1%D0%BF%D0%B0%D1%81%D0%B8%D1%82%D0%B5%D0%BB%D1%8F" TargetMode="External"/><Relationship Id="rId5" Type="http://schemas.openxmlformats.org/officeDocument/2006/relationships/hyperlink" Target="https://ru.wikipedia.org/wiki/%D0%A0%D0%BE%D0%B6%D0%B4%D0%B5%D1%81%D1%82%D0%B2%D0%BE_%D0%A5%D1%80%D0%B8%D1%81%D1%82%D0%BE%D0%B2%D0%BE#cite_note-31" TargetMode="External"/><Relationship Id="rId10" Type="http://schemas.openxmlformats.org/officeDocument/2006/relationships/hyperlink" Target="https://ru.wikipedia.org/wiki/%D0%A2%D0%B5%D0%BB%D0%B5%D0%B2%D0%B8%D0%B4%D0%B5%D0%BD%D0%B8%D0%B5_%D0%B2_%D0%A0%D0%BE%D1%81%D1%81%D0%B8%D0%B8" TargetMode="External"/><Relationship Id="rId4" Type="http://schemas.openxmlformats.org/officeDocument/2006/relationships/hyperlink" Target="https://ru.wikipedia.org/wiki/%D0%9D%D0%BE%D0%B2%D1%8B%D0%B9_%D0%B3%D0%BE%D0%B4" TargetMode="External"/><Relationship Id="rId9" Type="http://schemas.openxmlformats.org/officeDocument/2006/relationships/hyperlink" Target="https://ru.wikipedia.org/wiki/%D0%A0%D0%BE%D0%B6%D0%B4%D0%B5%D1%81%D1%82%D0%B2%D0%BE_%D0%A5%D1%80%D0%B8%D1%81%D1%82%D0%BE%D0%B2%D0%BE#cite_note-32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6632"/>
            <a:ext cx="7709480" cy="2376264"/>
          </a:xfrm>
        </p:spPr>
        <p:txBody>
          <a:bodyPr/>
          <a:lstStyle/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Р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ождество 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58238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4572000" cy="55092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 smtClean="0">
                <a:effectLst/>
              </a:rPr>
              <a:t> История появления праздника </a:t>
            </a:r>
            <a:endParaRPr lang="ru-RU" b="1" dirty="0" smtClean="0">
              <a:effectLst/>
            </a:endParaRPr>
          </a:p>
          <a:p>
            <a:r>
              <a:rPr lang="ru-RU" dirty="0" smtClean="0">
                <a:effectLst/>
              </a:rPr>
              <a:t>В христианской церкви с конца II века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 smtClean="0">
                <a:effectLst/>
              </a:rPr>
              <a:t>вплоть до IV века события Рождества вспоминались в день Богоявления — 6 января. Около 200 года о такой практике упоминает Климент Александрийский. Первые сообщения о появлении отдельного праздника Рождества и праздновании его 25 декабря относятся к середине IV века</a:t>
            </a:r>
            <a:r>
              <a:rPr lang="ru-RU" baseline="30000" dirty="0" smtClean="0">
                <a:effectLst/>
                <a:hlinkClick r:id="rId2"/>
              </a:rPr>
              <a:t>[2]</a:t>
            </a:r>
            <a:r>
              <a:rPr lang="ru-RU" dirty="0" smtClean="0">
                <a:effectLst/>
              </a:rPr>
              <a:t>. По одной из версий, это было обусловлено стремлением христианской церкви вытеснить широко распространённый в Римской империи культ Непобедимого Солнца, чьё рождение отмечали 25 декабря — тогда на этот день приходилось зимнее солнцестояние.</a:t>
            </a:r>
            <a:endParaRPr lang="ru-RU" dirty="0">
              <a:effectLst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2942954"/>
            <a:ext cx="4571998" cy="3892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1463"/>
            <a:ext cx="2285999" cy="3070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4771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268760"/>
            <a:ext cx="9324528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Даты празднования в различных церквях</a:t>
            </a:r>
            <a:endParaRPr lang="ru-RU" b="1" dirty="0" smtClean="0">
              <a:solidFill>
                <a:schemeClr val="tx2">
                  <a:lumMod val="50000"/>
                </a:schemeClr>
              </a:solidFill>
              <a:effectLst/>
            </a:endParaRPr>
          </a:p>
          <a:p>
            <a:r>
              <a:rPr lang="ru-RU" dirty="0" smtClean="0">
                <a:effectLst/>
              </a:rPr>
              <a:t>Римско-католическая церковь</a:t>
            </a:r>
            <a:r>
              <a:rPr lang="ru-RU" dirty="0"/>
              <a:t> </a:t>
            </a:r>
            <a:r>
              <a:rPr lang="ru-RU" dirty="0" smtClean="0">
                <a:effectLst/>
              </a:rPr>
              <a:t>и большинство протестантских церквей празднуют 25 декабря по современному григорианскому календарю.</a:t>
            </a:r>
          </a:p>
          <a:p>
            <a:r>
              <a:rPr lang="ru-RU" dirty="0" smtClean="0">
                <a:effectLst/>
              </a:rPr>
              <a:t>Русская, Иерусалимская, Сербская, Грузинская православные церкви и Афон, а также </a:t>
            </a:r>
            <a:r>
              <a:rPr lang="ru-RU" dirty="0" err="1" smtClean="0">
                <a:effectLst/>
              </a:rPr>
              <a:t>восточнокатолические</a:t>
            </a:r>
            <a:r>
              <a:rPr lang="ru-RU" dirty="0" smtClean="0">
                <a:effectLst/>
              </a:rPr>
              <a:t> церкви празднуют 25 декабря по юлианскому календарю (т. н. </a:t>
            </a:r>
            <a:r>
              <a:rPr lang="ru-RU" i="1" dirty="0" smtClean="0">
                <a:effectLst/>
              </a:rPr>
              <a:t>«старому стилю»</a:t>
            </a:r>
            <a:r>
              <a:rPr lang="ru-RU" dirty="0" smtClean="0">
                <a:effectLst/>
              </a:rPr>
              <a:t>), что соответствует 7 января современного григорианского календаря.</a:t>
            </a:r>
          </a:p>
          <a:p>
            <a:r>
              <a:rPr lang="ru-RU" dirty="0" smtClean="0">
                <a:effectLst/>
              </a:rPr>
              <a:t>Константинопольская (кроме Афона), Антиохийская, Александрийская, Кипрская, Болгарская, Румынская, </a:t>
            </a:r>
            <a:r>
              <a:rPr lang="ru-RU" dirty="0" err="1" smtClean="0">
                <a:effectLst/>
              </a:rPr>
              <a:t>Элладская</a:t>
            </a:r>
            <a:r>
              <a:rPr lang="ru-RU" dirty="0" smtClean="0">
                <a:effectLst/>
              </a:rPr>
              <a:t> и некоторые другие православные церкви празднуют 25 декабря по </a:t>
            </a:r>
            <a:r>
              <a:rPr lang="ru-RU" dirty="0" err="1" smtClean="0">
                <a:effectLst/>
              </a:rPr>
              <a:t>новоюлианскому</a:t>
            </a:r>
            <a:r>
              <a:rPr lang="ru-RU" dirty="0" smtClean="0">
                <a:effectLst/>
              </a:rPr>
              <a:t> календарю, который до 1 марта 2800 года будет совпадать с григорианским календарём, то есть одновременно с другими христианскими конфессиями, отмечающими Рождество по «новому стилю».</a:t>
            </a:r>
          </a:p>
          <a:p>
            <a:r>
              <a:rPr lang="ru-RU" dirty="0" smtClean="0">
                <a:effectLst/>
              </a:rPr>
              <a:t>Древневосточные церкви празднуют Рождество 6 января в один день с Крещением Господним под общим именем Богоявления.</a:t>
            </a:r>
            <a:endParaRPr lang="ru-RU" dirty="0">
              <a:effectLst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767" y="5157192"/>
            <a:ext cx="1332233" cy="1700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504" y="0"/>
            <a:ext cx="1988695" cy="138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70507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944326" y="278796"/>
            <a:ext cx="5695617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Государства, в которых Ро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ждество Христово выходной день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hlinkClick r:id="rId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Один выходной день</a:t>
            </a:r>
          </a:p>
          <a:p>
            <a:pPr marL="0" marR="0" lvl="0" indent="47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3" tooltip="Армения"/>
              </a:rPr>
              <a:t>  </a:t>
            </a: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4" tooltip="Армения"/>
              </a:rPr>
              <a:t>Армения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—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5" tooltip="6 января"/>
              </a:rPr>
              <a:t>6 янва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6" tooltip="Бразилия"/>
              </a:rPr>
              <a:t>ря</a:t>
            </a:r>
          </a:p>
          <a:p>
            <a:pPr marL="0" marR="0" lvl="0" indent="47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6" tooltip="Бразилия"/>
              </a:rPr>
              <a:t>  </a:t>
            </a: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7" tooltip="Бразилия"/>
              </a:rPr>
              <a:t>Бразилия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—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8" tooltip="25 декабря"/>
              </a:rPr>
              <a:t>25 декаб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9" tooltip="Грузия"/>
              </a:rPr>
              <a:t>ря</a:t>
            </a:r>
          </a:p>
          <a:p>
            <a:pPr marL="0" marR="0" lvl="0" indent="47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9" tooltip="Грузия"/>
              </a:rPr>
              <a:t>  </a:t>
            </a: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10" tooltip="Грузия"/>
              </a:rPr>
              <a:t>Грузия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—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11" tooltip="7 января"/>
              </a:rPr>
              <a:t>7 янва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12" tooltip="Иордания"/>
              </a:rPr>
              <a:t>ря</a:t>
            </a:r>
          </a:p>
          <a:p>
            <a:pPr marL="0" marR="0" lvl="0" indent="47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12" tooltip="Иордания"/>
              </a:rPr>
              <a:t>  </a:t>
            </a: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13" tooltip="Иордания"/>
              </a:rPr>
              <a:t>Иордания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—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8" tooltip="25 декабря"/>
              </a:rPr>
              <a:t>25 декаб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14" tooltip="Казахстан"/>
              </a:rPr>
              <a:t>ря</a:t>
            </a:r>
          </a:p>
          <a:p>
            <a:pPr marL="0" marR="0" lvl="0" indent="47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14" tooltip="Казахстан"/>
              </a:rPr>
              <a:t>  </a:t>
            </a: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15" tooltip="Казахстан"/>
              </a:rPr>
              <a:t>Казахстан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—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11" tooltip="7 января"/>
              </a:rPr>
              <a:t>7 янва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16" tooltip="Киргизия"/>
              </a:rPr>
              <a:t>ря</a:t>
            </a:r>
          </a:p>
          <a:p>
            <a:pPr marL="0" marR="0" lvl="0" indent="47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16" tooltip="Киргизия"/>
              </a:rPr>
              <a:t>  </a:t>
            </a:r>
            <a:r>
              <a:rPr kumimoji="0" lang="ru-RU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17" tooltip="Киргизия"/>
              </a:rPr>
              <a:t>Киргизия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—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11" tooltip="7 января"/>
              </a:rPr>
              <a:t>7 янва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18" tooltip="Республика Македония"/>
              </a:rPr>
              <a:t>ря</a:t>
            </a:r>
          </a:p>
          <a:p>
            <a:pPr marL="0" marR="0" lvl="0" indent="47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18" tooltip="Республика Македония"/>
              </a:rPr>
              <a:t>  </a:t>
            </a: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19" tooltip="Республика Македония"/>
              </a:rPr>
              <a:t>Македония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—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11" tooltip="7 января"/>
              </a:rPr>
              <a:t>7 янва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20" tooltip="Мексика"/>
              </a:rPr>
              <a:t>ря</a:t>
            </a:r>
          </a:p>
          <a:p>
            <a:pPr marL="0" marR="0" lvl="0" indent="47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20" tooltip="Мексика"/>
              </a:rPr>
              <a:t>  </a:t>
            </a:r>
            <a:r>
              <a:rPr kumimoji="0" lang="ru-RU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21" tooltip="Мексика"/>
              </a:rPr>
              <a:t>Мексика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—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8" tooltip="25 декабря"/>
              </a:rPr>
              <a:t>25 декаб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22" tooltip="Португалия"/>
              </a:rPr>
              <a:t>ря</a:t>
            </a:r>
          </a:p>
          <a:p>
            <a:pPr marL="0" marR="0" lvl="0" indent="47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22" tooltip="Португалия"/>
              </a:rPr>
              <a:t>  </a:t>
            </a: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23" tooltip="Португалия"/>
              </a:rPr>
              <a:t>Португалия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—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8" tooltip="25 декабря"/>
              </a:rPr>
              <a:t>25 декаб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24" tooltip="Россия"/>
              </a:rPr>
              <a:t>ря</a:t>
            </a:r>
          </a:p>
          <a:p>
            <a:pPr marL="0" marR="0" lvl="0" indent="47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24" tooltip="Россия"/>
              </a:rPr>
              <a:t>  </a:t>
            </a: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25" tooltip="Россия"/>
              </a:rPr>
              <a:t>Россия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—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11" tooltip="7 января"/>
              </a:rPr>
              <a:t>7 января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(начиная с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26" tooltip="1991 год"/>
              </a:rPr>
              <a:t>1991 года</a:t>
            </a:r>
            <a:r>
              <a:rPr kumimoji="0" lang="ru-RU" sz="400" b="0" i="1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27"/>
              </a:rPr>
              <a:t>[19]</a:t>
            </a:r>
            <a:r>
              <a:rPr kumimoji="0" lang="ru-RU" sz="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  <a:r>
              <a:rPr kumimoji="0" lang="ru-RU" sz="400" b="0" i="1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28"/>
              </a:rPr>
              <a:t>[2</a:t>
            </a:r>
            <a:r>
              <a:rPr kumimoji="0" lang="ru-RU" sz="400" b="0" i="1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29" tooltip="Республика Корея"/>
              </a:rPr>
              <a:t>0]</a:t>
            </a:r>
            <a:endParaRPr kumimoji="0" lang="ru-RU" sz="8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  <a:hlinkClick r:id="rId29" tooltip="Республика Корея"/>
            </a:endParaRPr>
          </a:p>
          <a:p>
            <a:pPr marL="0" marR="0" lvl="0" indent="47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29" tooltip="Республика Корея"/>
              </a:rPr>
              <a:t>  </a:t>
            </a: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30" tooltip="Республика Корея"/>
              </a:rPr>
              <a:t>Республика Корея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—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8" tooltip="25 декабря"/>
              </a:rPr>
              <a:t>25 декаб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31" tooltip="Сербия"/>
              </a:rPr>
              <a:t>ря</a:t>
            </a:r>
          </a:p>
          <a:p>
            <a:pPr marL="0" marR="0" lvl="0" indent="47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31" tooltip="Сербия"/>
              </a:rPr>
              <a:t>  </a:t>
            </a: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32" tooltip="Сербия"/>
              </a:rPr>
              <a:t>Сербия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—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11" tooltip="7 января"/>
              </a:rPr>
              <a:t>7 янва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33" tooltip="Соединённые Штаты Америки"/>
              </a:rPr>
              <a:t>ря</a:t>
            </a:r>
          </a:p>
          <a:p>
            <a:pPr marL="0" marR="0" lvl="0" indent="47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33" tooltip="Соединённые Штаты Америки"/>
              </a:rPr>
              <a:t>  </a:t>
            </a:r>
            <a:r>
              <a:rPr kumimoji="0" lang="ru-RU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34" tooltip="Соединённые Штаты Америки"/>
              </a:rPr>
              <a:t>США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—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8" tooltip="25 декабря"/>
              </a:rPr>
              <a:t>25 декаб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35" tooltip="Франция"/>
              </a:rPr>
              <a:t>ря</a:t>
            </a:r>
          </a:p>
          <a:p>
            <a:pPr marL="0" marR="0" lvl="0" indent="47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35" tooltip="Франция"/>
              </a:rPr>
              <a:t>  </a:t>
            </a: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36" tooltip="Франция"/>
              </a:rPr>
              <a:t>Франция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—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8"/>
              </a:rPr>
              <a:t>25 декаб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37" tooltip="Украина"/>
              </a:rPr>
              <a:t>ря</a:t>
            </a:r>
          </a:p>
          <a:p>
            <a:pPr marL="0" marR="0" lvl="0" indent="47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37" tooltip="Украина"/>
              </a:rPr>
              <a:t>  </a:t>
            </a: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38" tooltip="Украина"/>
              </a:rPr>
              <a:t>Украина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—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  <a:hlinkClick r:id="rId11" tooltip="7 января"/>
              </a:rPr>
              <a:t>7 января</a:t>
            </a:r>
            <a:endParaRPr kumimoji="0" lang="ru-RU" sz="18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76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116" name="Picture 20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253" y="4725144"/>
            <a:ext cx="2852691" cy="1782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7" name="Picture 21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2439"/>
            <a:ext cx="2963820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248802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8847"/>
            <a:ext cx="4860032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Русский сочельник</a:t>
            </a:r>
          </a:p>
          <a:p>
            <a:r>
              <a:rPr lang="ru-RU" dirty="0" smtClean="0"/>
              <a:t>Рождество на Руси праздновали еще с 10 века. Вечер с 6 на 7 января назывался Сочельник. Ему предшествовал строгий пост, начинавшийся 28 ноября. В эти дни нельзя было кушать ничего жирного, мясного до тех пор, пока 6 января не появится первая звезда – символ рождения Христа.</a:t>
            </a:r>
          </a:p>
          <a:p>
            <a:r>
              <a:rPr lang="ru-RU" dirty="0" smtClean="0"/>
              <a:t>Первым блюдом на столе была кутья – сладкая каша из рисовой крупы. Рождественский стол отличался изобилием. В дом приглашали как можно больше гостей, пели колядки, наделяли пришедших конфетами, выпечкой, колбасами.</a:t>
            </a:r>
          </a:p>
          <a:p>
            <a:r>
              <a:rPr lang="ru-RU" dirty="0" smtClean="0"/>
              <a:t>Обязательно на стол ставили «сочиво» — блюдо, похожее на кутью, но приготовленное из зерен пшеницы. Непременным атрибутом в жилище был сноп сена как память о яслях, в которых родился Христос. В качестве напитков подавали домашнее вино, пиво, взвар.</a:t>
            </a:r>
            <a:endParaRPr lang="ru-RU" dirty="0"/>
          </a:p>
        </p:txBody>
      </p:sp>
      <p:pic>
        <p:nvPicPr>
          <p:cNvPr id="5122" name="Picture 2" descr="http://chesnachki.ru/wp-content/uploads/2016/01/rozhdestvo-na-Rus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140" y="94738"/>
            <a:ext cx="4261017" cy="319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430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89892" y="1412776"/>
            <a:ext cx="4572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В праздновании Рождества на Руси четко прослеживаются языческие традиции. Было принято разжигать костры в честь победы добра над нечистой силой. После 7 января начиналась неделя святок.</a:t>
            </a:r>
          </a:p>
          <a:p>
            <a:r>
              <a:rPr lang="ru-RU" dirty="0" smtClean="0"/>
              <a:t>Этот период считался наилучшим для гаданий, а все сны, которые можно было увидеть в это время, воспринимались как вещие. Да и сами колядки и </a:t>
            </a:r>
            <a:r>
              <a:rPr lang="ru-RU" dirty="0" err="1" smtClean="0"/>
              <a:t>посевания</a:t>
            </a:r>
            <a:r>
              <a:rPr lang="ru-RU" dirty="0" smtClean="0"/>
              <a:t>, которые мы так любим до сих пор, — не что иное, как дань языческому богу Коляде, олицетворявшему солнце, совершившее поворот на весну.</a:t>
            </a:r>
          </a:p>
          <a:p>
            <a:r>
              <a:rPr lang="ru-RU" dirty="0" smtClean="0"/>
              <a:t>Вот так мы с вами до сих пор находимся во власти разных представлений о мире, но они прекрасно уживаются в нашем быте и в нашей душе.</a:t>
            </a:r>
            <a:endParaRPr lang="ru-RU" dirty="0"/>
          </a:p>
        </p:txBody>
      </p:sp>
      <p:pic>
        <p:nvPicPr>
          <p:cNvPr id="6146" name="Picture 2" descr="http://www.passionforum.ru/upload/062/u6208/043/818186b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89892" cy="3591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1976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815" y="0"/>
            <a:ext cx="4572000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Немецкие развлечения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 Германии, как и во всей католической Европе, Рождество отмечают в ночь с 24 на 25 декабря, однако подготовка происходит за месяц до праздника. Этот период носит название «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адвент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». В храмах идет торжественная служба, совершаются причастия и покаяния.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Немцы очень любят украшать помещения сказочными «вертепами» — небольшими сценками на рождественские сюжеты. Здесь и пещера, в которой родился Христос, и рождественская звезда, и даже волхвы. На дверях развешивают свечи, перевитые лентами, библейские фигурки.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Обязательным атрибутом являются ветки хвойного дерева омелы, из которого плетут круглые венки и помещают на стенах.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59742"/>
            <a:ext cx="413995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На елке развешивают игрушки в форме огурца и морковки. Дети должны отыскать спрятавшиеся в иголках огурчики, за что они получают дополнительные подарки. Морковь обычно дарят новобрачной как символ благополучия в семье.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 как обойтись без Санта Клауса, который приносит детям подарки? В отличие от русского Деда Мороза, он приходит на Рождество, а не на Новый год. Накануне праздника принято посещать ярмарки, где в изобилии продаются съедобные каштаны, глинтвейн, шоколад, медовые пряники. Детям покупают красивые одежды и обнову.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 каждом районе Германии существуют и свои, отличные от общепринятых, обычаи. А теперь узнаем как празднуют Рождества в еще одной, интересной своими традициями, европейской стране – Франции.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11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33600" y="1188720"/>
          <a:ext cx="6096000" cy="731520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8208" name="Picture 16" descr="http://chesnachki.ru/wp-content/uploads/2016/01/germaniya-kobur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76" y="285016"/>
            <a:ext cx="9024881" cy="602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027119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76672"/>
            <a:ext cx="7884368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Французское полено</a:t>
            </a:r>
          </a:p>
          <a:p>
            <a:r>
              <a:rPr lang="ru-RU" dirty="0" smtClean="0"/>
              <a:t>Во многом рождественские традиции во Франции совпадают с обычаями в других католических странах:</a:t>
            </a:r>
          </a:p>
          <a:p>
            <a:pPr>
              <a:buFont typeface="Arial"/>
              <a:buChar char="•"/>
            </a:pPr>
            <a:r>
              <a:rPr lang="ru-RU" dirty="0" smtClean="0"/>
              <a:t>ель украшается игрушками и шарами;</a:t>
            </a:r>
          </a:p>
          <a:p>
            <a:pPr>
              <a:buFont typeface="Arial"/>
              <a:buChar char="•"/>
            </a:pPr>
            <a:r>
              <a:rPr lang="ru-RU" dirty="0" smtClean="0"/>
              <a:t>в жилище устанавливаются рождественские «вертепы»;</a:t>
            </a:r>
          </a:p>
          <a:p>
            <a:pPr>
              <a:buFont typeface="Arial"/>
              <a:buChar char="•"/>
            </a:pPr>
            <a:r>
              <a:rPr lang="ru-RU" dirty="0" smtClean="0"/>
              <a:t>в храмах разыгрываются мини-спектакли на рождественскую тематику.</a:t>
            </a:r>
          </a:p>
          <a:p>
            <a:r>
              <a:rPr lang="ru-RU" dirty="0" smtClean="0"/>
              <a:t>А вот некоторые интересные факты, которые присущи именно французским обычаям празднования.</a:t>
            </a:r>
          </a:p>
          <a:p>
            <a:r>
              <a:rPr lang="ru-RU" b="1" dirty="0" smtClean="0"/>
              <a:t>Интересные факты о Рождестве во Франции</a:t>
            </a:r>
          </a:p>
          <a:p>
            <a:pPr>
              <a:buFont typeface="Arial"/>
              <a:buChar char="•"/>
            </a:pPr>
            <a:r>
              <a:rPr lang="ru-RU" dirty="0" smtClean="0"/>
              <a:t>Вместо Санта Клауса к детям приходит Пэр </a:t>
            </a:r>
            <a:r>
              <a:rPr lang="ru-RU" dirty="0" err="1" smtClean="0"/>
              <a:t>Ноэль</a:t>
            </a:r>
            <a:r>
              <a:rPr lang="ru-RU" dirty="0" smtClean="0"/>
              <a:t>. Этого персонажа «принесли» во Францию американские солдаты во время Второй Мировой войны.</a:t>
            </a:r>
          </a:p>
          <a:p>
            <a:pPr>
              <a:buFont typeface="Arial"/>
              <a:buChar char="•"/>
            </a:pPr>
            <a:r>
              <a:rPr lang="ru-RU" dirty="0" smtClean="0"/>
              <a:t>Еще одна традиция появилась во Франции очень давно, когда в жилищах для обогрева зажигали поленья в каминах. На Рождество брали самое лучшее полено, обносили его вокруг стола с приговорами, а затем клали в камин. Сегодня настоящее полено заменено на вкусный рулет похоже формы.</a:t>
            </a:r>
          </a:p>
          <a:p>
            <a:pPr>
              <a:buFont typeface="Arial"/>
              <a:buChar char="•"/>
            </a:pPr>
            <a:r>
              <a:rPr lang="ru-RU" dirty="0" smtClean="0"/>
              <a:t>Столу вообще уделяется во Франции большое внимание. Здесь присутствуют сладости, шампанское, индейка и другие изысканные яства.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617530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chesnachki.ru/wp-content/uploads/2016/01/frantsiya-v-rozhdest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150059" cy="554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9482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5764"/>
            <a:ext cx="4427984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Отец Рождество из Англии</a:t>
            </a:r>
          </a:p>
          <a:p>
            <a:r>
              <a:rPr lang="ru-RU" dirty="0" smtClean="0"/>
              <a:t>Традиции Рождества в Англии могут немного отличаться от европейских, ведь располагается страна на острове и противопоставляет себя остальному континенту. Вместо Санта Клауса и Пэра </a:t>
            </a:r>
            <a:r>
              <a:rPr lang="ru-RU" dirty="0" err="1" smtClean="0"/>
              <a:t>Ноэля</a:t>
            </a:r>
            <a:r>
              <a:rPr lang="ru-RU" dirty="0" smtClean="0"/>
              <a:t> детям приносит подарки Отец Рождество.</a:t>
            </a:r>
          </a:p>
          <a:p>
            <a:r>
              <a:rPr lang="ru-RU" dirty="0" smtClean="0"/>
              <a:t>Ночью он раскладывает сувениры в детские носочки, а наутро малыши вместе с родителями бегут в гостиную рассматривать, что принес им сказочный герой. Чтобы задобрить Отца Рождество, ребята готовят для него кусочек мясного пирога, стакан молока и морковку.</a:t>
            </a:r>
          </a:p>
          <a:p>
            <a:r>
              <a:rPr lang="ru-RU" dirty="0" smtClean="0"/>
              <a:t>Празднуют Рождество в семейном кругу. Гости собираются к ланчу, а отмечают ближе к обеду. В это же время по телевидению звучит и речь королевы. Традиционно на стол подаются закуски, а затем индейка, приготовленная в смородиновом соусе. На десерт – рождественский пирог.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577202" y="51315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На главной площади Англии – Трафальгарской – устанавливается главная елка Великобритании. Здесь же проходят общественные празднования. Следующий день после Рождества посвящен святому Стефану. В это время принято одаривать нищих деньгами и класть пожертвования.</a:t>
            </a:r>
            <a:endParaRPr lang="ru-RU" dirty="0"/>
          </a:p>
        </p:txBody>
      </p:sp>
      <p:pic>
        <p:nvPicPr>
          <p:cNvPr id="10242" name="Picture 2" descr="http://chesnachki.ru/wp-content/uploads/2016/01/zasnezhennaya-angli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7" y="2852936"/>
            <a:ext cx="4727847" cy="3220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120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3926"/>
            <a:ext cx="4572000" cy="64940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Американская щедрость</a:t>
            </a:r>
          </a:p>
          <a:p>
            <a:r>
              <a:rPr lang="ru-RU" dirty="0" smtClean="0"/>
              <a:t>В Америке (США) Рождество знаменуется массивной иллюминацией и украшениями на улицах. От магазинов, фирм и различных организаций не отстают и жилища обычных американцев. Хорошей традицией стало вывешивать нарядный венок на внешней стороне двери дома.</a:t>
            </a:r>
          </a:p>
          <a:p>
            <a:r>
              <a:rPr lang="ru-RU" dirty="0" smtClean="0"/>
              <a:t>Американцы дарят друг другу огромное количество подарков. Именно для этого накануне Рождества магазины устраивают грандиозные скидки, благодаря которым качественные изделия можно приобрести по цене в 2-3 раза меньше обычной.</a:t>
            </a:r>
          </a:p>
          <a:p>
            <a:r>
              <a:rPr lang="ru-RU" dirty="0" smtClean="0"/>
              <a:t>Дома Рождество встречают в кругу близких друзей и родственников. На стол подаются закуски, салаты, жареный гусь или индейка, пирог или пудинг.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572000" y="11663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Но каким бы ни было Рождество в разных странах, его объединяет единая для всех северных народов традиция – праздновать поворот солнца на весну и победу добра над злом, как это зародилось еще в языческие времена и лишь поменяло форму с приходом христианства.</a:t>
            </a:r>
            <a:endParaRPr lang="ru-RU" dirty="0"/>
          </a:p>
        </p:txBody>
      </p:sp>
      <p:pic>
        <p:nvPicPr>
          <p:cNvPr id="11266" name="Picture 2" descr="http://chesnachki.ru/wp-content/uploads/2016/01/amerika-v-rozhdest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070" y="2610432"/>
            <a:ext cx="45720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915150" y="210979"/>
            <a:ext cx="247184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010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 flipH="1">
            <a:off x="134350" y="114449"/>
            <a:ext cx="68859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Празднование Рождества нехристианами</a:t>
            </a:r>
            <a:endParaRPr lang="ru-RU" sz="2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236" y="1052736"/>
            <a:ext cx="856895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effectLst/>
              </a:rPr>
              <a:t>Среди нехристиан во многих культурах Рождество связывается, прежде всего, с ёлкой, дарением подарков и загадыванием желаний. Обычай дарить на Рождество подарки всячески поощряется продавцами, что привело к коммерциализации Рождества. В период перед Рождеством выручка специализированных магазинов может составить половину и более выручки за остальной год.</a:t>
            </a:r>
          </a:p>
          <a:p>
            <a:r>
              <a:rPr lang="ru-RU" dirty="0" smtClean="0">
                <a:effectLst/>
              </a:rPr>
              <a:t>В большинстве стран мира Рождество является государственным праздником, либо этот день объявлен выходным. Это подвергается критике со стороны некоторых представителей других вероисповеданий и атеистов как нарушение права на свободу совести и отделения религии от государства. При этом следует отметить, что в странах, где Рождество не является общенациональным праздником, в качестве государственных праздников, как правило, установлены праздники других религий (</a:t>
            </a:r>
            <a:r>
              <a:rPr lang="ru-RU" dirty="0" smtClean="0">
                <a:effectLst/>
                <a:hlinkClick r:id="rId2" tooltip="Марокко"/>
              </a:rPr>
              <a:t>Марокко</a:t>
            </a:r>
            <a:r>
              <a:rPr lang="ru-RU" dirty="0" smtClean="0">
                <a:effectLst/>
              </a:rPr>
              <a:t>) или жители лишены права на свободу вероисповедания и установлен государственный атеизм по коммунистическому образцу (</a:t>
            </a:r>
            <a:r>
              <a:rPr lang="ru-RU" dirty="0" smtClean="0">
                <a:effectLst/>
                <a:hlinkClick r:id="rId3" tooltip="Китай"/>
              </a:rPr>
              <a:t>Китай</a:t>
            </a:r>
            <a:r>
              <a:rPr lang="ru-RU" dirty="0" smtClean="0">
                <a:effectLst/>
              </a:rPr>
              <a:t>).</a:t>
            </a:r>
          </a:p>
          <a:p>
            <a:r>
              <a:rPr lang="ru-RU" dirty="0" smtClean="0">
                <a:effectLst/>
              </a:rPr>
              <a:t>В </a:t>
            </a:r>
            <a:r>
              <a:rPr lang="ru-RU" dirty="0" smtClean="0">
                <a:effectLst/>
                <a:hlinkClick r:id="rId4" tooltip="Соединённые Штаты Америки"/>
              </a:rPr>
              <a:t>США</a:t>
            </a:r>
            <a:r>
              <a:rPr lang="ru-RU" dirty="0" smtClean="0">
                <a:effectLst/>
              </a:rPr>
              <a:t> общественный деятель и атеист по убеждениям </a:t>
            </a:r>
            <a:r>
              <a:rPr lang="ru-RU" dirty="0" smtClean="0">
                <a:effectLst/>
                <a:hlinkClick r:id="rId5" tooltip="Столлман, Ричард Мэттью"/>
              </a:rPr>
              <a:t>Ричард </a:t>
            </a:r>
            <a:r>
              <a:rPr lang="ru-RU" dirty="0" err="1" smtClean="0">
                <a:effectLst/>
                <a:hlinkClick r:id="rId5" tooltip="Столлман, Ричард Мэттью"/>
              </a:rPr>
              <a:t>Столлман</a:t>
            </a:r>
            <a:r>
              <a:rPr lang="ru-RU" dirty="0" smtClean="0">
                <a:effectLst/>
              </a:rPr>
              <a:t> предложил отмечать 25 декабря день рождения </a:t>
            </a:r>
            <a:r>
              <a:rPr lang="ru-RU" dirty="0" smtClean="0">
                <a:effectLst/>
                <a:hlinkClick r:id="rId6" tooltip="Ньютон, Исаак"/>
              </a:rPr>
              <a:t>Исаака Ньютона</a:t>
            </a:r>
            <a:r>
              <a:rPr lang="ru-RU" dirty="0" smtClean="0">
                <a:effectLst/>
              </a:rPr>
              <a:t> как символ торжества человеческой науки.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78454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9148" y="476672"/>
            <a:ext cx="685800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В Советском Союзе и Российской Федерации</a:t>
            </a:r>
            <a:endParaRPr lang="ru-RU" b="1" dirty="0" smtClean="0">
              <a:effectLst/>
            </a:endParaRPr>
          </a:p>
          <a:p>
            <a:r>
              <a:rPr lang="ru-RU" dirty="0" smtClean="0">
                <a:effectLst/>
              </a:rPr>
              <a:t>Основная статья: </a:t>
            </a:r>
            <a:r>
              <a:rPr lang="ru-RU" b="1" dirty="0" smtClean="0">
                <a:effectLst/>
                <a:hlinkClick r:id="rId2" tooltip="Рождество в России"/>
              </a:rPr>
              <a:t>Рождество в России</a:t>
            </a:r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В Советском Союзе до </a:t>
            </a:r>
            <a:r>
              <a:rPr lang="ru-RU" dirty="0" smtClean="0">
                <a:effectLst/>
                <a:hlinkClick r:id="rId3" tooltip="1929 год"/>
              </a:rPr>
              <a:t>1929 года</a:t>
            </a:r>
            <a:r>
              <a:rPr lang="ru-RU" dirty="0" smtClean="0">
                <a:effectLst/>
              </a:rPr>
              <a:t> Рождество было государственным праздником и выходным днём и отмечалось по григорианскому календарю, но после того как выходные в религиозные праздники были отменены, большинство рождественских обычаев (ёлка, подарки) перешло на празднование </a:t>
            </a:r>
            <a:r>
              <a:rPr lang="ru-RU" dirty="0" smtClean="0">
                <a:effectLst/>
                <a:hlinkClick r:id="rId4" tooltip="Новый год"/>
              </a:rPr>
              <a:t>Нового года</a:t>
            </a:r>
            <a:r>
              <a:rPr lang="ru-RU" dirty="0" smtClean="0">
                <a:effectLst/>
              </a:rPr>
              <a:t>.</a:t>
            </a:r>
            <a:r>
              <a:rPr lang="ru-RU" baseline="30000" dirty="0" smtClean="0">
                <a:effectLst/>
                <a:hlinkClick r:id="rId5"/>
              </a:rPr>
              <a:t>[28]</a:t>
            </a:r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Вновь день Рождества Христова стал выходным в 1991 году: в декабре 1990 года Верховный Совет РСФСР издал постановление, объявляющее православный праздник Рождества нерабочим днём</a:t>
            </a:r>
            <a:r>
              <a:rPr lang="ru-RU" baseline="30000" dirty="0" smtClean="0">
                <a:effectLst/>
                <a:hlinkClick r:id="rId6"/>
              </a:rPr>
              <a:t>[19]</a:t>
            </a:r>
            <a:r>
              <a:rPr lang="ru-RU" dirty="0" smtClean="0">
                <a:effectLst/>
              </a:rPr>
              <a:t>. Уже 7 января 1991 года было нерабочим. Однако в некоторых республиках РСФСР, например, </a:t>
            </a:r>
            <a:r>
              <a:rPr lang="ru-RU" dirty="0" smtClean="0">
                <a:effectLst/>
                <a:hlinkClick r:id="rId7" tooltip="Татарстан"/>
              </a:rPr>
              <a:t>Татарской АССР</a:t>
            </a:r>
            <a:r>
              <a:rPr lang="ru-RU" dirty="0" smtClean="0">
                <a:effectLst/>
              </a:rPr>
              <a:t>, это постановление </a:t>
            </a:r>
            <a:r>
              <a:rPr lang="ru-RU" dirty="0" smtClean="0">
                <a:effectLst/>
                <a:hlinkClick r:id="rId8" tooltip="Парад суверенитетов"/>
              </a:rPr>
              <a:t>было проигнорировано</a:t>
            </a:r>
            <a:r>
              <a:rPr lang="ru-RU" dirty="0" smtClean="0">
                <a:effectLst/>
              </a:rPr>
              <a:t>, и день был признан рабочим</a:t>
            </a:r>
            <a:r>
              <a:rPr lang="ru-RU" baseline="30000" dirty="0" smtClean="0">
                <a:effectLst/>
                <a:hlinkClick r:id="rId9"/>
              </a:rPr>
              <a:t>[29]</a:t>
            </a:r>
            <a:r>
              <a:rPr lang="ru-RU" dirty="0" smtClean="0">
                <a:effectLst/>
              </a:rPr>
              <a:t>.</a:t>
            </a:r>
          </a:p>
          <a:p>
            <a:r>
              <a:rPr lang="ru-RU" dirty="0" smtClean="0">
                <a:effectLst/>
              </a:rPr>
              <a:t>По федеральным каналам </a:t>
            </a:r>
            <a:r>
              <a:rPr lang="ru-RU" dirty="0" smtClean="0">
                <a:effectLst/>
                <a:hlinkClick r:id="rId10" tooltip="Телевидение в России"/>
              </a:rPr>
              <a:t>российского телевидения</a:t>
            </a:r>
            <a:r>
              <a:rPr lang="ru-RU" dirty="0" smtClean="0">
                <a:effectLst/>
              </a:rPr>
              <a:t> в ночь на Рождество транслируется торжественное богослужение (после восстановления храма — из </a:t>
            </a:r>
            <a:r>
              <a:rPr lang="ru-RU" dirty="0" smtClean="0">
                <a:effectLst/>
                <a:hlinkClick r:id="rId11" tooltip="Храм Христа Спасителя"/>
              </a:rPr>
              <a:t>храма Христа Спасителя</a:t>
            </a:r>
            <a:r>
              <a:rPr lang="ru-RU" dirty="0" smtClean="0">
                <a:effectLst/>
              </a:rPr>
              <a:t>).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82200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14" y="116632"/>
            <a:ext cx="8313903" cy="657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4615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8" y="959502"/>
            <a:ext cx="8929770" cy="5022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6663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77" y="332656"/>
            <a:ext cx="8949505" cy="596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9002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98</TotalTime>
  <Words>1184</Words>
  <Application>Microsoft Office PowerPoint</Application>
  <PresentationFormat>Экран (4:3)</PresentationFormat>
  <Paragraphs>69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Базовая</vt:lpstr>
      <vt:lpstr>Рождество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Рождество</dc:title>
  <dc:creator>Lenovo</dc:creator>
  <cp:lastModifiedBy>Lenovo</cp:lastModifiedBy>
  <cp:revision>9</cp:revision>
  <dcterms:created xsi:type="dcterms:W3CDTF">2017-10-28T14:24:56Z</dcterms:created>
  <dcterms:modified xsi:type="dcterms:W3CDTF">2017-10-28T16:02:57Z</dcterms:modified>
</cp:coreProperties>
</file>