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794" autoAdjust="0"/>
    <p:restoredTop sz="93768" autoAdjust="0"/>
  </p:normalViewPr>
  <p:slideViewPr>
    <p:cSldViewPr>
      <p:cViewPr varScale="1">
        <p:scale>
          <a:sx n="85" d="100"/>
          <a:sy n="85" d="100"/>
        </p:scale>
        <p:origin x="-5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FD866B-10A8-412E-9D55-5E233E400AC7}" type="datetimeFigureOut">
              <a:rPr lang="ru-RU" smtClean="0"/>
              <a:pPr/>
              <a:t>05.01.2014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DCB485-7E7C-4EBB-AA9F-C5848DAEE07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DCB485-7E7C-4EBB-AA9F-C5848DAEE07F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1C61A-56C7-4506-9A2F-14E3A6E7AAD7}" type="datetimeFigureOut">
              <a:rPr lang="ru-RU" smtClean="0"/>
              <a:pPr/>
              <a:t>05.01.2014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9F813-A4BC-41BB-A1A3-FEFA85E609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1C61A-56C7-4506-9A2F-14E3A6E7AAD7}" type="datetimeFigureOut">
              <a:rPr lang="ru-RU" smtClean="0"/>
              <a:pPr/>
              <a:t>05.01.2014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9F813-A4BC-41BB-A1A3-FEFA85E609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1C61A-56C7-4506-9A2F-14E3A6E7AAD7}" type="datetimeFigureOut">
              <a:rPr lang="ru-RU" smtClean="0"/>
              <a:pPr/>
              <a:t>05.01.2014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9F813-A4BC-41BB-A1A3-FEFA85E609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1C61A-56C7-4506-9A2F-14E3A6E7AAD7}" type="datetimeFigureOut">
              <a:rPr lang="ru-RU" smtClean="0"/>
              <a:pPr/>
              <a:t>05.01.2014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9F813-A4BC-41BB-A1A3-FEFA85E609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1C61A-56C7-4506-9A2F-14E3A6E7AAD7}" type="datetimeFigureOut">
              <a:rPr lang="ru-RU" smtClean="0"/>
              <a:pPr/>
              <a:t>05.01.2014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9F813-A4BC-41BB-A1A3-FEFA85E609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1C61A-56C7-4506-9A2F-14E3A6E7AAD7}" type="datetimeFigureOut">
              <a:rPr lang="ru-RU" smtClean="0"/>
              <a:pPr/>
              <a:t>05.01.2014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9F813-A4BC-41BB-A1A3-FEFA85E609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1C61A-56C7-4506-9A2F-14E3A6E7AAD7}" type="datetimeFigureOut">
              <a:rPr lang="ru-RU" smtClean="0"/>
              <a:pPr/>
              <a:t>05.01.2014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9F813-A4BC-41BB-A1A3-FEFA85E609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1C61A-56C7-4506-9A2F-14E3A6E7AAD7}" type="datetimeFigureOut">
              <a:rPr lang="ru-RU" smtClean="0"/>
              <a:pPr/>
              <a:t>05.01.2014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9F813-A4BC-41BB-A1A3-FEFA85E609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1C61A-56C7-4506-9A2F-14E3A6E7AAD7}" type="datetimeFigureOut">
              <a:rPr lang="ru-RU" smtClean="0"/>
              <a:pPr/>
              <a:t>05.01.2014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9F813-A4BC-41BB-A1A3-FEFA85E609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1C61A-56C7-4506-9A2F-14E3A6E7AAD7}" type="datetimeFigureOut">
              <a:rPr lang="ru-RU" smtClean="0"/>
              <a:pPr/>
              <a:t>05.01.2014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9F813-A4BC-41BB-A1A3-FEFA85E609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1C61A-56C7-4506-9A2F-14E3A6E7AAD7}" type="datetimeFigureOut">
              <a:rPr lang="ru-RU" smtClean="0"/>
              <a:pPr/>
              <a:t>05.01.2014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9F813-A4BC-41BB-A1A3-FEFA85E609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A1C61A-56C7-4506-9A2F-14E3A6E7AAD7}" type="datetimeFigureOut">
              <a:rPr lang="ru-RU" smtClean="0"/>
              <a:pPr/>
              <a:t>05.01.2014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B9F813-A4BC-41BB-A1A3-FEFA85E6091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Elena\Desktop\Noize%20Mc%20-%20&#1042;&#1089;&#1077;&#1083;&#1077;&#1085;&#1085;&#1072;&#1103;%20&#1073;&#1077;&#1089;&#1082;&#1086;&#1085;&#1077;&#1095;&#1085;&#1072;%20(&#1084;&#1080;&#1085;&#1091;&#1089;).mp3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-1" y="0"/>
            <a:ext cx="9144001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1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1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Деловая игра</a:t>
            </a:r>
            <a:r>
              <a:rPr kumimoji="0" lang="ru-RU" b="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это анализ ситуации, в которую включены обратная связь и фактор времени.</a:t>
            </a:r>
            <a:endParaRPr kumimoji="0" lang="ru-RU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0" y="0"/>
            <a:ext cx="9001156" cy="3200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600" b="1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600" b="1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600" b="1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Деловая игра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устройство для воспроизведения процессов согласования хозяйственных интересов.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0" y="1"/>
            <a:ext cx="9144000" cy="5201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600" b="1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600" b="1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600" b="1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600" b="1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600" b="1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600" b="1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Деловая игра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это групповое упражнение по выработке последовательности решений в искусственно созданных условиях, имитирующих реальную производственную обстановку.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Noize Mc - Вселенная бесконечна (минус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/>
          <a:stretch>
            <a:fillRect/>
          </a:stretch>
        </p:blipFill>
        <p:spPr>
          <a:xfrm>
            <a:off x="8286776" y="142852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53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3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>
                <p:cTn id="28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5361" grpId="0"/>
      <p:bldP spid="15362" grpId="0"/>
      <p:bldP spid="1536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357166"/>
            <a:ext cx="81439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Управленческая имитационная игра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- это имитационная модель функционирования организации.</a:t>
            </a:r>
          </a:p>
        </p:txBody>
      </p:sp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0" y="0"/>
            <a:ext cx="91440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600" b="1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600" b="1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600" b="1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Имитационная игра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игра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являющаяся имитационной моделью, которая предназначена для изучения процессов функционирования организационно-экономических систем.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0" y="0"/>
            <a:ext cx="9144000" cy="4431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b="1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b="1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b="1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b="1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b="1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b="1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Деловая игра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это своеобразная система воспроизведения управленческих процессов, имеющих место в прошлом или возможных в будущем, в результате которой устанавливается связь и закономерности существующих методов выработки решении на результаты производства в настоящее время и в перспективе.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1" y="0"/>
            <a:ext cx="9144000" cy="5816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600" b="1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600" b="1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600" b="1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600" b="1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600" b="1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600" b="1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600" b="1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600" b="1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600" b="1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600" b="1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Деловая игра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это творение игрового образа в ходе имманентного преодоления добровольно принятых правил.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3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3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6385" grpId="0"/>
      <p:bldP spid="16386" grpId="0"/>
      <p:bldP spid="1638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acmegroup.ru/files/img1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1"/>
            <a:ext cx="9144000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Впервые применение игр в хозяйственной сфере было осуществлено в СССР в 1932 году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Лиговском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</a:t>
            </a: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заводе пишущих машин для обучения персонала в условиях освоения новой продукции.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Деловая игра, направленная на решение производственных проблем, </a:t>
            </a: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была проведена в 1932 году Марией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Мироновной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Бирнштейн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 называлась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0" y="0"/>
            <a:ext cx="9144000" cy="5847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«Перестройка производства в связи с резким изменением производственной программы».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Ее участниками стали студенты ВУЗов и руководители предприятий,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играли в выходные дни на территории фабрики «Красный ткач».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Свободные высказывания участников, множество вариантов решения проблем,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наработанные в ходе деловых игр, сделали этот вид деятельности опасным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не совместимым с режимом тотальной регламентации,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их судьба с 1938 г. замерла на десятилетия.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4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4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3" grpId="0"/>
      <p:bldP spid="1843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0" y="0"/>
            <a:ext cx="9144000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Первая машинная игра была создана в 1955 году в США.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Она имитировала снабжение баз ВВС.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1955 г. Американская ассоциация управления разработала игру «Имитация решений в высшем управленческом звене» и испытала ее на ежегодном 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семинаре в 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Саранак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Лейк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1957 г.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Там впервые появился термин «деловая игра».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0" y="0"/>
            <a:ext cx="9144000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Разработка деловых игр основывается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психологических исследованиях,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само возникновение активных групповых методов связано с определенной парадигмой.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рамках этой парадигмы была идея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децентрации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высказанная Ж.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Пивче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 переосмысленная Л.С. Выгодским.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1" name="Picture 1" descr="C:\Users\Elena\Desktop\мама -ПРЕЗЕНТАЦИЯ\Картинки- ПРЕЗЕНТАЦИЯ -МАМА\fa06a0d84b7e8816d5ac557c004cdfc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00826" y="1643050"/>
            <a:ext cx="2000264" cy="2000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7" grpId="0"/>
      <p:bldP spid="1945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0" y="1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У истоков изучения процесса принятия группового решения стояли исследования школы К. Левина, показавшие эффективность групповой деятельности в изменении социальных установок, в повышении учебной мотивации и 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Эго-вовлечености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1" y="0"/>
            <a:ext cx="9143999" cy="618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1970-80 годы в стране произошел всплеск деловых игр, различных по методике проведения. Это было связано с появлением понятия «человеческий фактор» как ведущего в эффективной организации производства, что где-то на 10 лет отстало от фундаментального западного понятия «человеческий ресурс». Введение целевого менеджмента, группового обучения рабочих, проведение игр в виде совещаний, а затем иных форм привлечения сотрудников к управлению организацией берет свое начало в модели «человеческие отношения».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этот период появляются целые 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школы обучающих игр: школа В.К.Тарасова (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Таллин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), эмоционально-игровая методика 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Е.В.Гильбо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(Ленинград), ролевые игры в тренинге, деловые игры в педагогике.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Новаторами в методике преподавания деловых игр явились ВУЗы. Насчитывается более 1000 различных видов обучающих игр.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1" grpId="0"/>
      <p:bldP spid="2048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42844" y="428600"/>
          <a:ext cx="8858312" cy="6428817"/>
        </p:xfrm>
        <a:graphic>
          <a:graphicData uri="http://schemas.openxmlformats.org/drawingml/2006/table">
            <a:tbl>
              <a:tblPr/>
              <a:tblGrid>
                <a:gridCol w="2200322"/>
                <a:gridCol w="6657990"/>
              </a:tblGrid>
              <a:tr h="59993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Название игры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548" marR="41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Цель игры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548" marR="41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422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548" marR="41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548" marR="41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993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машинная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548" marR="41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моделирование игровой ситуации с использованием ЭВМ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548" marR="41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993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ручная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548" marR="41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моделирование игровой ситуации без использования ЭВМ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548" marR="41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986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исследовательская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548" marR="41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формирование нового знания, не получившего ранее отображения в виде публикаций, докладов, лекций, сообщений, методик, инструкций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548" marR="41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986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учебная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548" marR="41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формирование у игроков знания, не известного им, но уже отображенного в системе знаний с помощью каких-либо средств коммуникации, а также воспитание навыков, качеств, умений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548" marR="41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068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конкретная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548" marR="41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познание конкретных систем и выработка умений действовать в них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548" marR="41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068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абстрактная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548" marR="41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воспитание качеств, необходимых для успешной деятельности в широком классе систем.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548" marR="41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0" y="0"/>
            <a:ext cx="649139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				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Классификация имитационных игр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5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5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1" y="0"/>
            <a:ext cx="914400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i="1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i="1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Основные атрибуты деловых игр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Игра имитирует тот или иной аспект целенаправленной человеческой деятельности.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Участники игры получают роли, которые определяют различие их интересов и побудительных стимулов в игре.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Игровые действия регламентируются системой правил.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 В деловой игре преобразуются пространственно-временные характеристики моделируемой деятельности.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5. Игра носит условный характер.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6. Контур регулирования игры состоит из следующих блоков: концептуального, сценарного, постановочного, сценического, блока критики и рефлексии, судейского, блока обеспечения информацией.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4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0" y="0"/>
            <a:ext cx="4384149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Классификация деловых игр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1.По времени проведения: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без ограничения времени;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с ограничением времени;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игры, проходящие в реальное время;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игры, где время сжато.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0" y="0"/>
            <a:ext cx="6910225" cy="372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i="1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i="1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i="1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i="1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i="1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2.По оценке деятельности:</a:t>
            </a:r>
            <a:endParaRPr kumimoji="0" lang="ru-RU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балльная или иная оценка деятельности игрока или команды;</a:t>
            </a:r>
            <a:endParaRPr kumimoji="0" lang="ru-RU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оценка того, кто как работал, отсутствует.</a:t>
            </a:r>
            <a:endParaRPr kumimoji="0" lang="ru-RU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1" y="0"/>
            <a:ext cx="9144000" cy="535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i="1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i="1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i="1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i="1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i="1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i="1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i="1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i="1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i="1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3.По конечному результату: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жесткие игры – заранее известен ответ (например, сетевой график), существуют жесткие правила;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свободные, открытые игры – заранее известного ответа нет, правила изобретаются для каждой игры свои, участники работают над решением неструктурированной задачи.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1" name="Picture 1" descr="C:\Users\Elena\Desktop\мама -ПРЕЗЕНТАЦИЯ\Картинки- ПРЕЗЕНТАЦИЯ -МАМА\management-project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2066" y="285728"/>
            <a:ext cx="3751600" cy="25003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5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1" grpId="1"/>
      <p:bldP spid="25602" grpId="0"/>
      <p:bldP spid="2560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1" y="0"/>
            <a:ext cx="9144000" cy="1908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i="1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4.По конечной цели: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-обучающие – направлены на появление новых знаний и закрепление навыков участников;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-констатирующие - конкурсы профессионального мастерства;</a:t>
            </a:r>
            <a:endParaRPr kumimoji="0" lang="ru-RU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-поисковые – направлены на выявление проблем и поиск путей их решения.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0"/>
            <a:ext cx="9144000" cy="550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i="1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i="1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i="1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i="1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i="1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i="1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i="1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i="1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5.По методологии проведения: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-луночные игры – любая салонная игра (шахматы, “Озеро”, “Монополия”). Игра проходит на специально организованном поле, с жесткими правилами, результаты заносятся на бланки;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7" name="Picture 1" descr="C:\Users\Elena\Desktop\мама -ПРЕЗЕНТАЦИЯ\Картинки- ПРЕЗЕНТАЦИЯ -МАМА\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0694" y="2071678"/>
            <a:ext cx="2357454" cy="19173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66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6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6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5" grpId="0"/>
      <p:bldP spid="2662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1" y="0"/>
            <a:ext cx="91440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-ролевые игры – каждый участник имеет или определенное задание, или определенную роль, которую он должен исполнить в соответствии с заданием;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1" y="1"/>
            <a:ext cx="9143999" cy="2277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-групповые дискуссии – связаны с отработкой проведения совещаний или приобретением навыков групповой работы. Участники имеют индивидуальные задания, существуют правила ведения дискуссии (например, игра “Координационный Совет”, “Кораблекрушение”);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1" y="0"/>
            <a:ext cx="9144000" cy="372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-имитационные – имеют цель создать у участников представление, как следовало бы действовать в определенных условиях ("Межцеховое управление" – для обучения специалистов ПДО, "Сбыт"- для обучения менеджеров по продажам и т.д.);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654" name="Rectangle 6"/>
          <p:cNvSpPr>
            <a:spLocks noChangeArrowheads="1"/>
          </p:cNvSpPr>
          <p:nvPr/>
        </p:nvSpPr>
        <p:spPr bwMode="auto">
          <a:xfrm>
            <a:off x="1" y="0"/>
            <a:ext cx="9144000" cy="5293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-организационно -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деятельностные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игры (Г.П.Щедровицкий) – не имеют жестких правил, у участников нет ролей, игры направлены на решение междисциплинарных проблем. Активизация работы участников происходит за счет жесткого давления на личность;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655" name="Rectangle 7"/>
          <p:cNvSpPr>
            <a:spLocks noChangeArrowheads="1"/>
          </p:cNvSpPr>
          <p:nvPr/>
        </p:nvSpPr>
        <p:spPr bwMode="auto">
          <a:xfrm>
            <a:off x="1" y="0"/>
            <a:ext cx="9144000" cy="6586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эмоционально -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деятельностные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игры (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Е.В.Гильбо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1980-е) – избегают жестких правил, </a:t>
            </a:r>
            <a:r>
              <a:rPr kumimoji="0" lang="ru-RU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имитируют конкурентные или зависимые отношения, раскрывают личностный потенциал, ориентированы на обучение и личностный рост. По сути, представляют собой форму тренингов;</a:t>
            </a:r>
            <a:endParaRPr kumimoji="0" lang="ru-RU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7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27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27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27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/>
      <p:bldP spid="27652" grpId="0"/>
      <p:bldP spid="27653" grpId="0"/>
      <p:bldP spid="27654" grpId="0"/>
      <p:bldP spid="2765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0" y="14093"/>
            <a:ext cx="914400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-инновационные игры (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В.С.Дудченко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– формируют инновационное мышление участников, выдвигают инновационные идеи в традиционной системе действий, отрабатывают модели реальной, желаемой, идеальной ситуаций, включают тренинги по самоорганизации;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1" y="0"/>
            <a:ext cx="9143999" cy="3570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ансамблевые игры (Ю.Д.Красовский) - формируют управленческое мышление у участников, направлены на решение конкретных проблем предприятия методом организации партнерского делового сотрудничества команд, состоящих из руководителей служб.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9" name="Picture 1" descr="C:\Users\Elena\Desktop\мама -ПРЕЗЕНТАЦИЯ\Картинки- ПРЕЗЕНТАЦИЯ -МАМА\25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1" y="3500438"/>
            <a:ext cx="8355450" cy="314869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8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3" grpId="0"/>
      <p:bldP spid="2867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214290"/>
            <a:ext cx="84296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Краткое описание основных подпрограмм, в соответствии с которыми строится деловая игра.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-Выработка решений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-Проектирование.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Решения, полученные на предыдущем этапе, должны быть глубоко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проработаны и обоснованы.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Программирование.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Разработка проекта.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" y="0"/>
            <a:ext cx="914400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Обучение.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Одна из основных целей в игре - обучить участников специальным методам и средствам ориентирования в нестандартных ситуациях и решения проблем.</a:t>
            </a: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Исследование.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Тренировка.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Поведение в новых обстоятельствах требует новых навыков и умений. Тренировка должна решать проблему создания у участников ориентации на новое. </a:t>
            </a: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Рекреация.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Для того чтобы цели в игре были достигнуты, у всех участников должна быть высокая работоспособность.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2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0" y="0"/>
            <a:ext cx="498527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Чем тренинг отличается от деловой игры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1" y="0"/>
            <a:ext cx="9143999" cy="3816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Сейчас в России (ПМР) стало модным менеджмент пропускать через призму маркетинга.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Топ-менеджеры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солидных компаний уже владеют не только финансовыми, юридическими и экономическими инструментами, но и знаниями в области маркетингового управления. В наше время незнание в области продвижения продукта чревато выпадением из конкурентной борьбы за рынки сбыта и пристрастия потребителей.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0" y="1847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8677" name="Picture 5" descr="C:\Users\Elena\Desktop\мама -ПРЕЗЕНТАЦИЯ\Картинки- ПРЕЗЕНТАЦИЯ -МАМА\e55c29295b5a6fb5b7245fa906460940_smal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4942" y="3786190"/>
            <a:ext cx="3357586" cy="22383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8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3" grpId="0"/>
      <p:bldP spid="2867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0" y="0"/>
            <a:ext cx="91440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i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Деловая игра</a:t>
            </a: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это имитация, моделирование, упрощенное воспроизведение реальной экономической ситуации в игровой форме. В деловой игре каждый участник играет роль, выполняет действия, аналогичные поведению людей в жизни, но с учетом принятых правил игры. Деловые игры применяются в качестве метода и средства практического обучения экономике, бизнесу, служат средством познания норм экономического поведения, освоения процессов принятия экономических решений».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0" y="0"/>
            <a:ext cx="9144000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Словарь по общественным наукам трактует: </a:t>
            </a: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Тренинг </a:t>
            </a: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систематическая тренировка или совершенствование определенных навыков и поведения участников тренинга. Различают тренинг делового общения, тренинг продаж, </a:t>
            </a:r>
            <a:r>
              <a:rPr kumimoji="0" lang="ru-RU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перцептивный</a:t>
            </a: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тренинг, поведенческий тренинг, тренинг чувствительности, ролевой тренинг, </a:t>
            </a:r>
            <a:r>
              <a:rPr kumimoji="0" lang="ru-RU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видеотренинг</a:t>
            </a: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 др.»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Итак, в чем же отличие тренинга от деловой игры?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9699" name="Picture 3" descr="C:\Users\Elena\Desktop\мама -ПРЕЗЕНТАЦИЯ\Картинки- ПРЕЗЕНТАЦИЯ -МАМА\1330419649_143530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86116" y="2285992"/>
            <a:ext cx="2857520" cy="227842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96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6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9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7" grpId="0"/>
      <p:bldP spid="2969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0" y="0"/>
            <a:ext cx="9144000" cy="12618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152352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1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</a:t>
            </a:r>
            <a:r>
              <a:rPr kumimoji="0" lang="ru-RU" b="1" i="0" u="none" strike="noStrike" cap="none" normalizeH="0" baseline="0" dirty="0" smtClean="0" bmk="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пецифические черты и основные парадигмы тренинга</a:t>
            </a:r>
            <a:endParaRPr kumimoji="0" lang="ru-RU" b="1" i="1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Специфическими чертами тренингов, позволяющими выделять их среди других методов практической психологии, являются:</a:t>
            </a:r>
            <a:endParaRPr kumimoji="0" lang="ru-RU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0" y="0"/>
            <a:ext cx="9144000" cy="6863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 smtClean="0">
              <a:solidFill>
                <a:srgbClr val="00B05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 smtClean="0">
              <a:solidFill>
                <a:srgbClr val="00B05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 smtClean="0">
              <a:solidFill>
                <a:srgbClr val="00B05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solidFill>
                <a:srgbClr val="00B05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-соблюдение ряда принципов групповой работы;</a:t>
            </a:r>
            <a:endParaRPr kumimoji="0" lang="ru-RU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-нацеленность на психологическую помощь участникам группы в саморазвитии, при этом такая помощь исходит не только (а порой и не столько) от ведущего, сколько от самих участников;</a:t>
            </a:r>
            <a:endParaRPr kumimoji="0" lang="ru-RU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-наличие более или менее постоянной группы (обычно от 7 до 15 человек), периодически собирающейся на встречи или работающей непрерывно в течение двух-пяти дней (так называемые группы-марафоны);</a:t>
            </a:r>
            <a:endParaRPr kumimoji="0" lang="ru-RU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-определенная пространственная организация (чаще всего – работа в удобном изолированном помещении, участники большую часть времени сидят в кругу);</a:t>
            </a:r>
            <a:endParaRPr kumimoji="0" lang="ru-RU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-акцент на взаимоотношениях между участниками группы, которые развиваются и анализируются в ситуации «здесь и теперь»;</a:t>
            </a:r>
            <a:endParaRPr kumimoji="0" lang="ru-RU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-применение активных методов групповой работы;</a:t>
            </a:r>
            <a:endParaRPr kumimoji="0" lang="ru-RU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-объективация субъективных чувств и эмоций участников группы относительно друг друга и происходящего в группе,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вербализованная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рефлексия;</a:t>
            </a:r>
            <a:r>
              <a:rPr lang="ru-RU" dirty="0" smtClean="0"/>
              <a:t> </a:t>
            </a:r>
            <a:endParaRPr lang="en-US" dirty="0" smtClean="0"/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атмосфера раскованности и свободы общения между участниками, климат психологической безопасности.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1" grpId="0"/>
      <p:bldP spid="3072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1" y="0"/>
            <a:ext cx="9143999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Тренинги, будучи формой практической психологической работы, всегда отражают своим содержанием определенную парадигму того направления, взглядов которого придерживается психолог, проводящий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тренинговые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занятия. Таких парадигм можно выделить несколько:</a:t>
            </a:r>
            <a:endParaRPr kumimoji="0" lang="ru-RU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0" y="0"/>
            <a:ext cx="9144000" cy="3200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 smtClean="0">
              <a:solidFill>
                <a:srgbClr val="00B05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 smtClean="0">
              <a:solidFill>
                <a:srgbClr val="00B05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 smtClean="0">
              <a:solidFill>
                <a:srgbClr val="00B05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 smtClean="0">
              <a:solidFill>
                <a:srgbClr val="00B05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1) тренинг как своеобразная форма дрессуры, при которой жесткими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манипулятивными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приемами при помощи положительного подкрепления формируются нужные паттерны поведения, а при помощи отрицательного подкрепления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стираются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вредные, ненужные, по мнению ведущего;</a:t>
            </a:r>
            <a:endParaRPr kumimoji="0" lang="ru-RU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0" y="0"/>
            <a:ext cx="9144000" cy="6524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 smtClean="0">
              <a:solidFill>
                <a:srgbClr val="00B05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 smtClean="0">
              <a:solidFill>
                <a:srgbClr val="00B05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 smtClean="0">
              <a:solidFill>
                <a:srgbClr val="00B05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 smtClean="0">
              <a:solidFill>
                <a:srgbClr val="00B05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 smtClean="0">
              <a:solidFill>
                <a:srgbClr val="00B05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 smtClean="0">
              <a:solidFill>
                <a:srgbClr val="00B05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 smtClean="0">
              <a:solidFill>
                <a:srgbClr val="00B05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 smtClean="0">
              <a:solidFill>
                <a:srgbClr val="00B05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 smtClean="0">
              <a:solidFill>
                <a:srgbClr val="00B05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2) тренинг как тренировка, в результате которой происходит формирование и отработка умений и навыков эффективного поведения;</a:t>
            </a:r>
            <a:endParaRPr kumimoji="0" lang="ru-RU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3) тренинг как форма активного обучения, целью которого является, прежде всего, передача психологических знаний, а также развитие некоторых умений и навыков;</a:t>
            </a:r>
            <a:endParaRPr kumimoji="0" lang="ru-RU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4) тренинг как метод создания условий для самораскрытия участников и самостоятельного поиска ими способов решения собственных психологических проблем.</a:t>
            </a:r>
            <a:endParaRPr kumimoji="0" lang="ru-RU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17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17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17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17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5" grpId="0"/>
      <p:bldP spid="31746" grpId="0"/>
      <p:bldP spid="31747" grpId="2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1" y="0"/>
            <a:ext cx="9143999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solidFill>
                <a:srgbClr val="0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Разное понимание психологического смысла тренинга находит свое отражение и в разнообразии названий специалиста, проводящего тренинг: ведущий, руководитель, директор группы, тренер, эксперт, и др.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solidFill>
                <a:srgbClr val="0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Разумеется, далеко не каждый проводимый тренинг можно уверенно отнести к какому-либо одному из выделенных видов, поскольку обычно перед тренингом ставится не одна, а несколько частных задач, решение которых может осуществляться сквозными методами разных направлений. Кроме того, в литературе не раз подчеркивалась значительная роль личности ведущего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тренинговой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группы, индивидуальный стиль и особенности которого могут порой идти вразрез с парадигмой того психологического направления, в котором он работает, и иметь большее значение, чем применяемые им методики и приемы.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               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2770" name="Picture 2" descr="C:\Users\Elena\Desktop\мама -ПРЕЗЕНТАЦИЯ\Картинки- ПРЕЗЕНТАЦИЯ -МАМА\trenin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7752" y="3949030"/>
            <a:ext cx="3662372" cy="27997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2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69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455</TotalTime>
  <Words>1778</Words>
  <Application>Microsoft Office PowerPoint</Application>
  <PresentationFormat>Экран (4:3)</PresentationFormat>
  <Paragraphs>453</Paragraphs>
  <Slides>18</Slides>
  <Notes>1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Elena</dc:creator>
  <cp:lastModifiedBy>Elena</cp:lastModifiedBy>
  <cp:revision>46</cp:revision>
  <dcterms:created xsi:type="dcterms:W3CDTF">2013-12-30T16:11:47Z</dcterms:created>
  <dcterms:modified xsi:type="dcterms:W3CDTF">2014-01-05T12:38:56Z</dcterms:modified>
</cp:coreProperties>
</file>