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media/audio11.wav" ContentType="audio/x-wav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5" r:id="rId1"/>
  </p:sldMasterIdLst>
  <p:sldIdLst>
    <p:sldId id="256" r:id="rId2"/>
    <p:sldId id="257" r:id="rId3"/>
    <p:sldId id="261" r:id="rId4"/>
    <p:sldId id="260" r:id="rId5"/>
    <p:sldId id="258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-114" y="-6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11B0-C83C-404E-8F55-6AC51068DD07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DBEA-6C3E-4A4B-82D1-4B7339DB56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0995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11B0-C83C-404E-8F55-6AC51068DD07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DBEA-6C3E-4A4B-82D1-4B7339DB56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9407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11B0-C83C-404E-8F55-6AC51068DD07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DBEA-6C3E-4A4B-82D1-4B7339DB56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2198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11B0-C83C-404E-8F55-6AC51068DD07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DBEA-6C3E-4A4B-82D1-4B7339DB56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8680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11B0-C83C-404E-8F55-6AC51068DD07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DBEA-6C3E-4A4B-82D1-4B7339DB56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5097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11B0-C83C-404E-8F55-6AC51068DD07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DBEA-6C3E-4A4B-82D1-4B7339DB56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6943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11B0-C83C-404E-8F55-6AC51068DD07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DBEA-6C3E-4A4B-82D1-4B7339DB56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959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11B0-C83C-404E-8F55-6AC51068DD07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DBEA-6C3E-4A4B-82D1-4B7339DB56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5003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11B0-C83C-404E-8F55-6AC51068DD07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DBEA-6C3E-4A4B-82D1-4B7339DB56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386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11B0-C83C-404E-8F55-6AC51068DD07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DBEA-6C3E-4A4B-82D1-4B7339DB56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6486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11B0-C83C-404E-8F55-6AC51068DD07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DBEA-6C3E-4A4B-82D1-4B7339DB56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684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11B0-C83C-404E-8F55-6AC51068DD07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DBEA-6C3E-4A4B-82D1-4B7339DB56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828667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11B0-C83C-404E-8F55-6AC51068DD07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DBEA-6C3E-4A4B-82D1-4B7339DB56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9966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11B0-C83C-404E-8F55-6AC51068DD07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DBEA-6C3E-4A4B-82D1-4B7339DB56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9770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11B0-C83C-404E-8F55-6AC51068DD07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DBEA-6C3E-4A4B-82D1-4B7339DB56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1864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11B0-C83C-404E-8F55-6AC51068DD07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DBEA-6C3E-4A4B-82D1-4B7339DB56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6516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311B0-C83C-404E-8F55-6AC51068DD07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DBEA-6C3E-4A4B-82D1-4B7339DB56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93459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1" name="click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audio" Target="../media/audio11.wav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audio" Target="../media/audio1.wav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44311B0-C83C-404E-8F55-6AC51068DD07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3DBEA-6C3E-4A4B-82D1-4B7339DB56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06920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  <p:sldLayoutId id="2147483957" r:id="rId12"/>
    <p:sldLayoutId id="2147483958" r:id="rId13"/>
    <p:sldLayoutId id="2147483959" r:id="rId14"/>
    <p:sldLayoutId id="2147483960" r:id="rId15"/>
    <p:sldLayoutId id="2147483961" r:id="rId16"/>
    <p:sldLayoutId id="2147483962" r:id="rId17"/>
  </p:sldLayoutIdLst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24" name="click.wav"/>
          </p:stSnd>
        </p:sndAc>
      </p:transition>
    </mc:Choice>
    <mc:Fallback>
      <p:transition spd="slow">
        <p:fade/>
        <p:sndAc>
          <p:stSnd>
            <p:snd r:embed="rId19" name="click.wav"/>
          </p:stSnd>
        </p:sndAc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1.wav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16061" y="672612"/>
            <a:ext cx="6934200" cy="367823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Гончаров</a:t>
            </a:r>
            <a:br>
              <a:rPr lang="ru-RU" dirty="0" smtClean="0"/>
            </a:br>
            <a:r>
              <a:rPr lang="ru-RU" dirty="0" smtClean="0"/>
              <a:t>Иван</a:t>
            </a:r>
            <a:br>
              <a:rPr lang="ru-RU" dirty="0" smtClean="0"/>
            </a:br>
            <a:r>
              <a:rPr lang="ru-RU" dirty="0" smtClean="0"/>
              <a:t>Александрович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64469" y="4958862"/>
            <a:ext cx="4062046" cy="1116622"/>
          </a:xfrm>
        </p:spPr>
        <p:txBody>
          <a:bodyPr>
            <a:noAutofit/>
          </a:bodyPr>
          <a:lstStyle/>
          <a:p>
            <a:r>
              <a:rPr lang="ru-RU" sz="2800" dirty="0" smtClean="0"/>
              <a:t>6 (18) июня 1812 — 15 (27) сентября 1891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327" y="672612"/>
            <a:ext cx="4475953" cy="48445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433544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 dir="d"/>
        <p:sndAc>
          <p:stSnd>
            <p:snd r:embed="rId4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5291" y="276873"/>
            <a:ext cx="9404723" cy="1400530"/>
          </a:xfrm>
        </p:spPr>
        <p:txBody>
          <a:bodyPr/>
          <a:lstStyle/>
          <a:p>
            <a:r>
              <a:rPr lang="ru-RU" dirty="0"/>
              <a:t>6 (18) июня 1812 родился в г. Симбирске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46475" y="1929825"/>
            <a:ext cx="4216034" cy="4195481"/>
          </a:xfrm>
        </p:spPr>
        <p:txBody>
          <a:bodyPr>
            <a:normAutofit/>
          </a:bodyPr>
          <a:lstStyle/>
          <a:p>
            <a:r>
              <a:rPr lang="ru-RU" sz="2500" dirty="0" smtClean="0"/>
              <a:t>Отец—Александр Иванович, зажиточный купец</a:t>
            </a:r>
          </a:p>
          <a:p>
            <a:endParaRPr lang="ru-RU" sz="2500" dirty="0"/>
          </a:p>
          <a:p>
            <a:r>
              <a:rPr lang="ru-RU" sz="2500" dirty="0" smtClean="0"/>
              <a:t> Мать—Авдотья Матвеевна </a:t>
            </a:r>
            <a:r>
              <a:rPr lang="ru-RU" sz="2500" dirty="0" err="1" smtClean="0"/>
              <a:t>Шахторина</a:t>
            </a:r>
            <a:r>
              <a:rPr lang="ru-RU" sz="2500" dirty="0" smtClean="0"/>
              <a:t>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291" y="1677403"/>
            <a:ext cx="5799260" cy="38588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270989" y="5663641"/>
            <a:ext cx="32896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Симбирск в 19 веке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661809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4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487" t="12351" r="4213" b="17807"/>
          <a:stretch/>
        </p:blipFill>
        <p:spPr>
          <a:xfrm>
            <a:off x="1495917" y="175844"/>
            <a:ext cx="8325090" cy="520511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46111" y="5584511"/>
            <a:ext cx="111222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Первоначальный вид дома Гончаровых. Симбирск, 1890 г.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75123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4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206" t="13308" r="45531" b="21587"/>
          <a:stretch/>
        </p:blipFill>
        <p:spPr>
          <a:xfrm>
            <a:off x="452916" y="378069"/>
            <a:ext cx="5099134" cy="51588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861539" y="378069"/>
            <a:ext cx="6096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После коренной перестройки дома в Симбирске, в котором родился И.А. Гончаров, новые хозяева, братья </a:t>
            </a:r>
            <a:r>
              <a:rPr lang="ru-RU" sz="2400" dirty="0" err="1" smtClean="0"/>
              <a:t>Юргенсы</a:t>
            </a:r>
            <a:r>
              <a:rPr lang="ru-RU" sz="2400" dirty="0" smtClean="0"/>
              <a:t>, заказали для дома мраморную доску из чёрного гранита работы петербургского мастера </a:t>
            </a:r>
            <a:r>
              <a:rPr lang="ru-RU" sz="2400" dirty="0" err="1" smtClean="0"/>
              <a:t>Ботта</a:t>
            </a:r>
            <a:r>
              <a:rPr lang="ru-RU" sz="2400" dirty="0" smtClean="0"/>
              <a:t> с </a:t>
            </a:r>
            <a:r>
              <a:rPr lang="ru-RU" sz="2400" dirty="0" err="1" smtClean="0"/>
              <a:t>барельефем</a:t>
            </a:r>
            <a:r>
              <a:rPr lang="ru-RU" sz="2400" dirty="0" smtClean="0"/>
              <a:t>- бюстом писателя, выполненные скульптором Б.М. Микешиным и отлитым из бронзы в художественной мастерской В.В. Гаврилова (Петербург). 16 сентября 1907 г. доска была торжественно установлена на углу дома в ознаменование места рождения И.А. Гончарова. 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8529" y="5728567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Мемориальная доска на доме, где родился И.А. Гончаров </a:t>
            </a:r>
            <a:endParaRPr lang="ru-RU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0260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4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0026" y="417549"/>
            <a:ext cx="9676059" cy="1400530"/>
          </a:xfrm>
        </p:spPr>
        <p:txBody>
          <a:bodyPr/>
          <a:lstStyle/>
          <a:p>
            <a:r>
              <a:rPr lang="ru-RU" sz="3200" dirty="0" smtClean="0"/>
              <a:t>В 1822 году его отдали в Московское коммерческое училище на Остоженке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r="-104" b="2709"/>
          <a:stretch/>
        </p:blipFill>
        <p:spPr>
          <a:xfrm>
            <a:off x="1508308" y="1659457"/>
            <a:ext cx="8136548" cy="44599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686356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4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028" y="93198"/>
            <a:ext cx="10411095" cy="1400530"/>
          </a:xfrm>
        </p:spPr>
        <p:txBody>
          <a:bodyPr/>
          <a:lstStyle/>
          <a:p>
            <a:r>
              <a:rPr lang="ru-RU" sz="3200" dirty="0"/>
              <a:t>В 1831 году поступил на </a:t>
            </a:r>
            <a:r>
              <a:rPr lang="ru-RU" sz="3200" dirty="0" err="1"/>
              <a:t>словестное</a:t>
            </a:r>
            <a:r>
              <a:rPr lang="ru-RU" sz="3200" dirty="0"/>
              <a:t> отделение Московского университета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50834" y="1911551"/>
            <a:ext cx="1524831" cy="419548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180" t="14974" r="50051" b="16103"/>
          <a:stretch/>
        </p:blipFill>
        <p:spPr>
          <a:xfrm>
            <a:off x="1433646" y="1268645"/>
            <a:ext cx="7499339" cy="51111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541784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4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924" y="185432"/>
            <a:ext cx="9404723" cy="1400530"/>
          </a:xfrm>
        </p:spPr>
        <p:txBody>
          <a:bodyPr/>
          <a:lstStyle/>
          <a:p>
            <a:r>
              <a:rPr lang="ru-RU" dirty="0" smtClean="0"/>
              <a:t>Майков Николай Аполлонович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26075" y="1585962"/>
            <a:ext cx="5922499" cy="4926036"/>
          </a:xfrm>
        </p:spPr>
        <p:txBody>
          <a:bodyPr>
            <a:noAutofit/>
          </a:bodyPr>
          <a:lstStyle/>
          <a:p>
            <a:r>
              <a:rPr lang="ru-RU" sz="2600" dirty="0" smtClean="0"/>
              <a:t>По окончанию университета (1834), он ненадолго вернулся в Симбирск, затем навсегда переехал в Петербург, где начал службу в Министерстве финансов, был учителем русской словесности и латыни детей </a:t>
            </a:r>
            <a:r>
              <a:rPr lang="ru-RU" sz="2600" dirty="0" err="1" smtClean="0"/>
              <a:t>Майкова</a:t>
            </a:r>
            <a:r>
              <a:rPr lang="ru-RU" sz="2600" dirty="0" smtClean="0"/>
              <a:t>, среди которых были будущие поэт Аполлон Майков и критик Валериан Майков.</a:t>
            </a:r>
            <a:endParaRPr lang="ru-RU" sz="2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5008" t="13759" r="38998" b="5311"/>
          <a:stretch/>
        </p:blipFill>
        <p:spPr>
          <a:xfrm>
            <a:off x="326305" y="885697"/>
            <a:ext cx="5190980" cy="56270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937638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4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7389" y="15026"/>
            <a:ext cx="4952831" cy="1400530"/>
          </a:xfrm>
        </p:spPr>
        <p:txBody>
          <a:bodyPr/>
          <a:lstStyle/>
          <a:p>
            <a:r>
              <a:rPr lang="ru-RU" dirty="0" smtClean="0"/>
              <a:t>«Лихая </a:t>
            </a:r>
            <a:r>
              <a:rPr lang="ru-RU" dirty="0" err="1" smtClean="0"/>
              <a:t>болесть</a:t>
            </a:r>
            <a:r>
              <a:rPr lang="ru-RU" dirty="0" smtClean="0"/>
              <a:t>» </a:t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  (1838)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9478" y="5950634"/>
            <a:ext cx="8946541" cy="66352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 альманахах «Подснежник» и «Лунные ночи»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98694" y="-55312"/>
            <a:ext cx="62010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200" dirty="0" smtClean="0">
                <a:solidFill>
                  <a:srgbClr val="EBEBEB"/>
                </a:solidFill>
                <a:ea typeface="+mj-ea"/>
                <a:cs typeface="+mj-cs"/>
              </a:rPr>
              <a:t>«Счастливая ошибка» </a:t>
            </a:r>
            <a:r>
              <a:rPr lang="ru-RU" sz="4200" dirty="0">
                <a:solidFill>
                  <a:srgbClr val="EBEBEB"/>
                </a:solidFill>
                <a:ea typeface="+mj-ea"/>
                <a:cs typeface="+mj-cs"/>
              </a:rPr>
              <a:t/>
            </a:r>
            <a:br>
              <a:rPr lang="ru-RU" sz="4200" dirty="0">
                <a:solidFill>
                  <a:srgbClr val="EBEBEB"/>
                </a:solidFill>
                <a:ea typeface="+mj-ea"/>
                <a:cs typeface="+mj-cs"/>
              </a:rPr>
            </a:br>
            <a:r>
              <a:rPr lang="ru-RU" sz="4200" dirty="0">
                <a:solidFill>
                  <a:srgbClr val="EBEBEB"/>
                </a:solidFill>
                <a:ea typeface="+mj-ea"/>
                <a:cs typeface="+mj-cs"/>
              </a:rPr>
              <a:t>    </a:t>
            </a:r>
            <a:r>
              <a:rPr lang="ru-RU" sz="4200" dirty="0" smtClean="0">
                <a:solidFill>
                  <a:srgbClr val="EBEBEB"/>
                </a:solidFill>
                <a:ea typeface="+mj-ea"/>
                <a:cs typeface="+mj-cs"/>
              </a:rPr>
              <a:t> </a:t>
            </a:r>
            <a:r>
              <a:rPr lang="ru-RU" sz="4200" dirty="0">
                <a:solidFill>
                  <a:srgbClr val="EBEBEB"/>
                </a:solidFill>
                <a:ea typeface="+mj-ea"/>
                <a:cs typeface="+mj-cs"/>
              </a:rPr>
              <a:t>(1838)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3910" t="34400" r="58571" b="11031"/>
          <a:stretch/>
        </p:blipFill>
        <p:spPr>
          <a:xfrm>
            <a:off x="1989478" y="1415556"/>
            <a:ext cx="2803330" cy="41693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8767" t="8278" r="16214" b="2856"/>
          <a:stretch/>
        </p:blipFill>
        <p:spPr>
          <a:xfrm>
            <a:off x="6759065" y="1415556"/>
            <a:ext cx="2674916" cy="432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5265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5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2629" y="-84406"/>
            <a:ext cx="7794504" cy="1400530"/>
          </a:xfrm>
        </p:spPr>
        <p:txBody>
          <a:bodyPr/>
          <a:lstStyle/>
          <a:p>
            <a:r>
              <a:rPr lang="ru-RU" dirty="0" smtClean="0"/>
              <a:t>«Обыкновенная история»  </a:t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   (1844-1847)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65894" y="1754775"/>
            <a:ext cx="6766561" cy="49387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«Я с ужасным волнением передал Белинскому на суд «Обыкновенную </a:t>
            </a:r>
            <a:r>
              <a:rPr lang="ru-RU" sz="3600" dirty="0" err="1" smtClean="0"/>
              <a:t>истрию</a:t>
            </a:r>
            <a:r>
              <a:rPr lang="ru-RU" sz="3600" dirty="0" smtClean="0"/>
              <a:t>», не зная сам, что о ней думать.»</a:t>
            </a:r>
          </a:p>
          <a:p>
            <a:pPr marL="0" indent="0">
              <a:buNone/>
            </a:pPr>
            <a:r>
              <a:rPr lang="ru-RU" sz="3600" dirty="0" smtClean="0"/>
              <a:t>Роман вышел в 1847 году в журнале «Современник»</a:t>
            </a:r>
            <a:endParaRPr lang="ru-RU" sz="36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56" y="730953"/>
            <a:ext cx="3947038" cy="5639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9852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4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7296"/>
            <a:ext cx="10796422" cy="1400530"/>
          </a:xfrm>
        </p:spPr>
        <p:txBody>
          <a:bodyPr/>
          <a:lstStyle/>
          <a:p>
            <a:pPr algn="ctr"/>
            <a:r>
              <a:rPr lang="ru-RU" dirty="0" smtClean="0"/>
              <a:t>Путешествие на фрегате «Паллада» (1852-1855)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67754" y="1557826"/>
            <a:ext cx="6175717" cy="4885177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Иван занял должность секретаря при адмирале Е. В. </a:t>
            </a:r>
            <a:r>
              <a:rPr lang="ru-RU" sz="2400" dirty="0" err="1" smtClean="0"/>
              <a:t>Путянине</a:t>
            </a:r>
            <a:endParaRPr lang="ru-RU" sz="2400" dirty="0" smtClean="0"/>
          </a:p>
          <a:p>
            <a:r>
              <a:rPr lang="ru-RU" sz="2400" dirty="0" smtClean="0"/>
              <a:t>7 октября 1852 года отправляется в плавание на фрегате «Паллада»</a:t>
            </a:r>
          </a:p>
          <a:p>
            <a:r>
              <a:rPr lang="ru-RU" sz="2400" dirty="0"/>
              <a:t>Уже в апрельской книжке «Отечественных записок» за 1855 год появился первый очерк о путешествии. Последующие фрагменты публиковались в «Морском сборнике» и различных журналах на протяжении трёх лет, а в 1858 году всё сочинение вышло отдельным изданием.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224" y="1769231"/>
            <a:ext cx="5467530" cy="378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94524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4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5077" t="14768" r="4308" b="25539"/>
          <a:stretch/>
        </p:blipFill>
        <p:spPr>
          <a:xfrm>
            <a:off x="1103312" y="312041"/>
            <a:ext cx="9284677" cy="458716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775" y="5213671"/>
            <a:ext cx="11426313" cy="1208515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И. А. Гончаров сидит пятый слева среди офицеров фрегата «Паллада», 1852 г.</a:t>
            </a:r>
          </a:p>
        </p:txBody>
      </p:sp>
    </p:spTree>
    <p:extLst>
      <p:ext uri="{BB962C8B-B14F-4D97-AF65-F5344CB8AC3E}">
        <p14:creationId xmlns:p14="http://schemas.microsoft.com/office/powerpoint/2010/main" xmlns="" val="115132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4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543" y="129161"/>
            <a:ext cx="12079458" cy="1400530"/>
          </a:xfrm>
        </p:spPr>
        <p:txBody>
          <a:bodyPr/>
          <a:lstStyle/>
          <a:p>
            <a:r>
              <a:rPr lang="ru-RU" sz="2400" dirty="0" smtClean="0"/>
              <a:t>1855 – принята должность цензора Петербургского цензурного комитета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Июль – август 1856 года – работа над </a:t>
            </a:r>
            <a:r>
              <a:rPr lang="ru-RU" sz="2400" smtClean="0"/>
              <a:t>романом «Обломов</a:t>
            </a:r>
            <a:r>
              <a:rPr lang="ru-RU" sz="2400" dirty="0" smtClean="0"/>
              <a:t>» в Мариенбаде.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5854" y="5872921"/>
            <a:ext cx="8946541" cy="636733"/>
          </a:xfrm>
        </p:spPr>
        <p:txBody>
          <a:bodyPr/>
          <a:lstStyle/>
          <a:p>
            <a:pPr algn="ctr"/>
            <a:r>
              <a:rPr lang="ru-RU" dirty="0" smtClean="0"/>
              <a:t>Мариенбад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8411" t="24410" r="11436" b="9333"/>
          <a:stretch/>
        </p:blipFill>
        <p:spPr>
          <a:xfrm>
            <a:off x="2359087" y="1290540"/>
            <a:ext cx="7329268" cy="454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8882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4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3564" y="340176"/>
            <a:ext cx="9404723" cy="1400530"/>
          </a:xfrm>
        </p:spPr>
        <p:txBody>
          <a:bodyPr/>
          <a:lstStyle/>
          <a:p>
            <a:r>
              <a:rPr lang="ru-RU" dirty="0" smtClean="0"/>
              <a:t>«Обломов» (1849-1859)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81823" y="1600030"/>
            <a:ext cx="5317588" cy="4195481"/>
          </a:xfrm>
        </p:spPr>
        <p:txBody>
          <a:bodyPr>
            <a:noAutofit/>
          </a:bodyPr>
          <a:lstStyle/>
          <a:p>
            <a:r>
              <a:rPr lang="ru-RU" sz="2400" dirty="0" smtClean="0"/>
              <a:t>Роман</a:t>
            </a:r>
            <a:r>
              <a:rPr lang="ru-RU" sz="2400" dirty="0"/>
              <a:t>, который не писался десять лет, был завершен в Мариенбаде за 7 недель, благодаря еще раз пережитому чувству, передоверенному сокровенному герою Илье Ильичу Обломову, а Елизавете Васильевне русская литература обязана замечательным образом Ольги Ильинской.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5050" y="1250937"/>
            <a:ext cx="3367454" cy="503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1102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4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1792" y="1715691"/>
            <a:ext cx="6704257" cy="5795681"/>
          </a:xfrm>
        </p:spPr>
        <p:txBody>
          <a:bodyPr/>
          <a:lstStyle/>
          <a:p>
            <a:r>
              <a:rPr lang="ru-RU" dirty="0" smtClean="0"/>
              <a:t>Осень 1862 – вступает на должность редактора официальной правительственной газеты «Северная почта»</a:t>
            </a:r>
          </a:p>
          <a:p>
            <a:endParaRPr lang="ru-RU" dirty="0" smtClean="0"/>
          </a:p>
          <a:p>
            <a:r>
              <a:rPr lang="ru-RU" dirty="0"/>
              <a:t>1</a:t>
            </a:r>
            <a:r>
              <a:rPr lang="ru-RU" dirty="0" smtClean="0"/>
              <a:t>863 – пожалован в действительные статские советники, назначен членом Совета по делам книгопечатания.</a:t>
            </a:r>
          </a:p>
          <a:p>
            <a:endParaRPr lang="ru-RU" dirty="0" smtClean="0"/>
          </a:p>
          <a:p>
            <a:r>
              <a:rPr lang="ru-RU" dirty="0" smtClean="0"/>
              <a:t>1867 – выход в отставку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55949" t="14359" r="4821" b="14461"/>
          <a:stretch/>
        </p:blipFill>
        <p:spPr>
          <a:xfrm>
            <a:off x="7076049" y="286761"/>
            <a:ext cx="4586067" cy="624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7066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4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9048" y="241702"/>
            <a:ext cx="9404723" cy="1400530"/>
          </a:xfrm>
        </p:spPr>
        <p:txBody>
          <a:bodyPr/>
          <a:lstStyle/>
          <a:p>
            <a:r>
              <a:rPr lang="ru-RU" dirty="0" smtClean="0"/>
              <a:t>«</a:t>
            </a:r>
            <a:r>
              <a:rPr lang="ru-RU" dirty="0" err="1" smtClean="0"/>
              <a:t>Мильон</a:t>
            </a:r>
            <a:r>
              <a:rPr lang="ru-RU" dirty="0" smtClean="0"/>
              <a:t> терзаний» (1872 )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30056" y="2503084"/>
            <a:ext cx="5705451" cy="4195481"/>
          </a:xfrm>
        </p:spPr>
        <p:txBody>
          <a:bodyPr>
            <a:normAutofit/>
          </a:bodyPr>
          <a:lstStyle/>
          <a:p>
            <a:r>
              <a:rPr lang="ru-RU" sz="3600" dirty="0" smtClean="0"/>
              <a:t>- критический этюд о комедии А. С. Грибоедова «Горе от ума»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6564" t="41231" r="55744" b="5846"/>
          <a:stretch/>
        </p:blipFill>
        <p:spPr>
          <a:xfrm>
            <a:off x="1125415" y="1152983"/>
            <a:ext cx="3759017" cy="538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1790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4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8116889" cy="4571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6018" y="5573358"/>
            <a:ext cx="8946541" cy="1071488"/>
          </a:xfrm>
        </p:spPr>
        <p:txBody>
          <a:bodyPr/>
          <a:lstStyle/>
          <a:p>
            <a:pPr algn="ctr"/>
            <a:r>
              <a:rPr lang="ru-RU" dirty="0" smtClean="0"/>
              <a:t>И. А. Гончаров на смертном одре</a:t>
            </a:r>
          </a:p>
          <a:p>
            <a:pPr algn="ctr"/>
            <a:r>
              <a:rPr lang="ru-RU" dirty="0" smtClean="0"/>
              <a:t>Фото 1891 года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8717" t="8000" r="8668" b="21846"/>
          <a:stretch/>
        </p:blipFill>
        <p:spPr>
          <a:xfrm>
            <a:off x="801267" y="461890"/>
            <a:ext cx="7779244" cy="495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6704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  <p:sndAc>
          <p:stSnd>
            <p:snd r:embed="rId4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144</TotalTime>
  <Words>471</Words>
  <Application>Microsoft Office PowerPoint</Application>
  <PresentationFormat>Произвольный</PresentationFormat>
  <Paragraphs>39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Ион</vt:lpstr>
      <vt:lpstr>Гончаров Иван Александрович</vt:lpstr>
      <vt:lpstr>6 (18) июня 1812 родился в г. Симбирске </vt:lpstr>
      <vt:lpstr>Слайд 3</vt:lpstr>
      <vt:lpstr>Слайд 4</vt:lpstr>
      <vt:lpstr>В 1822 году его отдали в Московское коммерческое училище на Остоженке</vt:lpstr>
      <vt:lpstr>В 1831 году поступил на словестное отделение Московского университета </vt:lpstr>
      <vt:lpstr>Майков Николай Аполлонович</vt:lpstr>
      <vt:lpstr>«Лихая болесть»             (1838) </vt:lpstr>
      <vt:lpstr>«Обыкновенная история»               (1844-1847)</vt:lpstr>
      <vt:lpstr>Путешествие на фрегате «Паллада» (1852-1855)</vt:lpstr>
      <vt:lpstr>Слайд 11</vt:lpstr>
      <vt:lpstr>1855 – принята должность цензора Петербургского цензурного комитета  Июль – август 1856 года – работа над романом «Обломов» в Мариенбаде.</vt:lpstr>
      <vt:lpstr>«Обломов» (1849-1859)</vt:lpstr>
      <vt:lpstr>Слайд 14</vt:lpstr>
      <vt:lpstr>«Мильон терзаний» (1872 )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Гончаров Иван Александрович</dc:title>
  <dc:creator>Microsoft</dc:creator>
  <cp:lastModifiedBy>Packard bell</cp:lastModifiedBy>
  <cp:revision>16</cp:revision>
  <dcterms:created xsi:type="dcterms:W3CDTF">2017-09-19T12:59:12Z</dcterms:created>
  <dcterms:modified xsi:type="dcterms:W3CDTF">2018-10-23T14:48:31Z</dcterms:modified>
</cp:coreProperties>
</file>