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unknown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93" r:id="rId3"/>
    <p:sldId id="291" r:id="rId4"/>
    <p:sldId id="265" r:id="rId5"/>
    <p:sldId id="263" r:id="rId6"/>
    <p:sldId id="262" r:id="rId7"/>
    <p:sldId id="268" r:id="rId8"/>
    <p:sldId id="279" r:id="rId9"/>
    <p:sldId id="294" r:id="rId10"/>
    <p:sldId id="271" r:id="rId11"/>
    <p:sldId id="274" r:id="rId12"/>
    <p:sldId id="273" r:id="rId13"/>
    <p:sldId id="277" r:id="rId14"/>
    <p:sldId id="276" r:id="rId15"/>
    <p:sldId id="275" r:id="rId16"/>
    <p:sldId id="281" r:id="rId17"/>
    <p:sldId id="280" r:id="rId18"/>
    <p:sldId id="285" r:id="rId19"/>
    <p:sldId id="284" r:id="rId20"/>
    <p:sldId id="283" r:id="rId21"/>
    <p:sldId id="282" r:id="rId22"/>
    <p:sldId id="289" r:id="rId23"/>
    <p:sldId id="288" r:id="rId24"/>
    <p:sldId id="29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3366"/>
    <a:srgbClr val="000099"/>
    <a:srgbClr val="003399"/>
    <a:srgbClr val="00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3FFB4-675E-497F-B3EC-1046CB8D77CF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19FB9-F504-4862-B34E-B3A36BA0CC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1966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BF613-AF90-46E5-B413-3EB5C903DBC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42EDF-34C7-4E03-AAFD-A73B4AE633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92637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BF613-AF90-46E5-B413-3EB5C903DBC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42EDF-34C7-4E03-AAFD-A73B4AE633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6955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BF613-AF90-46E5-B413-3EB5C903DBC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42EDF-34C7-4E03-AAFD-A73B4AE633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04818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BF613-AF90-46E5-B413-3EB5C903DBC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42EDF-34C7-4E03-AAFD-A73B4AE633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4148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BF613-AF90-46E5-B413-3EB5C903DBC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42EDF-34C7-4E03-AAFD-A73B4AE633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5510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BF613-AF90-46E5-B413-3EB5C903DBC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42EDF-34C7-4E03-AAFD-A73B4AE633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37428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BF613-AF90-46E5-B413-3EB5C903DBC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42EDF-34C7-4E03-AAFD-A73B4AE633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8513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BF613-AF90-46E5-B413-3EB5C903DBC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42EDF-34C7-4E03-AAFD-A73B4AE633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42035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BF613-AF90-46E5-B413-3EB5C903DBC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42EDF-34C7-4E03-AAFD-A73B4AE633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30475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BF613-AF90-46E5-B413-3EB5C903DBC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42EDF-34C7-4E03-AAFD-A73B4AE633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64766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BF613-AF90-46E5-B413-3EB5C903DBC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42EDF-34C7-4E03-AAFD-A73B4AE633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35590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BF613-AF90-46E5-B413-3EB5C903DBC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42EDF-34C7-4E03-AAFD-A73B4AE633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48160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55;&#1088;&#1077;&#1079;&#1077;&#1085;&#1090;&#1072;&#1094;&#1080;&#1103;%20&#1051;&#1077;&#1073;&#1077;&#1076;&#1080;\&#1055;&#1086;&#1083;&#1105;&#1090;%20&#1051;&#1077;&#1073;&#1077;&#1076;&#1077;&#1081;.mp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.mp3"/><Relationship Id="rId5" Type="http://schemas.openxmlformats.org/officeDocument/2006/relationships/image" Target="../media/image11.png"/><Relationship Id="rId4" Type="http://schemas.microsoft.com/office/2007/relationships/media" Target="../media/media1.mp3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55;&#1088;&#1077;&#1079;&#1077;&#1085;&#1090;&#1072;&#1094;&#1080;&#1103;%20&#1051;&#1077;&#1073;&#1077;&#1076;&#1080;\&#1050;&#1072;&#1084;&#1080;&#1083;&#1100;%20&#1057;&#1077;&#1085;-&#1057;&#1072;&#1085;&#1089;%20&#1051;&#1077;&#1073;&#1077;&#1076;&#1100;%20(Camille%20Saint-Saens%20Swan).mp4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9198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888" y="188639"/>
            <a:ext cx="5400600" cy="3456385"/>
          </a:xfrm>
        </p:spPr>
        <p:txBody>
          <a:bodyPr>
            <a:normAutofit fontScale="90000"/>
          </a:bodyPr>
          <a:lstStyle/>
          <a:p>
            <a:r>
              <a:rPr lang="ru-RU" altLang="ru-RU" sz="2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b="1" dirty="0" smtClean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700" b="1" dirty="0" smtClean="0">
                <a:solidFill>
                  <a:srgbClr val="000066"/>
                </a:solidFill>
                <a:cs typeface="Times New Roman" panose="02020603050405020304" pitchFamily="18" charset="0"/>
              </a:rPr>
              <a:t>Толстой </a:t>
            </a:r>
            <a:r>
              <a:rPr lang="ru-RU" altLang="ru-RU" sz="2700" b="1" dirty="0">
                <a:solidFill>
                  <a:srgbClr val="000066"/>
                </a:solidFill>
                <a:cs typeface="Times New Roman" panose="02020603050405020304" pitchFamily="18" charset="0"/>
              </a:rPr>
              <a:t>Лев Николаевич (1828 – 1910), прозаик, драматург, публицист. Родился 9 сентября (по старому стилю 28 августа) в имении Ясная Поляна Тульской губернии. По происхождению принадлежал к древнейшим аристократическим фамилиям России. Получил домашнее образование </a:t>
            </a:r>
            <a:r>
              <a:rPr lang="ru-RU" altLang="ru-RU" sz="2700" b="1">
                <a:solidFill>
                  <a:srgbClr val="000066"/>
                </a:solidFill>
                <a:cs typeface="Times New Roman" panose="02020603050405020304" pitchFamily="18" charset="0"/>
              </a:rPr>
              <a:t>и </a:t>
            </a:r>
            <a:r>
              <a:rPr lang="ru-RU" altLang="ru-RU" sz="2700" b="1" smtClean="0">
                <a:solidFill>
                  <a:srgbClr val="000066"/>
                </a:solidFill>
                <a:cs typeface="Times New Roman" panose="02020603050405020304" pitchFamily="18" charset="0"/>
              </a:rPr>
              <a:t>воспитание</a:t>
            </a:r>
            <a:r>
              <a:rPr lang="ru-RU" altLang="ru-RU" sz="2700" b="1" dirty="0">
                <a:solidFill>
                  <a:srgbClr val="000066"/>
                </a:solidFill>
                <a:cs typeface="Times New Roman" panose="02020603050405020304" pitchFamily="18" charset="0"/>
              </a:rPr>
              <a:t/>
            </a:r>
            <a:br>
              <a:rPr lang="ru-RU" altLang="ru-RU" sz="2700" b="1" dirty="0">
                <a:solidFill>
                  <a:srgbClr val="000066"/>
                </a:solidFill>
                <a:cs typeface="Times New Roman" panose="02020603050405020304" pitchFamily="18" charset="0"/>
              </a:rPr>
            </a:br>
            <a:endParaRPr lang="ru-RU" sz="2700" dirty="0">
              <a:solidFill>
                <a:srgbClr val="000066"/>
              </a:solidFill>
              <a:cs typeface="Times New Roman" panose="02020603050405020304" pitchFamily="18" charset="0"/>
            </a:endParaRPr>
          </a:p>
        </p:txBody>
      </p:sp>
      <p:pic>
        <p:nvPicPr>
          <p:cNvPr id="4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3240360" cy="4301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789017"/>
            <a:ext cx="4616045" cy="28848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8089074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3848" y="274638"/>
            <a:ext cx="4248472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Лебеди</a:t>
            </a:r>
            <a:br>
              <a:rPr lang="ru-RU" sz="3600" b="1" dirty="0" smtClean="0"/>
            </a:br>
            <a:r>
              <a:rPr lang="ru-RU" sz="3600" b="1" dirty="0" err="1" smtClean="0"/>
              <a:t>Л.Н.Толстой</a:t>
            </a:r>
            <a:endParaRPr lang="ru-RU" sz="3600" b="1" dirty="0"/>
          </a:p>
        </p:txBody>
      </p:sp>
      <p:pic>
        <p:nvPicPr>
          <p:cNvPr id="4" name="Picture 2" descr="F:\Лебеди\0801031153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40960" cy="59589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46872" y="6021288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b="1" i="1" dirty="0" err="1" smtClean="0">
                <a:solidFill>
                  <a:srgbClr val="000066"/>
                </a:solidFill>
              </a:rPr>
              <a:t>А.А.Рылов</a:t>
            </a:r>
            <a:r>
              <a:rPr lang="ru-RU" sz="3600" b="1" i="1" dirty="0" smtClean="0">
                <a:solidFill>
                  <a:srgbClr val="000066"/>
                </a:solidFill>
              </a:rPr>
              <a:t>. «В голубом просторе», 1918</a:t>
            </a:r>
            <a:endParaRPr lang="ru-RU" sz="3600" b="1" i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353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3096344" cy="936104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000066"/>
                </a:solidFill>
              </a:rPr>
              <a:t>Тема урока</a:t>
            </a:r>
            <a:endParaRPr lang="ru-RU" b="1" dirty="0">
              <a:solidFill>
                <a:srgbClr val="00006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08720"/>
            <a:ext cx="8507288" cy="5145435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b="1" i="1" dirty="0" err="1" smtClean="0">
                <a:solidFill>
                  <a:srgbClr val="000066"/>
                </a:solidFill>
              </a:rPr>
              <a:t>Л.Толстой</a:t>
            </a:r>
            <a:r>
              <a:rPr lang="ru-RU" sz="3600" b="1" i="1" dirty="0" smtClean="0">
                <a:solidFill>
                  <a:srgbClr val="000066"/>
                </a:solidFill>
              </a:rPr>
              <a:t> «Лебеди».</a:t>
            </a:r>
          </a:p>
          <a:p>
            <a:pPr marL="0" indent="0" algn="ctr">
              <a:buNone/>
            </a:pPr>
            <a:r>
              <a:rPr lang="ru-RU" sz="3600" b="1" i="1" dirty="0" smtClean="0">
                <a:solidFill>
                  <a:srgbClr val="000066"/>
                </a:solidFill>
              </a:rPr>
              <a:t>Определение жанра произведения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 descr="F:\Лебеди\0801031153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420888"/>
            <a:ext cx="5411801" cy="4221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5659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Цели урока</a:t>
            </a:r>
            <a:endParaRPr lang="ru-RU" b="1" i="1" dirty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-450000">
              <a:spcBef>
                <a:spcPts val="0"/>
              </a:spcBef>
            </a:pPr>
            <a:r>
              <a:rPr lang="ru-RU" b="1" dirty="0" smtClean="0">
                <a:solidFill>
                  <a:srgbClr val="000066"/>
                </a:solidFill>
              </a:rPr>
              <a:t>развитие умений воспринимать текст на слух;</a:t>
            </a:r>
          </a:p>
          <a:p>
            <a:pPr marL="0" indent="-450000">
              <a:spcBef>
                <a:spcPts val="0"/>
              </a:spcBef>
            </a:pPr>
            <a:endParaRPr lang="ru-RU" sz="2000" b="1" dirty="0" smtClean="0">
              <a:solidFill>
                <a:srgbClr val="000066"/>
              </a:solidFill>
            </a:endParaRPr>
          </a:p>
          <a:p>
            <a:pPr marL="0" indent="-450000">
              <a:spcBef>
                <a:spcPts val="0"/>
              </a:spcBef>
            </a:pPr>
            <a:r>
              <a:rPr lang="ru-RU" b="1" dirty="0" smtClean="0">
                <a:solidFill>
                  <a:srgbClr val="000066"/>
                </a:solidFill>
              </a:rPr>
              <a:t> развитие умений читать правильно, выразительно, осознанно; </a:t>
            </a:r>
          </a:p>
          <a:p>
            <a:pPr marL="0" indent="-450000">
              <a:spcBef>
                <a:spcPts val="0"/>
              </a:spcBef>
            </a:pPr>
            <a:endParaRPr lang="ru-RU" sz="2000" b="1" dirty="0" smtClean="0">
              <a:solidFill>
                <a:srgbClr val="000066"/>
              </a:solidFill>
            </a:endParaRPr>
          </a:p>
          <a:p>
            <a:pPr marL="0" indent="-450000">
              <a:spcBef>
                <a:spcPts val="0"/>
              </a:spcBef>
            </a:pPr>
            <a:r>
              <a:rPr lang="ru-RU" b="1" dirty="0" smtClean="0">
                <a:solidFill>
                  <a:srgbClr val="000066"/>
                </a:solidFill>
              </a:rPr>
              <a:t>развитие умений самостоятельно прогнозировать содержание текста по заглавию, фамилии автора</a:t>
            </a:r>
            <a:r>
              <a:rPr lang="ru-RU" b="1" smtClean="0">
                <a:solidFill>
                  <a:srgbClr val="000066"/>
                </a:solidFill>
              </a:rPr>
              <a:t>, иллюстрации</a:t>
            </a:r>
            <a:endParaRPr lang="ru-RU" b="1" dirty="0" smtClean="0">
              <a:solidFill>
                <a:srgbClr val="000066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5218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2290266"/>
          </a:xfrm>
        </p:spPr>
        <p:txBody>
          <a:bodyPr/>
          <a:lstStyle/>
          <a:p>
            <a:r>
              <a:rPr lang="ru-RU" b="1" i="1" dirty="0" smtClean="0">
                <a:solidFill>
                  <a:srgbClr val="000066"/>
                </a:solidFill>
              </a:rPr>
              <a:t>План урока</a:t>
            </a:r>
            <a:endParaRPr lang="ru-RU" b="1" i="1" dirty="0">
              <a:solidFill>
                <a:srgbClr val="00006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000066"/>
                </a:solidFill>
              </a:rPr>
              <a:t>  </a:t>
            </a:r>
          </a:p>
          <a:p>
            <a:pPr marL="0" indent="0">
              <a:buNone/>
            </a:pPr>
            <a:r>
              <a:rPr lang="ru-RU" sz="3600" b="1" dirty="0" smtClean="0">
                <a:solidFill>
                  <a:srgbClr val="000066"/>
                </a:solidFill>
              </a:rPr>
              <a:t>1. Чтение произведения</a:t>
            </a:r>
          </a:p>
          <a:p>
            <a:pPr marL="0" indent="0">
              <a:buNone/>
            </a:pPr>
            <a:r>
              <a:rPr lang="ru-RU" sz="3600" b="1" dirty="0" smtClean="0">
                <a:solidFill>
                  <a:srgbClr val="000066"/>
                </a:solidFill>
              </a:rPr>
              <a:t>2. Анализ произведения по вопросам</a:t>
            </a:r>
          </a:p>
          <a:p>
            <a:pPr marL="0" indent="0">
              <a:buNone/>
            </a:pPr>
            <a:r>
              <a:rPr lang="ru-RU" sz="3600" b="1" dirty="0" smtClean="0">
                <a:solidFill>
                  <a:srgbClr val="000066"/>
                </a:solidFill>
              </a:rPr>
              <a:t>3. Определение жанра произведения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352523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25" t="2114" r="3012" b="3774"/>
          <a:stretch/>
        </p:blipFill>
        <p:spPr bwMode="auto">
          <a:xfrm>
            <a:off x="3851920" y="2118254"/>
            <a:ext cx="4957789" cy="4551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9567"/>
            <a:ext cx="4601157" cy="4108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657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Клип</a:t>
            </a:r>
            <a:endParaRPr lang="ru-RU" dirty="0"/>
          </a:p>
        </p:txBody>
      </p:sp>
      <p:pic>
        <p:nvPicPr>
          <p:cNvPr id="4" name="Полёт Лебедей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538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klyv.ru/wp-content/uploads/lebed-leti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3507" y="-27384"/>
            <a:ext cx="5490493" cy="3372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http://server.audiopedia.su:8888/staroeradio/images/pics/00854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04236"/>
            <a:ext cx="5267325" cy="3952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93909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941168"/>
            <a:ext cx="4320480" cy="1584176"/>
          </a:xfrm>
        </p:spPr>
        <p:txBody>
          <a:bodyPr>
            <a:normAutofit fontScale="90000"/>
          </a:bodyPr>
          <a:lstStyle/>
          <a:p>
            <a:pPr marL="0" indent="0"/>
            <a:r>
              <a:rPr lang="ru-RU" sz="4000" b="1" dirty="0" smtClean="0">
                <a:solidFill>
                  <a:srgbClr val="000066"/>
                </a:solidFill>
              </a:rPr>
              <a:t/>
            </a:r>
            <a:br>
              <a:rPr lang="ru-RU" sz="4000" b="1" dirty="0" smtClean="0">
                <a:solidFill>
                  <a:srgbClr val="000066"/>
                </a:solidFill>
              </a:rPr>
            </a:br>
            <a:r>
              <a:rPr lang="ru-RU" sz="4000" b="1" dirty="0" smtClean="0">
                <a:solidFill>
                  <a:srgbClr val="000066"/>
                </a:solidFill>
              </a:rPr>
              <a:t>Читает</a:t>
            </a:r>
            <a:br>
              <a:rPr lang="ru-RU" sz="4000" b="1" dirty="0" smtClean="0">
                <a:solidFill>
                  <a:srgbClr val="000066"/>
                </a:solidFill>
              </a:rPr>
            </a:br>
            <a:r>
              <a:rPr lang="ru-RU" sz="4000" b="1" dirty="0" smtClean="0">
                <a:solidFill>
                  <a:srgbClr val="000066"/>
                </a:solidFill>
              </a:rPr>
              <a:t>Юрий </a:t>
            </a:r>
            <a:r>
              <a:rPr lang="ru-RU" sz="4000" b="1" dirty="0">
                <a:solidFill>
                  <a:srgbClr val="000066"/>
                </a:solidFill>
              </a:rPr>
              <a:t>Сидоров</a:t>
            </a:r>
            <a:r>
              <a:rPr lang="ru-RU" b="1" dirty="0">
                <a:solidFill>
                  <a:srgbClr val="000066"/>
                </a:solidFill>
              </a:rPr>
              <a:t/>
            </a:r>
            <a:br>
              <a:rPr lang="ru-RU" b="1" dirty="0">
                <a:solidFill>
                  <a:srgbClr val="000066"/>
                </a:solidFill>
              </a:rPr>
            </a:br>
            <a:endParaRPr lang="ru-RU" dirty="0"/>
          </a:p>
        </p:txBody>
      </p:sp>
      <p:pic>
        <p:nvPicPr>
          <p:cNvPr id="5" name="Picture 8" descr="110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60032" y="836712"/>
            <a:ext cx="3816424" cy="5438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51520" y="692696"/>
            <a:ext cx="4680520" cy="2088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dirty="0" err="1" smtClean="0">
                <a:solidFill>
                  <a:srgbClr val="000066"/>
                </a:solidFill>
              </a:rPr>
              <a:t>Л.Толстой</a:t>
            </a:r>
            <a:r>
              <a:rPr lang="ru-RU" b="1" dirty="0" smtClean="0">
                <a:solidFill>
                  <a:srgbClr val="000066"/>
                </a:solidFill>
              </a:rPr>
              <a:t> </a:t>
            </a:r>
          </a:p>
          <a:p>
            <a:r>
              <a:rPr lang="ru-RU" b="1" i="1" dirty="0" smtClean="0">
                <a:solidFill>
                  <a:srgbClr val="000066"/>
                </a:solidFill>
              </a:rPr>
              <a:t>«Лебеди»</a:t>
            </a:r>
            <a:br>
              <a:rPr lang="ru-RU" b="1" i="1" dirty="0" smtClean="0">
                <a:solidFill>
                  <a:srgbClr val="000066"/>
                </a:solidFill>
              </a:rPr>
            </a:br>
            <a:endParaRPr lang="ru-RU" i="1" dirty="0"/>
          </a:p>
        </p:txBody>
      </p:sp>
      <p:pic>
        <p:nvPicPr>
          <p:cNvPr id="4" name="Лев Николаевич Толстой - Маленькие рассказы, сказки, басни - Лебеди (чит.Юрий Сидоров) (mixpromo.net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335397" y="55892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4188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947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0066"/>
                </a:solidFill>
              </a:rPr>
              <a:t>Стадо </a:t>
            </a:r>
            <a:r>
              <a:rPr lang="ru-RU" b="1" dirty="0" smtClean="0">
                <a:solidFill>
                  <a:srgbClr val="000066"/>
                </a:solidFill>
              </a:rPr>
              <a:t>лебедей</a:t>
            </a:r>
            <a:br>
              <a:rPr lang="ru-RU" b="1" dirty="0" smtClean="0">
                <a:solidFill>
                  <a:srgbClr val="000066"/>
                </a:solidFill>
              </a:rPr>
            </a:br>
            <a:r>
              <a:rPr lang="ru-RU" b="1" dirty="0">
                <a:solidFill>
                  <a:srgbClr val="000066"/>
                </a:solidFill>
              </a:rPr>
              <a:t/>
            </a:r>
            <a:br>
              <a:rPr lang="ru-RU" b="1" dirty="0">
                <a:solidFill>
                  <a:srgbClr val="000066"/>
                </a:solidFill>
              </a:rPr>
            </a:br>
            <a:r>
              <a:rPr lang="ru-RU" b="1" dirty="0">
                <a:solidFill>
                  <a:srgbClr val="000066"/>
                </a:solidFill>
              </a:rPr>
              <a:t>Полет в тёплые </a:t>
            </a:r>
            <a:r>
              <a:rPr lang="ru-RU" b="1" dirty="0" smtClean="0">
                <a:solidFill>
                  <a:srgbClr val="000066"/>
                </a:solidFill>
              </a:rPr>
              <a:t>земли</a:t>
            </a:r>
            <a:br>
              <a:rPr lang="ru-RU" b="1" dirty="0" smtClean="0">
                <a:solidFill>
                  <a:srgbClr val="000066"/>
                </a:solidFill>
              </a:rPr>
            </a:br>
            <a:r>
              <a:rPr lang="ru-RU" b="1" dirty="0">
                <a:solidFill>
                  <a:srgbClr val="000066"/>
                </a:solidFill>
              </a:rPr>
              <a:t/>
            </a:r>
            <a:br>
              <a:rPr lang="ru-RU" b="1" dirty="0">
                <a:solidFill>
                  <a:srgbClr val="000066"/>
                </a:solidFill>
              </a:rPr>
            </a:br>
            <a:r>
              <a:rPr lang="ru-RU" b="1" dirty="0">
                <a:solidFill>
                  <a:srgbClr val="000066"/>
                </a:solidFill>
              </a:rPr>
              <a:t>Трудный перелёт</a:t>
            </a:r>
            <a:br>
              <a:rPr lang="ru-RU" b="1" dirty="0">
                <a:solidFill>
                  <a:srgbClr val="000066"/>
                </a:solidFill>
              </a:rPr>
            </a:br>
            <a:endParaRPr lang="ru-RU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188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0952" y="1052736"/>
            <a:ext cx="8229600" cy="3168352"/>
          </a:xfrm>
        </p:spPr>
        <p:txBody>
          <a:bodyPr/>
          <a:lstStyle/>
          <a:p>
            <a:r>
              <a:rPr lang="ru-RU" b="1" dirty="0">
                <a:solidFill>
                  <a:srgbClr val="000066"/>
                </a:solidFill>
              </a:rPr>
              <a:t>Трудный </a:t>
            </a:r>
            <a:r>
              <a:rPr lang="ru-RU" b="1" dirty="0" smtClean="0">
                <a:solidFill>
                  <a:srgbClr val="000066"/>
                </a:solidFill>
              </a:rPr>
              <a:t>перелёт</a:t>
            </a:r>
            <a:endParaRPr lang="ru-RU" b="1" dirty="0">
              <a:solidFill>
                <a:srgbClr val="00006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7904" y="10527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4188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4400" b="1" dirty="0" smtClean="0">
              <a:solidFill>
                <a:srgbClr val="000066"/>
              </a:solidFill>
            </a:endParaRPr>
          </a:p>
          <a:p>
            <a:pPr marL="0" indent="0" algn="ctr">
              <a:buNone/>
            </a:pPr>
            <a:r>
              <a:rPr lang="ru-RU" sz="4400" b="1" dirty="0" smtClean="0">
                <a:solidFill>
                  <a:srgbClr val="000066"/>
                </a:solidFill>
              </a:rPr>
              <a:t>Одинокий лебедь</a:t>
            </a:r>
          </a:p>
          <a:p>
            <a:pPr marL="0" indent="0" algn="ctr">
              <a:buNone/>
            </a:pPr>
            <a:endParaRPr lang="ru-RU" sz="2000" b="1" dirty="0" smtClean="0">
              <a:solidFill>
                <a:srgbClr val="000066"/>
              </a:solidFill>
            </a:endParaRPr>
          </a:p>
          <a:p>
            <a:pPr marL="0" indent="0" algn="ctr">
              <a:buNone/>
            </a:pPr>
            <a:r>
              <a:rPr lang="ru-RU" sz="4400" b="1" dirty="0" smtClean="0">
                <a:solidFill>
                  <a:srgbClr val="000066"/>
                </a:solidFill>
              </a:rPr>
              <a:t>Печаль</a:t>
            </a:r>
          </a:p>
          <a:p>
            <a:pPr marL="0" indent="0" algn="ctr">
              <a:buNone/>
            </a:pPr>
            <a:endParaRPr lang="ru-RU" sz="2000" b="1" dirty="0" smtClean="0">
              <a:solidFill>
                <a:srgbClr val="000066"/>
              </a:solidFill>
            </a:endParaRPr>
          </a:p>
          <a:p>
            <a:pPr marL="0" indent="0" algn="ctr">
              <a:buNone/>
            </a:pPr>
            <a:r>
              <a:rPr lang="ru-RU" sz="4400" b="1" dirty="0" smtClean="0">
                <a:solidFill>
                  <a:srgbClr val="000066"/>
                </a:solidFill>
              </a:rPr>
              <a:t>Одиночество</a:t>
            </a:r>
          </a:p>
          <a:p>
            <a:pPr marL="0" indent="0" algn="ctr">
              <a:buNone/>
            </a:pPr>
            <a:endParaRPr lang="ru-RU" sz="2000" b="1" dirty="0" smtClean="0">
              <a:solidFill>
                <a:srgbClr val="000066"/>
              </a:solidFill>
            </a:endParaRPr>
          </a:p>
          <a:p>
            <a:pPr marL="0" indent="0" algn="ctr">
              <a:buNone/>
            </a:pPr>
            <a:r>
              <a:rPr lang="ru-RU" sz="4400" b="1" dirty="0" smtClean="0">
                <a:solidFill>
                  <a:srgbClr val="000066"/>
                </a:solidFill>
              </a:rPr>
              <a:t>Своевременный отдых</a:t>
            </a:r>
            <a:endParaRPr lang="ru-RU" sz="4400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519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sz="4400" b="1" dirty="0" smtClean="0">
              <a:solidFill>
                <a:srgbClr val="000066"/>
              </a:solidFill>
            </a:endParaRPr>
          </a:p>
          <a:p>
            <a:pPr marL="0" indent="0" algn="ctr">
              <a:buNone/>
            </a:pPr>
            <a:r>
              <a:rPr lang="ru-RU" sz="4400" b="1" dirty="0" smtClean="0">
                <a:solidFill>
                  <a:srgbClr val="000066"/>
                </a:solidFill>
              </a:rPr>
              <a:t>Одиночество</a:t>
            </a:r>
            <a:endParaRPr lang="ru-RU" sz="4400" b="1" dirty="0">
              <a:solidFill>
                <a:srgbClr val="000066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59761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000" b="1" dirty="0" smtClean="0">
              <a:solidFill>
                <a:srgbClr val="000066"/>
              </a:solidFill>
            </a:endParaRPr>
          </a:p>
          <a:p>
            <a:pPr marL="0" indent="0" algn="ctr">
              <a:buNone/>
            </a:pPr>
            <a:r>
              <a:rPr lang="ru-RU" sz="4400" b="1" dirty="0" smtClean="0">
                <a:solidFill>
                  <a:srgbClr val="000066"/>
                </a:solidFill>
              </a:rPr>
              <a:t>Трудный взлёт</a:t>
            </a:r>
          </a:p>
          <a:p>
            <a:pPr marL="0" indent="0" algn="ctr">
              <a:buNone/>
            </a:pPr>
            <a:endParaRPr lang="ru-RU" sz="2000" b="1" dirty="0" smtClean="0">
              <a:solidFill>
                <a:srgbClr val="000066"/>
              </a:solidFill>
            </a:endParaRPr>
          </a:p>
          <a:p>
            <a:pPr marL="0" indent="0" algn="ctr">
              <a:buNone/>
            </a:pPr>
            <a:r>
              <a:rPr lang="ru-RU" sz="4400" b="1" dirty="0" smtClean="0">
                <a:solidFill>
                  <a:srgbClr val="000066"/>
                </a:solidFill>
              </a:rPr>
              <a:t>Полёт</a:t>
            </a:r>
          </a:p>
          <a:p>
            <a:pPr marL="0" indent="0" algn="ctr">
              <a:buNone/>
            </a:pPr>
            <a:endParaRPr lang="ru-RU" sz="2000" b="1" dirty="0" smtClean="0">
              <a:solidFill>
                <a:srgbClr val="000066"/>
              </a:solidFill>
            </a:endParaRPr>
          </a:p>
          <a:p>
            <a:pPr marL="0" indent="0" algn="ctr">
              <a:buNone/>
            </a:pPr>
            <a:r>
              <a:rPr lang="ru-RU" sz="4400" b="1" dirty="0" smtClean="0">
                <a:solidFill>
                  <a:srgbClr val="000066"/>
                </a:solidFill>
              </a:rPr>
              <a:t>Победа</a:t>
            </a:r>
          </a:p>
          <a:p>
            <a:pPr marL="0" indent="0" algn="ctr">
              <a:buNone/>
            </a:pPr>
            <a:endParaRPr lang="ru-RU" sz="2000" b="1" dirty="0" smtClean="0">
              <a:solidFill>
                <a:srgbClr val="000066"/>
              </a:solidFill>
            </a:endParaRPr>
          </a:p>
          <a:p>
            <a:pPr marL="0" indent="0" algn="ctr">
              <a:buNone/>
            </a:pPr>
            <a:r>
              <a:rPr lang="ru-RU" sz="4400" b="1" dirty="0" smtClean="0">
                <a:solidFill>
                  <a:srgbClr val="000066"/>
                </a:solidFill>
              </a:rPr>
              <a:t>Утро</a:t>
            </a:r>
            <a:endParaRPr lang="ru-RU" sz="4400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477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sz="4400" b="1" dirty="0" smtClean="0">
              <a:solidFill>
                <a:srgbClr val="000066"/>
              </a:solidFill>
            </a:endParaRPr>
          </a:p>
          <a:p>
            <a:pPr marL="0" indent="0" algn="ctr">
              <a:buNone/>
            </a:pPr>
            <a:r>
              <a:rPr lang="ru-RU" sz="4400" b="1" dirty="0" smtClean="0">
                <a:solidFill>
                  <a:srgbClr val="000066"/>
                </a:solidFill>
              </a:rPr>
              <a:t>Победа</a:t>
            </a:r>
            <a:endParaRPr lang="ru-RU" sz="4400" b="1" dirty="0">
              <a:solidFill>
                <a:srgbClr val="000066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9353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i="1" u="sng" dirty="0" smtClean="0">
                <a:solidFill>
                  <a:srgbClr val="000066"/>
                </a:solidFill>
              </a:rPr>
              <a:t>Основные </a:t>
            </a:r>
            <a:r>
              <a:rPr lang="ru-RU" b="1" i="1" u="sng" dirty="0">
                <a:solidFill>
                  <a:srgbClr val="000066"/>
                </a:solidFill>
              </a:rPr>
              <a:t>черты рассказа: </a:t>
            </a:r>
            <a:br>
              <a:rPr lang="ru-RU" b="1" i="1" u="sng" dirty="0">
                <a:solidFill>
                  <a:srgbClr val="000066"/>
                </a:solidFill>
              </a:rPr>
            </a:br>
            <a:endParaRPr lang="ru-RU" i="1" u="sng" dirty="0">
              <a:solidFill>
                <a:srgbClr val="00006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435280" cy="525658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000066"/>
                </a:solidFill>
              </a:rPr>
              <a:t>- небольшой </a:t>
            </a:r>
            <a:r>
              <a:rPr lang="ru-RU" b="1" dirty="0">
                <a:solidFill>
                  <a:srgbClr val="000066"/>
                </a:solidFill>
              </a:rPr>
              <a:t>объём произведения; </a:t>
            </a:r>
            <a:endParaRPr lang="ru-RU" b="1" dirty="0" smtClean="0">
              <a:solidFill>
                <a:srgbClr val="000066"/>
              </a:solidFill>
            </a:endParaRPr>
          </a:p>
          <a:p>
            <a:pPr>
              <a:buFontTx/>
              <a:buChar char="-"/>
            </a:pPr>
            <a:endParaRPr lang="ru-RU" sz="2200" b="1" dirty="0">
              <a:solidFill>
                <a:srgbClr val="000066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0066"/>
                </a:solidFill>
              </a:rPr>
              <a:t>- в </a:t>
            </a:r>
            <a:r>
              <a:rPr lang="ru-RU" b="1" dirty="0">
                <a:solidFill>
                  <a:srgbClr val="000066"/>
                </a:solidFill>
              </a:rPr>
              <a:t>основу сюжета положено чаще всего  одно </a:t>
            </a:r>
            <a:r>
              <a:rPr lang="ru-RU" b="1" dirty="0" smtClean="0">
                <a:solidFill>
                  <a:srgbClr val="000066"/>
                </a:solidFill>
              </a:rPr>
              <a:t>       событие</a:t>
            </a:r>
            <a:r>
              <a:rPr lang="ru-RU" b="1" dirty="0">
                <a:solidFill>
                  <a:srgbClr val="000066"/>
                </a:solidFill>
              </a:rPr>
              <a:t>, остальные лишь сюжетно очерчены автором</a:t>
            </a:r>
            <a:r>
              <a:rPr lang="ru-RU" b="1" dirty="0" smtClean="0">
                <a:solidFill>
                  <a:srgbClr val="000066"/>
                </a:solidFill>
              </a:rPr>
              <a:t>;</a:t>
            </a:r>
          </a:p>
          <a:p>
            <a:pPr>
              <a:buFontTx/>
              <a:buChar char="-"/>
            </a:pPr>
            <a:endParaRPr lang="ru-RU" sz="2200" dirty="0">
              <a:solidFill>
                <a:srgbClr val="000066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0066"/>
                </a:solidFill>
              </a:rPr>
              <a:t>- малое </a:t>
            </a:r>
            <a:r>
              <a:rPr lang="ru-RU" b="1" dirty="0">
                <a:solidFill>
                  <a:srgbClr val="000066"/>
                </a:solidFill>
              </a:rPr>
              <a:t>число персонажей: как правило,  один – </a:t>
            </a:r>
            <a:r>
              <a:rPr lang="ru-RU" b="1" dirty="0" smtClean="0">
                <a:solidFill>
                  <a:srgbClr val="000066"/>
                </a:solidFill>
              </a:rPr>
              <a:t>        два </a:t>
            </a:r>
            <a:r>
              <a:rPr lang="ru-RU" b="1" dirty="0">
                <a:solidFill>
                  <a:srgbClr val="000066"/>
                </a:solidFill>
              </a:rPr>
              <a:t>центральных героя</a:t>
            </a:r>
            <a:r>
              <a:rPr lang="ru-RU" b="1" dirty="0" smtClean="0">
                <a:solidFill>
                  <a:srgbClr val="000066"/>
                </a:solidFill>
              </a:rPr>
              <a:t>;</a:t>
            </a:r>
          </a:p>
          <a:p>
            <a:pPr marL="0" indent="0">
              <a:buNone/>
            </a:pPr>
            <a:endParaRPr lang="ru-RU" sz="2200" dirty="0">
              <a:solidFill>
                <a:srgbClr val="000066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0066"/>
                </a:solidFill>
              </a:rPr>
              <a:t>- автору </a:t>
            </a:r>
            <a:r>
              <a:rPr lang="ru-RU" b="1" dirty="0">
                <a:solidFill>
                  <a:srgbClr val="000066"/>
                </a:solidFill>
              </a:rPr>
              <a:t>интересна какая-то определённая тема</a:t>
            </a:r>
            <a:r>
              <a:rPr lang="ru-RU" b="1" dirty="0" smtClean="0">
                <a:solidFill>
                  <a:srgbClr val="000066"/>
                </a:solidFill>
              </a:rPr>
              <a:t>;</a:t>
            </a:r>
          </a:p>
          <a:p>
            <a:pPr marL="0" indent="0">
              <a:buNone/>
            </a:pPr>
            <a:endParaRPr lang="ru-RU" sz="2200" dirty="0">
              <a:solidFill>
                <a:srgbClr val="000066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0066"/>
                </a:solidFill>
              </a:rPr>
              <a:t>- решается </a:t>
            </a:r>
            <a:r>
              <a:rPr lang="ru-RU" b="1" dirty="0">
                <a:solidFill>
                  <a:srgbClr val="000066"/>
                </a:solidFill>
              </a:rPr>
              <a:t>какой-то один главный вопрос</a:t>
            </a:r>
            <a:endParaRPr lang="ru-RU" dirty="0">
              <a:solidFill>
                <a:srgbClr val="000066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5767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i="1" dirty="0">
                <a:solidFill>
                  <a:srgbClr val="000066"/>
                </a:solidFill>
              </a:rPr>
              <a:t>Противопоставление</a:t>
            </a:r>
            <a:endParaRPr lang="ru-RU" dirty="0">
              <a:solidFill>
                <a:srgbClr val="00006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>
                <a:solidFill>
                  <a:srgbClr val="000066"/>
                </a:solidFill>
              </a:rPr>
              <a:t>Холодной – </a:t>
            </a:r>
            <a:r>
              <a:rPr lang="ru-RU" b="1" i="1" dirty="0" smtClean="0">
                <a:solidFill>
                  <a:srgbClr val="000066"/>
                </a:solidFill>
              </a:rPr>
              <a:t>тёплые</a:t>
            </a:r>
            <a:endParaRPr lang="ru-RU" b="1" dirty="0">
              <a:solidFill>
                <a:srgbClr val="000066"/>
              </a:solidFill>
            </a:endParaRPr>
          </a:p>
          <a:p>
            <a:pPr marL="0" indent="0">
              <a:buNone/>
            </a:pPr>
            <a:r>
              <a:rPr lang="ru-RU" b="1" i="1" dirty="0">
                <a:solidFill>
                  <a:srgbClr val="000066"/>
                </a:solidFill>
              </a:rPr>
              <a:t>День – ночь</a:t>
            </a:r>
            <a:endParaRPr lang="ru-RU" b="1" dirty="0">
              <a:solidFill>
                <a:srgbClr val="000066"/>
              </a:solidFill>
            </a:endParaRPr>
          </a:p>
          <a:p>
            <a:pPr marL="0" indent="0">
              <a:buNone/>
            </a:pPr>
            <a:r>
              <a:rPr lang="ru-RU" b="1" i="1" dirty="0" smtClean="0">
                <a:solidFill>
                  <a:srgbClr val="000066"/>
                </a:solidFill>
              </a:rPr>
              <a:t>Уморились </a:t>
            </a:r>
            <a:r>
              <a:rPr lang="ru-RU" b="1" i="1" dirty="0">
                <a:solidFill>
                  <a:srgbClr val="000066"/>
                </a:solidFill>
              </a:rPr>
              <a:t>– не остановились</a:t>
            </a:r>
            <a:endParaRPr lang="ru-RU" b="1" dirty="0">
              <a:solidFill>
                <a:srgbClr val="000066"/>
              </a:solidFill>
            </a:endParaRPr>
          </a:p>
          <a:p>
            <a:pPr marL="0" indent="0">
              <a:buNone/>
            </a:pPr>
            <a:r>
              <a:rPr lang="ru-RU" b="1" i="1" dirty="0">
                <a:solidFill>
                  <a:srgbClr val="000066"/>
                </a:solidFill>
              </a:rPr>
              <a:t>Старые – молодые</a:t>
            </a:r>
            <a:endParaRPr lang="ru-RU" b="1" dirty="0">
              <a:solidFill>
                <a:srgbClr val="000066"/>
              </a:solidFill>
            </a:endParaRPr>
          </a:p>
          <a:p>
            <a:pPr marL="0" indent="0">
              <a:buNone/>
            </a:pPr>
            <a:r>
              <a:rPr lang="ru-RU" b="1" i="1" dirty="0">
                <a:solidFill>
                  <a:srgbClr val="000066"/>
                </a:solidFill>
              </a:rPr>
              <a:t>Сильные – слабые</a:t>
            </a:r>
            <a:endParaRPr lang="ru-RU" b="1" dirty="0">
              <a:solidFill>
                <a:srgbClr val="000066"/>
              </a:solidFill>
            </a:endParaRPr>
          </a:p>
          <a:p>
            <a:pPr marL="0" indent="0">
              <a:buNone/>
            </a:pPr>
            <a:r>
              <a:rPr lang="ru-RU" b="1" i="1" dirty="0">
                <a:solidFill>
                  <a:srgbClr val="000066"/>
                </a:solidFill>
              </a:rPr>
              <a:t>Впереди – сзади</a:t>
            </a:r>
            <a:endParaRPr lang="ru-RU" b="1" dirty="0">
              <a:solidFill>
                <a:srgbClr val="000066"/>
              </a:solidFill>
            </a:endParaRPr>
          </a:p>
          <a:p>
            <a:endParaRPr lang="ru-RU" dirty="0"/>
          </a:p>
        </p:txBody>
      </p:sp>
      <p:pic>
        <p:nvPicPr>
          <p:cNvPr id="5" name="Рисунок 4" descr="http://www.kandalaksha-reserve.org/foto_gallery/photos_pticy/lebed_klikyn_pole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3717032"/>
            <a:ext cx="4752528" cy="279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47042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000066"/>
                </a:solidFill>
              </a:rPr>
              <a:t>Противопоставление</a:t>
            </a:r>
            <a:endParaRPr lang="ru-RU" dirty="0">
              <a:solidFill>
                <a:srgbClr val="00006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60"/>
          </a:xfrm>
        </p:spPr>
        <p:txBody>
          <a:bodyPr/>
          <a:lstStyle/>
          <a:p>
            <a:r>
              <a:rPr lang="ru-RU" b="1" i="1" dirty="0">
                <a:solidFill>
                  <a:srgbClr val="000066"/>
                </a:solidFill>
              </a:rPr>
              <a:t>Взмахнул – не мог (лететь)</a:t>
            </a:r>
            <a:endParaRPr lang="ru-RU" b="1" dirty="0">
              <a:solidFill>
                <a:srgbClr val="000066"/>
              </a:solidFill>
            </a:endParaRPr>
          </a:p>
          <a:p>
            <a:r>
              <a:rPr lang="ru-RU" b="1" i="1" dirty="0">
                <a:solidFill>
                  <a:srgbClr val="000066"/>
                </a:solidFill>
              </a:rPr>
              <a:t>Ближе – дальше</a:t>
            </a:r>
            <a:endParaRPr lang="ru-RU" b="1" dirty="0">
              <a:solidFill>
                <a:srgbClr val="000066"/>
              </a:solidFill>
            </a:endParaRPr>
          </a:p>
          <a:p>
            <a:r>
              <a:rPr lang="ru-RU" b="1" i="1" dirty="0">
                <a:solidFill>
                  <a:srgbClr val="000066"/>
                </a:solidFill>
              </a:rPr>
              <a:t>(он) не шевелился – (море) поднималось</a:t>
            </a:r>
            <a:endParaRPr lang="ru-RU" b="1" dirty="0">
              <a:solidFill>
                <a:srgbClr val="000066"/>
              </a:solidFill>
            </a:endParaRPr>
          </a:p>
          <a:p>
            <a:endParaRPr lang="ru-RU" b="1" dirty="0"/>
          </a:p>
        </p:txBody>
      </p:sp>
      <p:pic>
        <p:nvPicPr>
          <p:cNvPr id="4" name="Picture 16" descr="normal_le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446437"/>
            <a:ext cx="4176464" cy="2932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17717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i="1" dirty="0">
                <a:solidFill>
                  <a:srgbClr val="000066"/>
                </a:solidFill>
              </a:rPr>
              <a:t>Противопоставление</a:t>
            </a:r>
            <a:endParaRPr lang="ru-RU" sz="5400" dirty="0">
              <a:solidFill>
                <a:srgbClr val="00006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i="1" dirty="0" smtClean="0">
                <a:solidFill>
                  <a:srgbClr val="000066"/>
                </a:solidFill>
              </a:rPr>
              <a:t>Море </a:t>
            </a:r>
            <a:r>
              <a:rPr lang="ru-RU" b="1" i="1" dirty="0">
                <a:solidFill>
                  <a:srgbClr val="000066"/>
                </a:solidFill>
              </a:rPr>
              <a:t>колышется (ночью) – (на заре) тихие волны</a:t>
            </a:r>
            <a:endParaRPr lang="ru-RU" b="1" dirty="0">
              <a:solidFill>
                <a:srgbClr val="000066"/>
              </a:solidFill>
            </a:endParaRPr>
          </a:p>
          <a:p>
            <a:pPr marL="0" indent="0">
              <a:buNone/>
            </a:pPr>
            <a:r>
              <a:rPr lang="ru-RU" b="1" i="1" dirty="0">
                <a:solidFill>
                  <a:srgbClr val="000066"/>
                </a:solidFill>
              </a:rPr>
              <a:t>Красная заря - месяц, звёзды</a:t>
            </a:r>
            <a:endParaRPr lang="ru-RU" b="1" dirty="0">
              <a:solidFill>
                <a:srgbClr val="000066"/>
              </a:solidFill>
            </a:endParaRPr>
          </a:p>
          <a:p>
            <a:pPr marL="0" indent="0">
              <a:buNone/>
            </a:pPr>
            <a:r>
              <a:rPr lang="ru-RU" b="1" i="1" dirty="0">
                <a:solidFill>
                  <a:srgbClr val="000066"/>
                </a:solidFill>
              </a:rPr>
              <a:t>Один - все волны</a:t>
            </a:r>
            <a:endParaRPr lang="ru-RU" b="1" dirty="0">
              <a:solidFill>
                <a:srgbClr val="000066"/>
              </a:solidFill>
            </a:endParaRPr>
          </a:p>
          <a:p>
            <a:endParaRPr lang="ru-RU" dirty="0"/>
          </a:p>
        </p:txBody>
      </p:sp>
      <p:pic>
        <p:nvPicPr>
          <p:cNvPr id="4" name="Picture 17" descr="328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501008"/>
            <a:ext cx="4248472" cy="30485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14510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i="1" u="sng" dirty="0" smtClean="0">
                <a:solidFill>
                  <a:srgbClr val="000066"/>
                </a:solidFill>
              </a:rPr>
              <a:t>СИНКВЕЙН</a:t>
            </a:r>
            <a:r>
              <a:rPr lang="ru-RU" i="1" u="sng" dirty="0">
                <a:solidFill>
                  <a:srgbClr val="000066"/>
                </a:solidFill>
              </a:rPr>
              <a:t/>
            </a:r>
            <a:br>
              <a:rPr lang="ru-RU" i="1" u="sng" dirty="0">
                <a:solidFill>
                  <a:srgbClr val="000066"/>
                </a:solidFill>
              </a:rPr>
            </a:br>
            <a:endParaRPr lang="ru-RU" i="1" u="sng" dirty="0">
              <a:solidFill>
                <a:srgbClr val="00006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84576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b="1" i="1" dirty="0">
                <a:solidFill>
                  <a:srgbClr val="000066"/>
                </a:solidFill>
              </a:rPr>
              <a:t>Первая </a:t>
            </a:r>
            <a:r>
              <a:rPr lang="ru-RU" b="1" i="1" dirty="0" smtClean="0">
                <a:solidFill>
                  <a:srgbClr val="000066"/>
                </a:solidFill>
              </a:rPr>
              <a:t>строка.</a:t>
            </a:r>
            <a:r>
              <a:rPr lang="ru-RU" b="1" i="1" dirty="0">
                <a:solidFill>
                  <a:srgbClr val="000066"/>
                </a:solidFill>
              </a:rPr>
              <a:t> </a:t>
            </a:r>
            <a:r>
              <a:rPr lang="ru-RU" b="1" dirty="0" smtClean="0">
                <a:solidFill>
                  <a:srgbClr val="000066"/>
                </a:solidFill>
              </a:rPr>
              <a:t>1 </a:t>
            </a:r>
            <a:r>
              <a:rPr lang="ru-RU" b="1" dirty="0">
                <a:solidFill>
                  <a:srgbClr val="000066"/>
                </a:solidFill>
              </a:rPr>
              <a:t>слово – понятие или тема (существительное</a:t>
            </a:r>
            <a:r>
              <a:rPr lang="ru-RU" b="1" dirty="0" smtClean="0">
                <a:solidFill>
                  <a:srgbClr val="000066"/>
                </a:solidFill>
              </a:rPr>
              <a:t>)</a:t>
            </a:r>
          </a:p>
          <a:p>
            <a:pPr lvl="0"/>
            <a:endParaRPr lang="ru-RU" b="1" dirty="0">
              <a:solidFill>
                <a:srgbClr val="000066"/>
              </a:solidFill>
            </a:endParaRPr>
          </a:p>
          <a:p>
            <a:pPr lvl="0"/>
            <a:r>
              <a:rPr lang="ru-RU" b="1" i="1" dirty="0">
                <a:solidFill>
                  <a:srgbClr val="000066"/>
                </a:solidFill>
              </a:rPr>
              <a:t>Вторая строка</a:t>
            </a:r>
            <a:r>
              <a:rPr lang="ru-RU" b="1" dirty="0">
                <a:solidFill>
                  <a:srgbClr val="000066"/>
                </a:solidFill>
              </a:rPr>
              <a:t>. 2 слова – описание этого понятия (прилагательные</a:t>
            </a:r>
            <a:r>
              <a:rPr lang="ru-RU" b="1" dirty="0" smtClean="0">
                <a:solidFill>
                  <a:srgbClr val="000066"/>
                </a:solidFill>
              </a:rPr>
              <a:t>)</a:t>
            </a:r>
          </a:p>
          <a:p>
            <a:pPr lvl="0"/>
            <a:endParaRPr lang="ru-RU" b="1" dirty="0">
              <a:solidFill>
                <a:srgbClr val="000066"/>
              </a:solidFill>
            </a:endParaRPr>
          </a:p>
          <a:p>
            <a:pPr lvl="0"/>
            <a:r>
              <a:rPr lang="ru-RU" b="1" i="1" dirty="0">
                <a:solidFill>
                  <a:srgbClr val="000066"/>
                </a:solidFill>
              </a:rPr>
              <a:t>Третья строка</a:t>
            </a:r>
            <a:r>
              <a:rPr lang="ru-RU" b="1" dirty="0">
                <a:solidFill>
                  <a:srgbClr val="000066"/>
                </a:solidFill>
              </a:rPr>
              <a:t>. 3 слова – действия (глаголы</a:t>
            </a:r>
            <a:r>
              <a:rPr lang="ru-RU" b="1" dirty="0" smtClean="0">
                <a:solidFill>
                  <a:srgbClr val="000066"/>
                </a:solidFill>
              </a:rPr>
              <a:t>)</a:t>
            </a:r>
          </a:p>
          <a:p>
            <a:pPr lvl="0"/>
            <a:endParaRPr lang="ru-RU" b="1" dirty="0">
              <a:solidFill>
                <a:srgbClr val="000066"/>
              </a:solidFill>
            </a:endParaRPr>
          </a:p>
          <a:p>
            <a:pPr lvl="0"/>
            <a:r>
              <a:rPr lang="ru-RU" b="1" i="1" dirty="0">
                <a:solidFill>
                  <a:srgbClr val="000066"/>
                </a:solidFill>
              </a:rPr>
              <a:t>Четвертая строка</a:t>
            </a:r>
            <a:r>
              <a:rPr lang="ru-RU" b="1" dirty="0">
                <a:solidFill>
                  <a:srgbClr val="000066"/>
                </a:solidFill>
              </a:rPr>
              <a:t>. Фраза или предложение, показывающее отношение к теме </a:t>
            </a:r>
            <a:endParaRPr lang="ru-RU" b="1" dirty="0" smtClean="0">
              <a:solidFill>
                <a:srgbClr val="000066"/>
              </a:solidFill>
            </a:endParaRPr>
          </a:p>
          <a:p>
            <a:pPr lvl="0"/>
            <a:endParaRPr lang="ru-RU" b="1" dirty="0">
              <a:solidFill>
                <a:srgbClr val="000066"/>
              </a:solidFill>
            </a:endParaRPr>
          </a:p>
          <a:p>
            <a:pPr lvl="0"/>
            <a:r>
              <a:rPr lang="ru-RU" b="1" i="1" dirty="0">
                <a:solidFill>
                  <a:srgbClr val="000066"/>
                </a:solidFill>
              </a:rPr>
              <a:t>Пятая строка</a:t>
            </a:r>
            <a:r>
              <a:rPr lang="ru-RU" b="1" dirty="0">
                <a:solidFill>
                  <a:srgbClr val="000066"/>
                </a:solidFill>
              </a:rPr>
              <a:t>. 1 слово – синоним, который повторяет суть темы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7504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Слушание музыки</a:t>
            </a:r>
            <a:r>
              <a:rPr lang="ru-RU" dirty="0"/>
              <a:t> </a:t>
            </a:r>
          </a:p>
        </p:txBody>
      </p:sp>
      <p:pic>
        <p:nvPicPr>
          <p:cNvPr id="4" name="Камиль Сен-Санс Лебедь (Camille Saint-Saens Swan)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14291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i="1" u="sng" dirty="0">
                <a:solidFill>
                  <a:srgbClr val="000066"/>
                </a:solidFill>
              </a:rPr>
              <a:t>Д</a:t>
            </a:r>
            <a:r>
              <a:rPr lang="ru-RU" b="1" i="1" u="sng" dirty="0" smtClean="0">
                <a:solidFill>
                  <a:srgbClr val="000066"/>
                </a:solidFill>
              </a:rPr>
              <a:t>омашнее </a:t>
            </a:r>
            <a:r>
              <a:rPr lang="ru-RU" b="1" i="1" u="sng" dirty="0">
                <a:solidFill>
                  <a:srgbClr val="000066"/>
                </a:solidFill>
              </a:rPr>
              <a:t>задание по выбору:</a:t>
            </a:r>
            <a:r>
              <a:rPr lang="ru-RU" i="1" u="sng" dirty="0">
                <a:solidFill>
                  <a:srgbClr val="000066"/>
                </a:solidFill>
              </a:rPr>
              <a:t/>
            </a:r>
            <a:br>
              <a:rPr lang="ru-RU" i="1" u="sng" dirty="0">
                <a:solidFill>
                  <a:srgbClr val="000066"/>
                </a:solidFill>
              </a:rPr>
            </a:br>
            <a:endParaRPr lang="ru-RU" i="1" u="sng" dirty="0">
              <a:solidFill>
                <a:srgbClr val="00006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AutoNum type="arabicPeriod"/>
            </a:pPr>
            <a:r>
              <a:rPr lang="ru-RU" b="1" dirty="0" smtClean="0">
                <a:solidFill>
                  <a:srgbClr val="000066"/>
                </a:solidFill>
              </a:rPr>
              <a:t>Хрестоматия </a:t>
            </a:r>
            <a:r>
              <a:rPr lang="ru-RU" b="1" dirty="0">
                <a:solidFill>
                  <a:srgbClr val="000066"/>
                </a:solidFill>
              </a:rPr>
              <a:t>с.29-30,читать, </a:t>
            </a:r>
            <a:r>
              <a:rPr lang="ru-RU" b="1" dirty="0" smtClean="0">
                <a:solidFill>
                  <a:srgbClr val="000066"/>
                </a:solidFill>
              </a:rPr>
              <a:t>пересказать</a:t>
            </a:r>
          </a:p>
          <a:p>
            <a:pPr marL="514350" lvl="0" indent="-514350">
              <a:buAutoNum type="arabicPeriod"/>
            </a:pPr>
            <a:endParaRPr lang="ru-RU" b="1" dirty="0">
              <a:solidFill>
                <a:srgbClr val="000066"/>
              </a:solidFill>
            </a:endParaRPr>
          </a:p>
          <a:p>
            <a:pPr marL="0" lvl="0" indent="0">
              <a:buNone/>
            </a:pPr>
            <a:r>
              <a:rPr lang="ru-RU" b="1" dirty="0" smtClean="0">
                <a:solidFill>
                  <a:srgbClr val="000066"/>
                </a:solidFill>
              </a:rPr>
              <a:t>2. Выполнить </a:t>
            </a:r>
            <a:r>
              <a:rPr lang="ru-RU" b="1" dirty="0">
                <a:solidFill>
                  <a:srgbClr val="000066"/>
                </a:solidFill>
              </a:rPr>
              <a:t>рисунок к одной из частей и подписать его словами из </a:t>
            </a:r>
            <a:r>
              <a:rPr lang="ru-RU" b="1" dirty="0" smtClean="0">
                <a:solidFill>
                  <a:srgbClr val="000066"/>
                </a:solidFill>
              </a:rPr>
              <a:t>текста</a:t>
            </a:r>
          </a:p>
          <a:p>
            <a:pPr marL="0" lvl="0" indent="0">
              <a:buNone/>
            </a:pPr>
            <a:endParaRPr lang="ru-RU" b="1" dirty="0">
              <a:solidFill>
                <a:srgbClr val="000066"/>
              </a:solidFill>
            </a:endParaRPr>
          </a:p>
          <a:p>
            <a:pPr marL="0" lvl="0" indent="0">
              <a:buNone/>
            </a:pPr>
            <a:r>
              <a:rPr lang="ru-RU" b="1" dirty="0" smtClean="0">
                <a:solidFill>
                  <a:srgbClr val="000066"/>
                </a:solidFill>
              </a:rPr>
              <a:t>3. Написать </a:t>
            </a:r>
            <a:r>
              <a:rPr lang="ru-RU" b="1" dirty="0">
                <a:solidFill>
                  <a:srgbClr val="000066"/>
                </a:solidFill>
              </a:rPr>
              <a:t>своё продолжение рассказа  (на отдельном листе)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6825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3385946" cy="4495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067944" y="980728"/>
            <a:ext cx="4824536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ea typeface="Calibri" pitchFamily="34" charset="0"/>
                <a:cs typeface="Times New Roman" pitchFamily="18" charset="0"/>
              </a:rPr>
              <a:t>«Ежели бы мне сказали, что то, что я напишу, будут читать теперешние дети лет через двадцать и будут над ним плакать и смеяться, я бы</a:t>
            </a:r>
            <a:r>
              <a:rPr kumimoji="0" lang="ru-RU" sz="3200" b="1" i="0" u="none" strike="noStrike" cap="none" normalizeH="0" dirty="0" smtClean="0">
                <a:ln>
                  <a:noFill/>
                </a:ln>
                <a:solidFill>
                  <a:srgbClr val="000066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ea typeface="Calibri" pitchFamily="34" charset="0"/>
                <a:cs typeface="Times New Roman" pitchFamily="18" charset="0"/>
              </a:rPr>
              <a:t>посвятил ему всю свою жизнь и все свои силы»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ea typeface="Calibri" pitchFamily="34" charset="0"/>
                <a:cs typeface="Times New Roman" pitchFamily="18" charset="0"/>
              </a:rPr>
              <a:t>Л.Н.Толстой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3426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/>
    </p:bldLst>
  </p:timing>
</p:sld>
</file>

<file path=ppt/theme/theme1.xml><?xml version="1.0" encoding="utf-8"?>
<a:theme xmlns:a="http://schemas.openxmlformats.org/drawingml/2006/main" name="Тема Office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332</Words>
  <Application>Microsoft Office PowerPoint</Application>
  <PresentationFormat>Экран (4:3)</PresentationFormat>
  <Paragraphs>89</Paragraphs>
  <Slides>24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 Толстой Лев Николаевич (1828 – 1910), прозаик, драматург, публицист. Родился 9 сентября (по старому стилю 28 августа) в имении Ясная Поляна Тульской губернии. По происхождению принадлежал к древнейшим аристократическим фамилиям России. Получил домашнее образование и воспитание </vt:lpstr>
      <vt:lpstr>Лебеди Л.Н.Толстой</vt:lpstr>
      <vt:lpstr>Тема урока</vt:lpstr>
      <vt:lpstr>Цели урока</vt:lpstr>
      <vt:lpstr>План урока</vt:lpstr>
      <vt:lpstr>Слайд 7</vt:lpstr>
      <vt:lpstr>Клип</vt:lpstr>
      <vt:lpstr>Слайд 9</vt:lpstr>
      <vt:lpstr> Читает Юрий Сидоров </vt:lpstr>
      <vt:lpstr>Стадо лебедей  Полет в тёплые земли  Трудный перелёт </vt:lpstr>
      <vt:lpstr>Трудный перелёт</vt:lpstr>
      <vt:lpstr>Слайд 13</vt:lpstr>
      <vt:lpstr>Слайд 14</vt:lpstr>
      <vt:lpstr>Слайд 15</vt:lpstr>
      <vt:lpstr>Слайд 16</vt:lpstr>
      <vt:lpstr> Основные черты рассказа:  </vt:lpstr>
      <vt:lpstr>Противопоставление</vt:lpstr>
      <vt:lpstr>Противопоставление</vt:lpstr>
      <vt:lpstr>Противопоставление</vt:lpstr>
      <vt:lpstr> СИНКВЕЙН </vt:lpstr>
      <vt:lpstr>Слушание музыки </vt:lpstr>
      <vt:lpstr> Домашнее задание по выбору: </vt:lpstr>
      <vt:lpstr>Слайд 24</vt:lpstr>
    </vt:vector>
  </TitlesOfParts>
  <Company>SCHOOL29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Kab14</dc:creator>
  <cp:lastModifiedBy>Sony</cp:lastModifiedBy>
  <cp:revision>51</cp:revision>
  <dcterms:created xsi:type="dcterms:W3CDTF">2016-02-09T06:39:22Z</dcterms:created>
  <dcterms:modified xsi:type="dcterms:W3CDTF">2016-03-23T20:23:29Z</dcterms:modified>
</cp:coreProperties>
</file>