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1" r:id="rId2"/>
    <p:sldId id="262" r:id="rId3"/>
    <p:sldId id="258" r:id="rId4"/>
    <p:sldId id="260" r:id="rId5"/>
    <p:sldId id="263" r:id="rId6"/>
    <p:sldId id="266" r:id="rId7"/>
    <p:sldId id="265" r:id="rId8"/>
    <p:sldId id="267" r:id="rId9"/>
    <p:sldId id="268" r:id="rId10"/>
    <p:sldId id="269" r:id="rId11"/>
    <p:sldId id="270" r:id="rId12"/>
    <p:sldId id="272" r:id="rId13"/>
    <p:sldId id="273" r:id="rId14"/>
    <p:sldId id="271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3171"/>
    <a:srgbClr val="003300"/>
    <a:srgbClr val="FD1111"/>
    <a:srgbClr val="008080"/>
    <a:srgbClr val="9999FF"/>
    <a:srgbClr val="85DFFF"/>
    <a:srgbClr val="006600"/>
    <a:srgbClr val="0B1B2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87" autoAdjust="0"/>
  </p:normalViewPr>
  <p:slideViewPr>
    <p:cSldViewPr>
      <p:cViewPr>
        <p:scale>
          <a:sx n="90" d="100"/>
          <a:sy n="90" d="100"/>
        </p:scale>
        <p:origin x="-600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C2991B2-EECF-4124-888D-33B52FEE6E4E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7B66AB59-D008-4B38-8E90-66EF3B5B80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none" anchor="ctr"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B984BE9-23C4-400F-8B90-FF2815A56B55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6C2DF6A-4748-4BF3-971D-9662D7118E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BC4062C-8AB0-44E5-BD16-04F9CBA33F1A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5862888-1AD3-4EF8-A07F-300B139D31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572C1C-480D-41BA-A8C8-A7A706118A85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29AE405-426D-4907-8961-72D7988EA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022B564-31C0-4895-8959-54816BD93A73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D0F4AE8-7099-4223-8C3B-BCA217F009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8E65557-854B-415F-B13B-092D969AC407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A9A8BD-7083-4446-AE1C-3C41D4FB1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06772D6-1BF2-4BDC-9A89-34BC9E28D1CE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9A5151-AE84-4C3E-82B6-36FD13D9E5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4580E0E-4DB1-490D-A624-CA5B9DE97DED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BADCD11-755D-4BE7-9683-385B5AAC2F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F6DE994-903D-49F9-BACB-C18906EEDA5A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D39D018-EB86-468F-AF52-3E769A1DF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C000D8-4E7E-40A7-B81C-8707225960A8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DC6BC59-0AB8-4A55-9644-0502E4E2CC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92DFC4-A207-41E9-AFDD-50B6C6AED861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984336C-AA22-48A2-A603-C9B2DE95AC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FCFFB0D-6494-48F8-A081-E3FADFEA8FA0}" type="datetimeFigureOut">
              <a:rPr lang="ru-RU"/>
              <a:pPr>
                <a:defRPr/>
              </a:pPr>
              <a:t>26.10.2018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2843A4D-5939-4DBC-8B06-CA3B0EE0C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5"/>
          <p:cNvSpPr txBox="1">
            <a:spLocks noChangeArrowheads="1"/>
          </p:cNvSpPr>
          <p:nvPr/>
        </p:nvSpPr>
        <p:spPr bwMode="auto">
          <a:xfrm>
            <a:off x="1042988" y="2420938"/>
            <a:ext cx="71929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6000" b="1">
                <a:solidFill>
                  <a:srgbClr val="190369"/>
                </a:solidFill>
              </a:rPr>
              <a:t>МАСТЕР - КЛАСС</a:t>
            </a:r>
          </a:p>
        </p:txBody>
      </p:sp>
      <p:sp>
        <p:nvSpPr>
          <p:cNvPr id="14338" name="Rectangle 7"/>
          <p:cNvSpPr>
            <a:spLocks noChangeArrowheads="1"/>
          </p:cNvSpPr>
          <p:nvPr/>
        </p:nvSpPr>
        <p:spPr bwMode="auto">
          <a:xfrm>
            <a:off x="179388" y="3500438"/>
            <a:ext cx="87566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600" b="1">
                <a:solidFill>
                  <a:srgbClr val="FA0C06"/>
                </a:solidFill>
              </a:rPr>
              <a:t>Тема:</a:t>
            </a:r>
            <a:r>
              <a:rPr lang="ru-RU" sz="3600"/>
              <a:t> </a:t>
            </a:r>
            <a:r>
              <a:rPr lang="ru-RU" sz="3600">
                <a:solidFill>
                  <a:srgbClr val="006600"/>
                </a:solidFill>
              </a:rPr>
              <a:t>«</a:t>
            </a:r>
            <a:r>
              <a:rPr lang="ru-RU" sz="3600" b="1">
                <a:solidFill>
                  <a:srgbClr val="006600"/>
                </a:solidFill>
              </a:rPr>
              <a:t>Декоративное оформление свечи </a:t>
            </a:r>
          </a:p>
          <a:p>
            <a:pPr algn="ctr"/>
            <a:r>
              <a:rPr lang="ru-RU" sz="3600" b="1">
                <a:solidFill>
                  <a:srgbClr val="006600"/>
                </a:solidFill>
              </a:rPr>
              <a:t>в технике декупаж».</a:t>
            </a:r>
          </a:p>
          <a:p>
            <a:pPr algn="ctr" eaLnBrk="0" hangingPunct="0"/>
            <a:endParaRPr lang="ru-RU" sz="3600" b="1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706438" y="5175250"/>
            <a:ext cx="596741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>
                <a:solidFill>
                  <a:srgbClr val="FA0C06"/>
                </a:solidFill>
              </a:rPr>
              <a:t>Разработала:</a:t>
            </a:r>
            <a:r>
              <a:rPr lang="ru-RU" sz="2000" b="1"/>
              <a:t> </a:t>
            </a:r>
            <a:r>
              <a:rPr lang="ru-RU" sz="2000" b="1" i="1">
                <a:solidFill>
                  <a:srgbClr val="0B1B2F"/>
                </a:solidFill>
              </a:rPr>
              <a:t>Макарова Эльвира Юрьевна</a:t>
            </a:r>
          </a:p>
          <a:p>
            <a:r>
              <a:rPr lang="ru-RU" sz="2000" b="1" i="1">
                <a:solidFill>
                  <a:srgbClr val="0B1B2F"/>
                </a:solidFill>
              </a:rPr>
              <a:t>                        учитель изобразительного искусства</a:t>
            </a:r>
          </a:p>
          <a:p>
            <a:r>
              <a:rPr lang="ru-RU" sz="2000" b="1" i="1">
                <a:solidFill>
                  <a:srgbClr val="0B1B2F"/>
                </a:solidFill>
              </a:rPr>
              <a:t>                        высшей категории.</a:t>
            </a:r>
          </a:p>
        </p:txBody>
      </p:sp>
      <p:sp>
        <p:nvSpPr>
          <p:cNvPr id="14340" name="Rectangle 9"/>
          <p:cNvSpPr>
            <a:spLocks noChangeArrowheads="1"/>
          </p:cNvSpPr>
          <p:nvPr/>
        </p:nvSpPr>
        <p:spPr bwMode="auto">
          <a:xfrm>
            <a:off x="2051050" y="1628775"/>
            <a:ext cx="5065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sz="2400" b="1">
                <a:solidFill>
                  <a:srgbClr val="FA0C06"/>
                </a:solidFill>
              </a:rPr>
              <a:t>МОУ «Лицей № 4» г.о.Саранск РМ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5"/>
          <p:cNvSpPr>
            <a:spLocks noChangeArrowheads="1"/>
          </p:cNvSpPr>
          <p:nvPr/>
        </p:nvSpPr>
        <p:spPr bwMode="auto">
          <a:xfrm>
            <a:off x="900113" y="2708275"/>
            <a:ext cx="75898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4000" b="1">
                <a:solidFill>
                  <a:srgbClr val="0B1B2F"/>
                </a:solidFill>
              </a:rPr>
              <a:t>«Я знаю, как это делать. Я научу вас».</a:t>
            </a:r>
          </a:p>
        </p:txBody>
      </p:sp>
      <p:sp>
        <p:nvSpPr>
          <p:cNvPr id="15362" name="Rectangle 6"/>
          <p:cNvSpPr>
            <a:spLocks noChangeArrowheads="1"/>
          </p:cNvSpPr>
          <p:nvPr/>
        </p:nvSpPr>
        <p:spPr bwMode="auto">
          <a:xfrm>
            <a:off x="619125" y="1481138"/>
            <a:ext cx="791527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5400" b="1">
                <a:solidFill>
                  <a:srgbClr val="FD1111"/>
                </a:solidFill>
              </a:rPr>
              <a:t>Принцип мастер-класса:</a:t>
            </a:r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900113" y="4292600"/>
            <a:ext cx="7345362" cy="170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06600"/>
                </a:solidFill>
              </a:rPr>
              <a:t>Учитель учится всю жизнь, он находится в постоянном развитии и всю трудовую жизнь является исследователем. </a:t>
            </a:r>
          </a:p>
          <a:p>
            <a:pPr algn="ctr">
              <a:spcBef>
                <a:spcPct val="50000"/>
              </a:spcBef>
            </a:pPr>
            <a:r>
              <a:rPr lang="ru-RU" sz="2800" b="1">
                <a:solidFill>
                  <a:srgbClr val="0B1B2F"/>
                </a:solidFill>
              </a:rPr>
              <a:t>Учитель – это ученик, навсегда вызванный к доске.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971550" y="3284538"/>
            <a:ext cx="7518400" cy="15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3200" b="1">
                <a:solidFill>
                  <a:srgbClr val="0B1B2F"/>
                </a:solidFill>
              </a:rPr>
              <a:t>Научить простейшим приемам в процессе создания декоративной свечи с помощью техники</a:t>
            </a:r>
            <a:r>
              <a:rPr lang="ru-RU" sz="3200" b="1">
                <a:solidFill>
                  <a:schemeClr val="tx2"/>
                </a:solidFill>
              </a:rPr>
              <a:t> </a:t>
            </a:r>
            <a:r>
              <a:rPr lang="ru-RU" sz="3200" b="1">
                <a:solidFill>
                  <a:srgbClr val="FD1111"/>
                </a:solidFill>
              </a:rPr>
              <a:t>декупажа.</a:t>
            </a:r>
          </a:p>
        </p:txBody>
      </p:sp>
      <p:sp>
        <p:nvSpPr>
          <p:cNvPr id="16386" name="Rectangle 3"/>
          <p:cNvSpPr>
            <a:spLocks noChangeArrowheads="1"/>
          </p:cNvSpPr>
          <p:nvPr/>
        </p:nvSpPr>
        <p:spPr bwMode="auto">
          <a:xfrm>
            <a:off x="1060450" y="1773238"/>
            <a:ext cx="7323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6000" b="1">
                <a:solidFill>
                  <a:srgbClr val="FD1111"/>
                </a:solidFill>
              </a:rPr>
              <a:t>Цель мастер-класса: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ChangeArrowheads="1"/>
          </p:cNvSpPr>
          <p:nvPr/>
        </p:nvSpPr>
        <p:spPr bwMode="auto">
          <a:xfrm>
            <a:off x="733425" y="1773238"/>
            <a:ext cx="79819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6000" b="1">
                <a:solidFill>
                  <a:srgbClr val="FD1111"/>
                </a:solidFill>
              </a:rPr>
              <a:t>Задачи мастер-класса:</a:t>
            </a:r>
          </a:p>
        </p:txBody>
      </p:sp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755650" y="4292600"/>
            <a:ext cx="80121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sz="2400" b="1">
                <a:solidFill>
                  <a:schemeClr val="tx2"/>
                </a:solidFill>
              </a:rPr>
              <a:t> </a:t>
            </a:r>
            <a:r>
              <a:rPr lang="ru-RU" sz="2000" b="1">
                <a:solidFill>
                  <a:srgbClr val="0B1B2F"/>
                </a:solidFill>
              </a:rPr>
              <a:t>Обучение участников мастер-класса конкретным       навыкам, составляющим основу транслируемого педагогического опыта, и способам достижения намеченных результатов.</a:t>
            </a:r>
            <a:r>
              <a:rPr lang="ru-RU" sz="2000" b="1"/>
              <a:t> </a:t>
            </a:r>
          </a:p>
        </p:txBody>
      </p:sp>
      <p:sp>
        <p:nvSpPr>
          <p:cNvPr id="17411" name="Rectangle 5"/>
          <p:cNvSpPr>
            <a:spLocks noChangeArrowheads="1"/>
          </p:cNvSpPr>
          <p:nvPr/>
        </p:nvSpPr>
        <p:spPr bwMode="auto">
          <a:xfrm>
            <a:off x="755650" y="3233738"/>
            <a:ext cx="77041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ru-RU" sz="2000" b="1">
                <a:solidFill>
                  <a:srgbClr val="0B1B2F"/>
                </a:solidFill>
              </a:rPr>
              <a:t> Передача своего опыта путем прямого и комментированного показа последовательности действий, методов, приемов и форм педагогической деятельности.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4"/>
          <p:cNvSpPr txBox="1">
            <a:spLocks noChangeArrowheads="1"/>
          </p:cNvSpPr>
          <p:nvPr/>
        </p:nvSpPr>
        <p:spPr bwMode="auto">
          <a:xfrm>
            <a:off x="1331913" y="1700213"/>
            <a:ext cx="68405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FD1111"/>
                </a:solidFill>
              </a:rPr>
              <a:t>Содержание мастер – класса:</a:t>
            </a:r>
          </a:p>
        </p:txBody>
      </p:sp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1042988" y="2636838"/>
            <a:ext cx="6624637" cy="356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1.Применение техники декупажа на уроках изобразительного искусства.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2. История декупажа.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3.Инструменты и материалы.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4. Этапы выполнения декупажа свечи.</a:t>
            </a:r>
            <a:r>
              <a:rPr lang="ru-RU" sz="2400">
                <a:solidFill>
                  <a:srgbClr val="0B1B2F"/>
                </a:solidFill>
              </a:rPr>
              <a:t> </a:t>
            </a:r>
            <a:endParaRPr lang="ru-RU" sz="2400" b="1">
              <a:solidFill>
                <a:srgbClr val="0B1B2F"/>
              </a:solidFill>
            </a:endParaRP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5.Практическая работа. </a:t>
            </a:r>
          </a:p>
          <a:p>
            <a:pPr>
              <a:spcBef>
                <a:spcPct val="50000"/>
              </a:spcBef>
            </a:pPr>
            <a:r>
              <a:rPr lang="ru-RU" sz="2400" b="1">
                <a:solidFill>
                  <a:srgbClr val="0B1B2F"/>
                </a:solidFill>
              </a:rPr>
              <a:t>6. Рефлексия.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4"/>
          <p:cNvSpPr txBox="1">
            <a:spLocks noChangeArrowheads="1"/>
          </p:cNvSpPr>
          <p:nvPr/>
        </p:nvSpPr>
        <p:spPr bwMode="auto">
          <a:xfrm>
            <a:off x="1187450" y="2276475"/>
            <a:ext cx="6553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19458" name="Rectangle 5"/>
          <p:cNvSpPr>
            <a:spLocks noChangeArrowheads="1"/>
          </p:cNvSpPr>
          <p:nvPr/>
        </p:nvSpPr>
        <p:spPr bwMode="auto">
          <a:xfrm>
            <a:off x="395288" y="1412875"/>
            <a:ext cx="85820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>
                <a:solidFill>
                  <a:srgbClr val="FD1111"/>
                </a:solidFill>
              </a:rPr>
              <a:t>Применение техники декупажа </a:t>
            </a:r>
          </a:p>
          <a:p>
            <a:pPr algn="ctr"/>
            <a:r>
              <a:rPr lang="ru-RU" sz="3200" b="1">
                <a:solidFill>
                  <a:srgbClr val="FD1111"/>
                </a:solidFill>
              </a:rPr>
              <a:t>на уроках изобразительного искусства.</a:t>
            </a:r>
          </a:p>
        </p:txBody>
      </p: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1042988" y="2781300"/>
            <a:ext cx="6842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Arial" charset="0"/>
            </a:endParaRPr>
          </a:p>
        </p:txBody>
      </p:sp>
      <p:sp>
        <p:nvSpPr>
          <p:cNvPr id="19460" name="Text Box 7"/>
          <p:cNvSpPr txBox="1">
            <a:spLocks noChangeArrowheads="1"/>
          </p:cNvSpPr>
          <p:nvPr/>
        </p:nvSpPr>
        <p:spPr bwMode="auto">
          <a:xfrm>
            <a:off x="323850" y="2708275"/>
            <a:ext cx="3384550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ru-RU" sz="1600" b="1">
                <a:solidFill>
                  <a:srgbClr val="FD1111"/>
                </a:solidFill>
              </a:rPr>
              <a:t>2 класс</a:t>
            </a:r>
            <a:r>
              <a:rPr lang="ru-RU" sz="1600"/>
              <a:t> 1 четверть </a:t>
            </a:r>
            <a:r>
              <a:rPr lang="ru-RU" sz="1600">
                <a:solidFill>
                  <a:schemeClr val="tx2"/>
                </a:solidFill>
              </a:rPr>
              <a:t>«Чем и как работают художники».  </a:t>
            </a:r>
          </a:p>
          <a:p>
            <a:pPr marL="342900" indent="-342900">
              <a:spcBef>
                <a:spcPct val="50000"/>
              </a:spcBef>
            </a:pPr>
            <a:r>
              <a:rPr lang="ru-RU" sz="1600" b="1">
                <a:solidFill>
                  <a:srgbClr val="006600"/>
                </a:solidFill>
              </a:rPr>
              <a:t>8 урок.</a:t>
            </a:r>
            <a:r>
              <a:rPr lang="ru-RU" sz="1600"/>
              <a:t> Для художника любой материал может стать выразительным. Декорирование пластмассового цветочного горшочка.</a:t>
            </a:r>
          </a:p>
        </p:txBody>
      </p:sp>
      <p:pic>
        <p:nvPicPr>
          <p:cNvPr id="19461" name="Picture 8" descr="MsKl_viesd_dekupaz201207_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636838"/>
            <a:ext cx="1957388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9" descr="2a4b703a492bca2b86247e5402c40e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5963" y="4581525"/>
            <a:ext cx="3168650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 Box 10"/>
          <p:cNvSpPr txBox="1">
            <a:spLocks noChangeArrowheads="1"/>
          </p:cNvSpPr>
          <p:nvPr/>
        </p:nvSpPr>
        <p:spPr bwMode="auto">
          <a:xfrm>
            <a:off x="323850" y="4797425"/>
            <a:ext cx="2735263" cy="192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D1111"/>
                </a:solidFill>
              </a:rPr>
              <a:t>3 класс</a:t>
            </a:r>
            <a:r>
              <a:rPr lang="ru-RU" sz="1600"/>
              <a:t> 1 четверть </a:t>
            </a:r>
            <a:r>
              <a:rPr lang="ru-RU" sz="1600">
                <a:solidFill>
                  <a:schemeClr val="tx2"/>
                </a:solidFill>
              </a:rPr>
              <a:t>«Искусство в твоем доме».</a:t>
            </a:r>
          </a:p>
          <a:p>
            <a:r>
              <a:rPr lang="ru-RU" sz="1600" b="1">
                <a:solidFill>
                  <a:srgbClr val="006600"/>
                </a:solidFill>
              </a:rPr>
              <a:t>3 урок.</a:t>
            </a:r>
            <a:r>
              <a:rPr lang="ru-RU" sz="1600"/>
              <a:t> Твоя посуда. Декорирование одноразовой посуды.</a:t>
            </a:r>
          </a:p>
          <a:p>
            <a:endParaRPr lang="ru-RU" sz="1600"/>
          </a:p>
          <a:p>
            <a:pPr>
              <a:spcBef>
                <a:spcPct val="50000"/>
              </a:spcBef>
            </a:pPr>
            <a:endParaRPr lang="ru-RU" sz="1600">
              <a:latin typeface="Arial" charset="0"/>
            </a:endParaRPr>
          </a:p>
        </p:txBody>
      </p:sp>
      <p:pic>
        <p:nvPicPr>
          <p:cNvPr id="19464" name="Picture 10" descr="detsad-13933502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4868863"/>
            <a:ext cx="2447925" cy="183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2" descr="rz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2708275"/>
            <a:ext cx="3059113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611188" y="2060575"/>
            <a:ext cx="29511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D1111"/>
                </a:solidFill>
              </a:rPr>
              <a:t>5 класс</a:t>
            </a:r>
            <a:r>
              <a:rPr lang="ru-RU" sz="1600"/>
              <a:t> 3 четверть. </a:t>
            </a:r>
            <a:r>
              <a:rPr lang="ru-RU" sz="1600">
                <a:solidFill>
                  <a:schemeClr val="tx2"/>
                </a:solidFill>
              </a:rPr>
              <a:t>«Декор – человек, общество, время».</a:t>
            </a:r>
          </a:p>
          <a:p>
            <a:r>
              <a:rPr lang="ru-RU" sz="1600" b="1">
                <a:solidFill>
                  <a:srgbClr val="006600"/>
                </a:solidFill>
              </a:rPr>
              <a:t>10 урок.</a:t>
            </a:r>
            <a:r>
              <a:rPr lang="ru-RU" sz="1600"/>
              <a:t> Роль декоративного искусства в жизни человека и общества. Декорирование разделочной доски.</a:t>
            </a:r>
          </a:p>
        </p:txBody>
      </p:sp>
      <p:pic>
        <p:nvPicPr>
          <p:cNvPr id="20482" name="Picture 5" descr="01-DSC_72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1628775"/>
            <a:ext cx="3671888" cy="245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6"/>
          <p:cNvSpPr txBox="1">
            <a:spLocks noChangeArrowheads="1"/>
          </p:cNvSpPr>
          <p:nvPr/>
        </p:nvSpPr>
        <p:spPr bwMode="auto">
          <a:xfrm>
            <a:off x="539750" y="4292600"/>
            <a:ext cx="266382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solidFill>
                  <a:srgbClr val="FD1111"/>
                </a:solidFill>
              </a:rPr>
              <a:t>5 класс</a:t>
            </a:r>
            <a:r>
              <a:rPr lang="ru-RU" sz="1600"/>
              <a:t> 4 четверть. </a:t>
            </a:r>
            <a:r>
              <a:rPr lang="ru-RU" sz="1600">
                <a:solidFill>
                  <a:schemeClr val="tx2"/>
                </a:solidFill>
              </a:rPr>
              <a:t>«Декоративное искусство в современном мире».</a:t>
            </a:r>
          </a:p>
          <a:p>
            <a:r>
              <a:rPr lang="ru-RU" sz="1600" b="1">
                <a:solidFill>
                  <a:srgbClr val="006600"/>
                </a:solidFill>
              </a:rPr>
              <a:t>7 - 8 уроки.</a:t>
            </a:r>
            <a:r>
              <a:rPr lang="ru-RU" sz="1600"/>
              <a:t> Ты сам – мастер декоративно-прикладного искусства. </a:t>
            </a:r>
          </a:p>
          <a:p>
            <a:r>
              <a:rPr lang="ru-RU" sz="1600"/>
              <a:t>Декорирование бутылки.</a:t>
            </a:r>
          </a:p>
          <a:p>
            <a:pPr>
              <a:spcBef>
                <a:spcPct val="50000"/>
              </a:spcBef>
            </a:pPr>
            <a:endParaRPr lang="ru-RU" sz="1600"/>
          </a:p>
        </p:txBody>
      </p:sp>
      <p:pic>
        <p:nvPicPr>
          <p:cNvPr id="20484" name="Picture 7" descr="MsKl_dekutaz_butilki_112011_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27763" y="4365625"/>
            <a:ext cx="2736850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8" descr="ae9f62963c5891aef7057dd9fa2a3ee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8038" y="4365625"/>
            <a:ext cx="2736850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>
            <a:spLocks noChangeArrowheads="1"/>
          </p:cNvSpPr>
          <p:nvPr/>
        </p:nvSpPr>
        <p:spPr bwMode="auto">
          <a:xfrm>
            <a:off x="1331913" y="1557338"/>
            <a:ext cx="64087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FD1111"/>
                </a:solidFill>
              </a:rPr>
              <a:t>Внеурочная деятельность.</a:t>
            </a:r>
          </a:p>
        </p:txBody>
      </p:sp>
      <p:pic>
        <p:nvPicPr>
          <p:cNvPr id="21506" name="Picture 6" descr="thumb_ab6a1ba254a8a85d46b9e170c0ae3462_3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2276475"/>
            <a:ext cx="2663825" cy="219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7" descr="декупаж-брасле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349500"/>
            <a:ext cx="2592388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8" descr="RM2J2V_600w_350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797425"/>
            <a:ext cx="3030538" cy="177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9" descr="80659444_large_getImag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0425" y="2276475"/>
            <a:ext cx="28797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10" descr="image у(8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0425" y="4797425"/>
            <a:ext cx="2879725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11" descr="224409-c9ba0-46176308-m750x740-uf1dc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79838" y="4437063"/>
            <a:ext cx="17287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2"/>
          <p:cNvSpPr txBox="1">
            <a:spLocks noChangeArrowheads="1"/>
          </p:cNvSpPr>
          <p:nvPr/>
        </p:nvSpPr>
        <p:spPr bwMode="auto">
          <a:xfrm>
            <a:off x="3059113" y="1341438"/>
            <a:ext cx="36004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4400" b="1">
                <a:solidFill>
                  <a:srgbClr val="FD1111"/>
                </a:solidFill>
              </a:rPr>
              <a:t>Мои работы.</a:t>
            </a:r>
          </a:p>
        </p:txBody>
      </p:sp>
      <p:pic>
        <p:nvPicPr>
          <p:cNvPr id="22530" name="Picture 3" descr="image (3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557338"/>
            <a:ext cx="2005012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5" y="2133600"/>
            <a:ext cx="2520950" cy="216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image (8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4437063"/>
            <a:ext cx="2611437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7" descr="image (6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8400" y="4365625"/>
            <a:ext cx="208280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8" descr="image (9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1700213"/>
            <a:ext cx="21399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9" descr="Cvetochnie-gorshki--155x15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4437063"/>
            <a:ext cx="2160587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476375" y="1484313"/>
            <a:ext cx="637540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142830" anchor="ctr">
            <a:spAutoFit/>
          </a:bodyPr>
          <a:lstStyle/>
          <a:p>
            <a:pPr algn="ctr"/>
            <a:r>
              <a:rPr lang="ru-RU" sz="2800" b="1">
                <a:solidFill>
                  <a:srgbClr val="FD1111"/>
                </a:solidFill>
              </a:rPr>
              <a:t>История декупажа: </a:t>
            </a:r>
          </a:p>
          <a:p>
            <a:pPr algn="ctr"/>
            <a:r>
              <a:rPr lang="ru-RU" sz="2800" b="1">
                <a:solidFill>
                  <a:srgbClr val="FD1111"/>
                </a:solidFill>
              </a:rPr>
              <a:t>от Средневековья к современности.</a:t>
            </a:r>
            <a:endParaRPr lang="ru-RU" sz="2800">
              <a:solidFill>
                <a:srgbClr val="FD1111"/>
              </a:solidFill>
              <a:latin typeface="Arial" charset="0"/>
            </a:endParaRPr>
          </a:p>
        </p:txBody>
      </p:sp>
      <p:sp>
        <p:nvSpPr>
          <p:cNvPr id="23554" name="Содержимое 2"/>
          <p:cNvSpPr>
            <a:spLocks/>
          </p:cNvSpPr>
          <p:nvPr/>
        </p:nvSpPr>
        <p:spPr bwMode="auto">
          <a:xfrm>
            <a:off x="468313" y="2492375"/>
            <a:ext cx="4464050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>
                <a:solidFill>
                  <a:srgbClr val="0B1B2F"/>
                </a:solidFill>
              </a:rPr>
              <a:t>Техника декупаж богата своей историей. Начало возникновения этого искусства происходит в XII веке в Китае. Тогда, китайские крестьяне вырезали из бумаги отверстия в виде узоров и наклеивали их на фонари, окна и другие различные объекты в целях декорирования. </a:t>
            </a:r>
          </a:p>
          <a:p>
            <a:pPr marL="273050" indent="-273050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ru-RU">
                <a:solidFill>
                  <a:srgbClr val="0B1B2F"/>
                </a:solidFill>
              </a:rPr>
              <a:t>Как вид искусства декупаж впервые упоминается в конце </a:t>
            </a:r>
            <a:r>
              <a:rPr lang="en-US">
                <a:solidFill>
                  <a:srgbClr val="0B1B2F"/>
                </a:solidFill>
              </a:rPr>
              <a:t>XV</a:t>
            </a:r>
            <a:r>
              <a:rPr lang="ru-RU">
                <a:solidFill>
                  <a:srgbClr val="0B1B2F"/>
                </a:solidFill>
              </a:rPr>
              <a:t> века в Германии. Вырезанными картинками украшали мебель. Они заменяли модные в то время китайские и японские рисунки на мебели, которые для бедных горожан были не по карману.</a:t>
            </a:r>
          </a:p>
        </p:txBody>
      </p:sp>
      <p:pic>
        <p:nvPicPr>
          <p:cNvPr id="23555" name="Содержимое 4" descr="6741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2420938"/>
            <a:ext cx="3167063" cy="220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Содержимое 5" descr="6740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476885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Содержимое 4" descr="6742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2636838"/>
            <a:ext cx="26543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Содержимое 5" descr="6743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2708275"/>
            <a:ext cx="4752975" cy="351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21"/>
          <p:cNvSpPr txBox="1">
            <a:spLocks noChangeArrowheads="1"/>
          </p:cNvSpPr>
          <p:nvPr/>
        </p:nvSpPr>
        <p:spPr bwMode="auto">
          <a:xfrm>
            <a:off x="1258888" y="1700213"/>
            <a:ext cx="66262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B1B2F"/>
                </a:solidFill>
              </a:rPr>
              <a:t>В </a:t>
            </a:r>
            <a:r>
              <a:rPr lang="en-US" b="1">
                <a:solidFill>
                  <a:srgbClr val="0B1B2F"/>
                </a:solidFill>
              </a:rPr>
              <a:t>XVII </a:t>
            </a:r>
            <a:r>
              <a:rPr lang="ru-RU" b="1">
                <a:solidFill>
                  <a:srgbClr val="0B1B2F"/>
                </a:solidFill>
              </a:rPr>
              <a:t>веке эта техника становится наиболее популярной в Венеции.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Содержимое 5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2852738"/>
            <a:ext cx="537210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6"/>
          <p:cNvSpPr txBox="1">
            <a:spLocks noChangeArrowheads="1"/>
          </p:cNvSpPr>
          <p:nvPr/>
        </p:nvSpPr>
        <p:spPr bwMode="auto">
          <a:xfrm>
            <a:off x="755650" y="1700213"/>
            <a:ext cx="7704138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B1B2F"/>
                </a:solidFill>
              </a:rPr>
              <a:t>В </a:t>
            </a:r>
            <a:r>
              <a:rPr lang="en-US" b="1">
                <a:solidFill>
                  <a:srgbClr val="0B1B2F"/>
                </a:solidFill>
              </a:rPr>
              <a:t>XVII – XVIII </a:t>
            </a:r>
            <a:r>
              <a:rPr lang="ru-RU" b="1">
                <a:solidFill>
                  <a:srgbClr val="0B1B2F"/>
                </a:solidFill>
              </a:rPr>
              <a:t>веках декупаж был очень моден во Франции при дворе французского короля. Декупажем увлекались аристократки, это было модным баловством для знатных особ.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Содержимое 4" descr="декупаж-коробки-17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2492375"/>
            <a:ext cx="201136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Text Box 6"/>
          <p:cNvSpPr txBox="1">
            <a:spLocks noChangeArrowheads="1"/>
          </p:cNvSpPr>
          <p:nvPr/>
        </p:nvSpPr>
        <p:spPr bwMode="auto">
          <a:xfrm>
            <a:off x="827088" y="1628775"/>
            <a:ext cx="74898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0B1B2F"/>
                </a:solidFill>
              </a:rPr>
              <a:t>В начале </a:t>
            </a:r>
            <a:r>
              <a:rPr lang="en-US" b="1">
                <a:solidFill>
                  <a:srgbClr val="0B1B2F"/>
                </a:solidFill>
              </a:rPr>
              <a:t>XXI </a:t>
            </a:r>
            <a:r>
              <a:rPr lang="ru-RU" b="1">
                <a:solidFill>
                  <a:srgbClr val="0B1B2F"/>
                </a:solidFill>
              </a:rPr>
              <a:t>века декупаж появляется в России. Увлечение этим хобби становится все более популярным и модным направлением в искусстве.</a:t>
            </a:r>
          </a:p>
        </p:txBody>
      </p:sp>
      <p:pic>
        <p:nvPicPr>
          <p:cNvPr id="27651" name="Picture 7" descr="0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2138" y="2349500"/>
            <a:ext cx="2665412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8" descr="454d63d435fb0ab783930775fa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4437063"/>
            <a:ext cx="2279650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10" descr="1408029287_dekupazh-na-nogtjah-master-klas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4652963"/>
            <a:ext cx="2951162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11" descr="image (7)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00788" y="4724400"/>
            <a:ext cx="26543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2" descr="image_16480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2276475"/>
            <a:ext cx="1979613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Oval 4"/>
          <p:cNvSpPr>
            <a:spLocks noChangeArrowheads="1"/>
          </p:cNvSpPr>
          <p:nvPr/>
        </p:nvSpPr>
        <p:spPr bwMode="auto">
          <a:xfrm>
            <a:off x="3214688" y="1143000"/>
            <a:ext cx="2928937" cy="1200150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2200" b="1">
              <a:solidFill>
                <a:srgbClr val="FFFFFF"/>
              </a:solidFill>
              <a:latin typeface="Lucida Console" pitchFamily="49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63932" y="1339805"/>
            <a:ext cx="2225430" cy="846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buClr>
                <a:srgbClr val="FFFFFF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Направления </a:t>
            </a:r>
          </a:p>
          <a:p>
            <a:pPr algn="ctr" defTabSz="449263">
              <a:buClr>
                <a:srgbClr val="FFFFFF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декупажа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127" name="Oval 13"/>
          <p:cNvSpPr>
            <a:spLocks noChangeArrowheads="1"/>
          </p:cNvSpPr>
          <p:nvPr/>
        </p:nvSpPr>
        <p:spPr bwMode="auto">
          <a:xfrm>
            <a:off x="428625" y="4286250"/>
            <a:ext cx="2428875" cy="828675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5132" name="Oval 11"/>
          <p:cNvSpPr>
            <a:spLocks noChangeArrowheads="1"/>
          </p:cNvSpPr>
          <p:nvPr/>
        </p:nvSpPr>
        <p:spPr bwMode="auto">
          <a:xfrm>
            <a:off x="285750" y="2928938"/>
            <a:ext cx="2214563" cy="900112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5133" name="Oval 14"/>
          <p:cNvSpPr>
            <a:spLocks noChangeArrowheads="1"/>
          </p:cNvSpPr>
          <p:nvPr/>
        </p:nvSpPr>
        <p:spPr bwMode="auto">
          <a:xfrm>
            <a:off x="642938" y="5429250"/>
            <a:ext cx="2500312" cy="928688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214313" y="1571625"/>
            <a:ext cx="2486025" cy="900113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25474" y="4510095"/>
            <a:ext cx="1569660" cy="378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по стеклу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ucida Console" pitchFamily="49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142976" y="5643578"/>
            <a:ext cx="1569660" cy="378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на свечах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57158" y="1714488"/>
            <a:ext cx="203132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Arial" pitchFamily="34" charset="0"/>
              </a:rPr>
              <a:t>традиционный</a:t>
            </a:r>
          </a:p>
          <a:p>
            <a:pPr algn="ctr" defTabSz="449263">
              <a:buClr>
                <a:srgbClr val="FFFFFF"/>
              </a:buClr>
              <a:buSzPct val="100000"/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Arial" pitchFamily="34" charset="0"/>
              </a:rPr>
              <a:t>декупаж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14335" y="3070222"/>
            <a:ext cx="1569660" cy="6647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Arial" pitchFamily="34" charset="0"/>
              </a:rPr>
              <a:t>объемный 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ucida Console" pitchFamily="49" charset="0"/>
              <a:cs typeface="Arial" pitchFamily="34" charset="0"/>
            </a:endParaRPr>
          </a:p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Arial" pitchFamily="34" charset="0"/>
              </a:rPr>
              <a:t>декупаж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Lucida Console" pitchFamily="49" charset="0"/>
              <a:cs typeface="Arial" pitchFamily="34" charset="0"/>
            </a:endParaRPr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>
            <a:off x="5580063" y="2565400"/>
            <a:ext cx="1206500" cy="1649413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4" name="Line 9"/>
          <p:cNvSpPr>
            <a:spLocks noChangeShapeType="1"/>
          </p:cNvSpPr>
          <p:nvPr/>
        </p:nvSpPr>
        <p:spPr bwMode="auto">
          <a:xfrm>
            <a:off x="6011863" y="2205038"/>
            <a:ext cx="917575" cy="652462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26" name="Oval 12"/>
          <p:cNvSpPr>
            <a:spLocks noChangeArrowheads="1"/>
          </p:cNvSpPr>
          <p:nvPr/>
        </p:nvSpPr>
        <p:spPr bwMode="auto">
          <a:xfrm>
            <a:off x="6715125" y="2786063"/>
            <a:ext cx="2214563" cy="857250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autami" pitchFamily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5130" name="Line 7"/>
          <p:cNvSpPr>
            <a:spLocks noChangeShapeType="1"/>
          </p:cNvSpPr>
          <p:nvPr/>
        </p:nvSpPr>
        <p:spPr bwMode="auto">
          <a:xfrm flipH="1">
            <a:off x="2571750" y="2565400"/>
            <a:ext cx="1063625" cy="1649413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131" name="Line 8"/>
          <p:cNvSpPr>
            <a:spLocks noChangeShapeType="1"/>
          </p:cNvSpPr>
          <p:nvPr/>
        </p:nvSpPr>
        <p:spPr bwMode="auto">
          <a:xfrm flipH="1">
            <a:off x="2627313" y="1700213"/>
            <a:ext cx="501650" cy="144462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715125" y="1484313"/>
            <a:ext cx="2428875" cy="828675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  <a:cs typeface="Times New Roman" pitchFamily="18" charset="0"/>
            </a:endParaRPr>
          </a:p>
        </p:txBody>
      </p:sp>
      <p:sp>
        <p:nvSpPr>
          <p:cNvPr id="17" name="Line 8"/>
          <p:cNvSpPr>
            <a:spLocks noChangeShapeType="1"/>
          </p:cNvSpPr>
          <p:nvPr/>
        </p:nvSpPr>
        <p:spPr bwMode="auto">
          <a:xfrm flipH="1">
            <a:off x="2286000" y="2276475"/>
            <a:ext cx="1062038" cy="723900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8" name="Line 8"/>
          <p:cNvSpPr>
            <a:spLocks noChangeShapeType="1"/>
          </p:cNvSpPr>
          <p:nvPr/>
        </p:nvSpPr>
        <p:spPr bwMode="auto">
          <a:xfrm>
            <a:off x="6215063" y="1643063"/>
            <a:ext cx="517525" cy="130175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 flipH="1">
            <a:off x="3071813" y="2708275"/>
            <a:ext cx="1068387" cy="2720975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5143500" y="2714625"/>
            <a:ext cx="1357313" cy="2714625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1" name="Oval 14"/>
          <p:cNvSpPr>
            <a:spLocks noChangeArrowheads="1"/>
          </p:cNvSpPr>
          <p:nvPr/>
        </p:nvSpPr>
        <p:spPr bwMode="auto">
          <a:xfrm>
            <a:off x="6429375" y="4214813"/>
            <a:ext cx="2571750" cy="857250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1900" b="1">
              <a:solidFill>
                <a:srgbClr val="FFFFFF"/>
              </a:solidFill>
              <a:latin typeface="Lucida Console" pitchFamily="49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72330" y="3000372"/>
            <a:ext cx="1415772" cy="378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по</a:t>
            </a:r>
            <a:r>
              <a: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 </a:t>
            </a:r>
            <a:r>
              <a:rPr lang="en-GB" sz="2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ткан</a:t>
            </a: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  <a:cs typeface="Times New Roman" pitchFamily="18" charset="0"/>
              </a:rPr>
              <a:t>и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72330" y="4429132"/>
            <a:ext cx="1261884" cy="378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на коже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6143625" y="5357813"/>
            <a:ext cx="2571750" cy="857250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buClr>
                <a:srgbClr val="FFFFFF"/>
              </a:buClr>
              <a:buFont typeface="Georgia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ru-RU" altLang="ru-RU" sz="2200" b="1">
              <a:solidFill>
                <a:srgbClr val="FFFFFF"/>
              </a:solidFill>
              <a:latin typeface="Lucida Console" pitchFamily="49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572264" y="5572140"/>
            <a:ext cx="1723549" cy="378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на металле</a:t>
            </a: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858016" y="1714488"/>
            <a:ext cx="1877438" cy="3785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на керамике</a:t>
            </a:r>
          </a:p>
        </p:txBody>
      </p:sp>
      <p:sp>
        <p:nvSpPr>
          <p:cNvPr id="39" name="Line 8"/>
          <p:cNvSpPr>
            <a:spLocks noChangeShapeType="1"/>
          </p:cNvSpPr>
          <p:nvPr/>
        </p:nvSpPr>
        <p:spPr bwMode="auto">
          <a:xfrm>
            <a:off x="4643438" y="2786063"/>
            <a:ext cx="71437" cy="2643187"/>
          </a:xfrm>
          <a:prstGeom prst="line">
            <a:avLst/>
          </a:prstGeom>
          <a:noFill/>
          <a:ln w="38100">
            <a:solidFill>
              <a:srgbClr val="FD1111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428992" y="5530865"/>
            <a:ext cx="2500344" cy="928693"/>
          </a:xfrm>
          <a:prstGeom prst="ellipse">
            <a:avLst/>
          </a:prstGeom>
          <a:solidFill>
            <a:srgbClr val="009999"/>
          </a:solidFill>
          <a:ln w="9360">
            <a:solidFill>
              <a:srgbClr val="FFFFFF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/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 художественный </a:t>
            </a:r>
          </a:p>
          <a:p>
            <a:pPr algn="ctr" defTabSz="449263">
              <a:lnSpc>
                <a:spcPct val="93000"/>
              </a:lnSpc>
              <a:buClr>
                <a:srgbClr val="FFFFFF"/>
              </a:buClr>
              <a:buSzPct val="100000"/>
              <a:buFont typeface="Arial" charset="0"/>
              <a:buNone/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Lucida Console" pitchFamily="49" charset="0"/>
              </a:rPr>
              <a:t>декупаж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8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9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10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1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8" grpId="0" animBg="1"/>
      <p:bldP spid="5127" grpId="0" animBg="1"/>
      <p:bldP spid="5132" grpId="0" animBg="1"/>
      <p:bldP spid="5133" grpId="0" animBg="1"/>
      <p:bldP spid="16" grpId="0" animBg="1"/>
      <p:bldP spid="5123" grpId="0" animBg="1"/>
      <p:bldP spid="5124" grpId="0" animBg="1"/>
      <p:bldP spid="5126" grpId="0" animBg="1"/>
      <p:bldP spid="5130" grpId="0" animBg="1"/>
      <p:bldP spid="513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8" grpId="0" animBg="1"/>
      <p:bldP spid="3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>
            <a:spLocks noChangeArrowheads="1"/>
          </p:cNvSpPr>
          <p:nvPr/>
        </p:nvSpPr>
        <p:spPr bwMode="auto">
          <a:xfrm>
            <a:off x="250825" y="1557338"/>
            <a:ext cx="856932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D1111"/>
                </a:solidFill>
              </a:rPr>
              <a:t>Перечень необходимых материалов, в основном, один и тот же для любых предметов: </a:t>
            </a:r>
          </a:p>
          <a:p>
            <a:pPr>
              <a:buFontTx/>
              <a:buChar char="-"/>
            </a:pPr>
            <a:r>
              <a:rPr lang="ru-RU" sz="1600" b="1">
                <a:solidFill>
                  <a:srgbClr val="6C3171"/>
                </a:solidFill>
              </a:rPr>
              <a:t> </a:t>
            </a:r>
            <a:r>
              <a:rPr lang="ru-RU" sz="1600" b="1">
                <a:solidFill>
                  <a:srgbClr val="0B1B2F"/>
                </a:solidFill>
              </a:rPr>
              <a:t>грунт</a:t>
            </a:r>
          </a:p>
          <a:p>
            <a:pPr>
              <a:buFontTx/>
              <a:buChar char="-"/>
            </a:pPr>
            <a:r>
              <a:rPr lang="ru-RU" sz="1600" b="1">
                <a:solidFill>
                  <a:srgbClr val="0B1B2F"/>
                </a:solidFill>
              </a:rPr>
              <a:t>декупажная карта</a:t>
            </a:r>
          </a:p>
          <a:p>
            <a:r>
              <a:rPr lang="ru-RU" sz="1600" b="1">
                <a:solidFill>
                  <a:srgbClr val="0B1B2F"/>
                </a:solidFill>
              </a:rPr>
              <a:t>- клей </a:t>
            </a:r>
          </a:p>
          <a:p>
            <a:r>
              <a:rPr lang="ru-RU" sz="1600" b="1">
                <a:solidFill>
                  <a:srgbClr val="0B1B2F"/>
                </a:solidFill>
              </a:rPr>
              <a:t>- акриловые краски </a:t>
            </a:r>
          </a:p>
          <a:p>
            <a:r>
              <a:rPr lang="ru-RU" sz="1600" b="1">
                <a:solidFill>
                  <a:srgbClr val="0B1B2F"/>
                </a:solidFill>
              </a:rPr>
              <a:t>- ножницы </a:t>
            </a:r>
          </a:p>
          <a:p>
            <a:r>
              <a:rPr lang="ru-RU" sz="1600" b="1">
                <a:solidFill>
                  <a:srgbClr val="0B1B2F"/>
                </a:solidFill>
              </a:rPr>
              <a:t>- кисть средней жесткости из синтетики </a:t>
            </a:r>
          </a:p>
          <a:p>
            <a:r>
              <a:rPr lang="ru-RU" sz="1600" b="1">
                <a:solidFill>
                  <a:srgbClr val="0B1B2F"/>
                </a:solidFill>
              </a:rPr>
              <a:t>- лак </a:t>
            </a:r>
          </a:p>
          <a:p>
            <a:r>
              <a:rPr lang="ru-RU" sz="1600" b="1">
                <a:solidFill>
                  <a:srgbClr val="0B1B2F"/>
                </a:solidFill>
              </a:rPr>
              <a:t>- собственно, предмет для декорирования</a:t>
            </a:r>
          </a:p>
        </p:txBody>
      </p:sp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4581525"/>
            <a:ext cx="2098675" cy="203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4438" y="4724400"/>
            <a:ext cx="216058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4292600"/>
            <a:ext cx="1878012" cy="233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8488" y="4292600"/>
            <a:ext cx="188595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9" descr="141stellanataleross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56325" y="2133600"/>
            <a:ext cx="273685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0" descr="Нанесение грунта хозяйственной губкой. Декупаж для начинающих. Что купить?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59113" y="2133600"/>
            <a:ext cx="2808287" cy="110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4"/>
          <p:cNvSpPr txBox="1">
            <a:spLocks noChangeArrowheads="1"/>
          </p:cNvSpPr>
          <p:nvPr/>
        </p:nvSpPr>
        <p:spPr bwMode="auto">
          <a:xfrm>
            <a:off x="2484438" y="1341438"/>
            <a:ext cx="42497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D1111"/>
                </a:solidFill>
              </a:rPr>
              <a:t>Декупаж свечи.</a:t>
            </a:r>
          </a:p>
        </p:txBody>
      </p:sp>
      <p:sp>
        <p:nvSpPr>
          <p:cNvPr id="30722" name="Rectangle 5"/>
          <p:cNvSpPr>
            <a:spLocks noChangeArrowheads="1"/>
          </p:cNvSpPr>
          <p:nvPr/>
        </p:nvSpPr>
        <p:spPr bwMode="auto">
          <a:xfrm>
            <a:off x="3203575" y="4221163"/>
            <a:ext cx="26638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b="1">
                <a:solidFill>
                  <a:srgbClr val="006600"/>
                </a:solidFill>
              </a:rPr>
              <a:t>3. С применением фена</a:t>
            </a:r>
          </a:p>
        </p:txBody>
      </p:sp>
      <p:sp>
        <p:nvSpPr>
          <p:cNvPr id="30723" name="Rectangle 7"/>
          <p:cNvSpPr>
            <a:spLocks noChangeArrowheads="1"/>
          </p:cNvSpPr>
          <p:nvPr/>
        </p:nvSpPr>
        <p:spPr bwMode="auto">
          <a:xfrm>
            <a:off x="468313" y="191611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6600"/>
                </a:solidFill>
              </a:rPr>
              <a:t>1. Холодным способом</a:t>
            </a:r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6227763" y="1990725"/>
            <a:ext cx="241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6600"/>
                </a:solidFill>
              </a:rPr>
              <a:t>2.При помощи ложки</a:t>
            </a:r>
          </a:p>
        </p:txBody>
      </p:sp>
      <p:pic>
        <p:nvPicPr>
          <p:cNvPr id="30725" name="Picture 9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349500"/>
            <a:ext cx="2881313" cy="215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0" descr="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0425" y="2349500"/>
            <a:ext cx="29527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1" descr="dekupazh_svechey_0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3575" y="4652963"/>
            <a:ext cx="27686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12" descr="139665-2c3b1-73118232-m750x740-ue96d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38" y="1989138"/>
            <a:ext cx="139382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dekupazh_svechei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84888" y="4868863"/>
            <a:ext cx="28305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15" descr="dekupazh_svechey_051-650x48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9750" y="4724400"/>
            <a:ext cx="2352675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1403350" y="1628775"/>
            <a:ext cx="6651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Clr>
                <a:srgbClr val="CCECFF"/>
              </a:buClr>
              <a:buSzPct val="100000"/>
              <a:buFont typeface="Arial" charset="0"/>
              <a:buNone/>
              <a:defRPr/>
            </a:pPr>
            <a:r>
              <a:rPr lang="ru-RU" sz="4000" b="1">
                <a:solidFill>
                  <a:srgbClr val="FD111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Инструменты и материалы.</a:t>
            </a:r>
            <a:endParaRPr lang="en-GB" sz="4000" b="1">
              <a:solidFill>
                <a:srgbClr val="FD111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539750" y="2420938"/>
            <a:ext cx="4770438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800100" algn="l"/>
              </a:tabLst>
            </a:pPr>
            <a:r>
              <a:rPr lang="ru-RU" sz="2400" b="1">
                <a:solidFill>
                  <a:srgbClr val="465723"/>
                </a:solidFill>
              </a:rPr>
              <a:t>Нам понадобится: </a:t>
            </a:r>
          </a:p>
          <a:p>
            <a:pPr>
              <a:tabLst>
                <a:tab pos="800100" algn="l"/>
              </a:tabLst>
            </a:pPr>
            <a:endParaRPr lang="ru-RU" sz="2400" b="1">
              <a:solidFill>
                <a:srgbClr val="465723"/>
              </a:solidFill>
            </a:endParaRPr>
          </a:p>
          <a:p>
            <a:pPr>
              <a:buFontTx/>
              <a:buChar char="•"/>
              <a:tabLst>
                <a:tab pos="800100" algn="l"/>
              </a:tabLst>
            </a:pPr>
            <a:r>
              <a:rPr lang="ru-RU" sz="2400" b="1">
                <a:solidFill>
                  <a:srgbClr val="0B1B2F"/>
                </a:solidFill>
              </a:rPr>
              <a:t>свеча </a:t>
            </a:r>
          </a:p>
          <a:p>
            <a:pPr>
              <a:buFontTx/>
              <a:buChar char="•"/>
              <a:tabLst>
                <a:tab pos="800100" algn="l"/>
              </a:tabLst>
            </a:pPr>
            <a:r>
              <a:rPr lang="ru-RU" sz="2400" b="1">
                <a:solidFill>
                  <a:srgbClr val="0B1B2F"/>
                </a:solidFill>
              </a:rPr>
              <a:t>салфетка </a:t>
            </a:r>
          </a:p>
          <a:p>
            <a:pPr>
              <a:buFontTx/>
              <a:buChar char="•"/>
              <a:tabLst>
                <a:tab pos="800100" algn="l"/>
              </a:tabLst>
            </a:pPr>
            <a:r>
              <a:rPr lang="ru-RU" sz="2400" b="1">
                <a:solidFill>
                  <a:srgbClr val="0B1B2F"/>
                </a:solidFill>
              </a:rPr>
              <a:t>ножницы </a:t>
            </a:r>
          </a:p>
          <a:p>
            <a:pPr>
              <a:buFontTx/>
              <a:buChar char="•"/>
              <a:tabLst>
                <a:tab pos="800100" algn="l"/>
              </a:tabLst>
            </a:pPr>
            <a:r>
              <a:rPr lang="ru-RU" sz="2400" b="1">
                <a:solidFill>
                  <a:srgbClr val="0B1B2F"/>
                </a:solidFill>
              </a:rPr>
              <a:t>ровная и гладкая палочка</a:t>
            </a:r>
          </a:p>
          <a:p>
            <a:pPr>
              <a:buFontTx/>
              <a:buChar char="•"/>
              <a:tabLst>
                <a:tab pos="800100" algn="l"/>
              </a:tabLst>
            </a:pPr>
            <a:r>
              <a:rPr lang="ru-RU" sz="2400" b="1">
                <a:solidFill>
                  <a:srgbClr val="0B1B2F"/>
                </a:solidFill>
              </a:rPr>
              <a:t>декоративная лента</a:t>
            </a:r>
          </a:p>
        </p:txBody>
      </p:sp>
      <p:pic>
        <p:nvPicPr>
          <p:cNvPr id="31747" name="Picture 5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2492375"/>
            <a:ext cx="3124200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4"/>
          <p:cNvSpPr txBox="1">
            <a:spLocks noChangeArrowheads="1"/>
          </p:cNvSpPr>
          <p:nvPr/>
        </p:nvSpPr>
        <p:spPr bwMode="auto">
          <a:xfrm>
            <a:off x="1692275" y="1557338"/>
            <a:ext cx="6121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rgbClr val="FD1111"/>
                </a:solidFill>
              </a:rPr>
              <a:t>Этапы выполнения декупажа свечи холодным способом.</a:t>
            </a: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323850" y="2781300"/>
            <a:ext cx="5472113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685800" algn="l"/>
              </a:tabLst>
            </a:pPr>
            <a:r>
              <a:rPr lang="ru-RU" sz="2000" b="1">
                <a:solidFill>
                  <a:srgbClr val="0B1B2F"/>
                </a:solidFill>
              </a:rPr>
              <a:t>1. Выберите понравившийся рисунок и вырежьте его. </a:t>
            </a:r>
          </a:p>
          <a:p>
            <a:pPr>
              <a:tabLst>
                <a:tab pos="685800" algn="l"/>
              </a:tabLst>
            </a:pPr>
            <a:r>
              <a:rPr lang="ru-RU" sz="2000" b="1">
                <a:solidFill>
                  <a:srgbClr val="0B1B2F"/>
                </a:solidFill>
              </a:rPr>
              <a:t>2. Разделите салфетку на слои, далее работайте только с самым верхним, красочным слоем (если салфетка трехслойная)</a:t>
            </a:r>
          </a:p>
          <a:p>
            <a:pPr>
              <a:tabLst>
                <a:tab pos="685800" algn="l"/>
              </a:tabLst>
            </a:pPr>
            <a:r>
              <a:rPr lang="ru-RU" sz="2000" b="1">
                <a:solidFill>
                  <a:srgbClr val="0B1B2F"/>
                </a:solidFill>
              </a:rPr>
              <a:t>3. Начинаем от центра мотива приглаживать палочкой, водя рукой от середины вверх и вниз. </a:t>
            </a:r>
          </a:p>
          <a:p>
            <a:pPr>
              <a:tabLst>
                <a:tab pos="685800" algn="l"/>
              </a:tabLst>
            </a:pPr>
            <a:r>
              <a:rPr lang="ru-RU" sz="2000" b="1">
                <a:solidFill>
                  <a:srgbClr val="0B1B2F"/>
                </a:solidFill>
              </a:rPr>
              <a:t>4. Украсьте свечу декоративной ленточкой. И вот ваш подарок готов!</a:t>
            </a:r>
          </a:p>
        </p:txBody>
      </p:sp>
      <p:pic>
        <p:nvPicPr>
          <p:cNvPr id="32771" name="Picture 5" descr="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2636838"/>
            <a:ext cx="211455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7" descr="ima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288" y="2420938"/>
            <a:ext cx="16224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9" descr="ima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24525" y="4581525"/>
            <a:ext cx="1514475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4"/>
          <p:cNvSpPr txBox="1">
            <a:spLocks noChangeArrowheads="1"/>
          </p:cNvSpPr>
          <p:nvPr/>
        </p:nvSpPr>
        <p:spPr bwMode="auto">
          <a:xfrm>
            <a:off x="1476375" y="1557338"/>
            <a:ext cx="65516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>
                <a:solidFill>
                  <a:srgbClr val="FD1111"/>
                </a:solidFill>
              </a:rPr>
              <a:t>Рефлексия </a:t>
            </a:r>
          </a:p>
        </p:txBody>
      </p:sp>
      <p:sp>
        <p:nvSpPr>
          <p:cNvPr id="33794" name="Rectangle 5"/>
          <p:cNvSpPr>
            <a:spLocks noChangeArrowheads="1"/>
          </p:cNvSpPr>
          <p:nvPr/>
        </p:nvSpPr>
        <p:spPr bwMode="auto">
          <a:xfrm>
            <a:off x="684213" y="2454275"/>
            <a:ext cx="78105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/>
            <a:r>
              <a:rPr lang="ru-RU" sz="2400" b="1">
                <a:solidFill>
                  <a:srgbClr val="6C3171"/>
                </a:solidFill>
              </a:rPr>
              <a:t>1. Цель прихода на мастер-класс. </a:t>
            </a:r>
          </a:p>
          <a:p>
            <a:pPr marL="342900" indent="-342900"/>
            <a:r>
              <a:rPr lang="ru-RU" sz="2400" b="1">
                <a:solidFill>
                  <a:srgbClr val="6C3171"/>
                </a:solidFill>
              </a:rPr>
              <a:t>2. Что взяли полезного? </a:t>
            </a:r>
          </a:p>
          <a:p>
            <a:pPr marL="342900" indent="-342900"/>
            <a:r>
              <a:rPr lang="ru-RU" sz="2400" b="1">
                <a:solidFill>
                  <a:srgbClr val="6C3171"/>
                </a:solidFill>
              </a:rPr>
              <a:t>3. Хочется ли что-то отметить? </a:t>
            </a:r>
          </a:p>
          <a:p>
            <a:pPr marL="342900" indent="-342900"/>
            <a:r>
              <a:rPr lang="ru-RU" sz="2400" b="1">
                <a:solidFill>
                  <a:srgbClr val="6C3171"/>
                </a:solidFill>
              </a:rPr>
              <a:t>4. Насколько необходимо мне то, что я сегодня сделал?</a:t>
            </a:r>
          </a:p>
          <a:p>
            <a:pPr marL="342900" indent="-342900"/>
            <a:r>
              <a:rPr lang="ru-RU" sz="2400" b="1">
                <a:solidFill>
                  <a:srgbClr val="6C3171"/>
                </a:solidFill>
              </a:rPr>
              <a:t>5. Я попробую….</a:t>
            </a:r>
          </a:p>
        </p:txBody>
      </p:sp>
      <p:pic>
        <p:nvPicPr>
          <p:cNvPr id="33795" name="Picture 23" descr="739172991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4508500"/>
            <a:ext cx="1984375" cy="213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BBB59"/>
      </a:hlink>
      <a:folHlink>
        <a:srgbClr val="9BBB5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484</Words>
  <Application>Microsoft Office PowerPoint</Application>
  <PresentationFormat>Экран (4:3)</PresentationFormat>
  <Paragraphs>75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12</vt:i4>
      </vt:variant>
      <vt:variant>
        <vt:lpstr>Заголовки слайдов</vt:lpstr>
      </vt:variant>
      <vt:variant>
        <vt:i4>19</vt:i4>
      </vt:variant>
    </vt:vector>
  </HeadingPairs>
  <TitlesOfParts>
    <vt:vector size="37" baseType="lpstr">
      <vt:lpstr>Times New Roman</vt:lpstr>
      <vt:lpstr>Arial</vt:lpstr>
      <vt:lpstr>Calibri</vt:lpstr>
      <vt:lpstr>Lucida Console</vt:lpstr>
      <vt:lpstr>Georgia</vt:lpstr>
      <vt:lpstr>Gautami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технологии</dc:title>
  <dc:creator>Фокина Лидия Петровна</dc:creator>
  <cp:keywords>Шаблон презентации</cp:keywords>
  <cp:lastModifiedBy>makarova</cp:lastModifiedBy>
  <cp:revision>45</cp:revision>
  <dcterms:created xsi:type="dcterms:W3CDTF">2014-07-06T18:18:01Z</dcterms:created>
  <dcterms:modified xsi:type="dcterms:W3CDTF">2018-10-26T10:40:57Z</dcterms:modified>
</cp:coreProperties>
</file>