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0"/>
  </p:notesMasterIdLst>
  <p:handoutMasterIdLst>
    <p:handoutMasterId r:id="rId31"/>
  </p:handoutMasterIdLst>
  <p:sldIdLst>
    <p:sldId id="298" r:id="rId2"/>
    <p:sldId id="257" r:id="rId3"/>
    <p:sldId id="258" r:id="rId4"/>
    <p:sldId id="269" r:id="rId5"/>
    <p:sldId id="270" r:id="rId6"/>
    <p:sldId id="271" r:id="rId7"/>
    <p:sldId id="272" r:id="rId8"/>
    <p:sldId id="273" r:id="rId9"/>
    <p:sldId id="274" r:id="rId10"/>
    <p:sldId id="276" r:id="rId11"/>
    <p:sldId id="277" r:id="rId12"/>
    <p:sldId id="278" r:id="rId13"/>
    <p:sldId id="279" r:id="rId14"/>
    <p:sldId id="280" r:id="rId15"/>
    <p:sldId id="282" r:id="rId16"/>
    <p:sldId id="283" r:id="rId17"/>
    <p:sldId id="284" r:id="rId18"/>
    <p:sldId id="285" r:id="rId19"/>
    <p:sldId id="286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7C781DB-09CC-409D-810C-79DB51C8B2AC}" type="datetimeFigureOut">
              <a:rPr lang="ru-RU"/>
              <a:pPr>
                <a:defRPr/>
              </a:pPr>
              <a:t>27.10.2018</a:t>
            </a:fld>
            <a:endParaRPr lang="ru-RU"/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9047B97-FEFE-40AE-B936-5E11F22DB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F5684E8-A988-4F4B-80D3-7E9750EFD406}" type="datetimeFigureOut">
              <a:rPr lang="ru-RU"/>
              <a:pPr>
                <a:defRPr/>
              </a:pPr>
              <a:t>27.10.2018</a:t>
            </a:fld>
            <a:endParaRPr lang="ru-RU"/>
          </a:p>
        </p:txBody>
      </p:sp>
      <p:sp>
        <p:nvSpPr>
          <p:cNvPr id="15364" name="Rectangle 4"/>
          <p:cNvSpPr>
            <a:spLocks noGrp="1"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529650B-00AD-4A9B-8FB3-BE5EB0C8CE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AA519E2B-A717-4F6E-89C7-007C4559F489}" type="slidenum">
              <a:rPr lang="ru-RU" sz="1200">
                <a:latin typeface="+mn-lt"/>
              </a:rPr>
              <a:pPr algn="r">
                <a:defRPr/>
              </a:pPr>
              <a:t>13</a:t>
            </a:fld>
            <a:endParaRPr lang="ru-RU" sz="1200">
              <a:latin typeface="+mn-lt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3BEE51-9126-4F31-B095-F28E007676B3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51639-C6A3-4D04-8C7C-AC911B381D6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99B88-8198-408B-8D50-2DB13FF4743A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209F9-3A4B-4D30-9944-B3D0AB4771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2E202-26E7-4073-A374-71C80C189229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71C1D-DB81-464C-9FA9-2B4E07CA3F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94C32-DDD3-4286-BB2F-258757ACBBC2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BE356-7BC9-4585-90B0-52711C9530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9E2C7-EFF2-432E-B4FE-8475A33ADC62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5F80C-8465-4B4C-9622-D27B43ABC6F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58BBA-66C6-4C2D-ADA3-D41BCEEA8C4F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C9CD6-38E4-4BCF-BB4F-8FFFB67B5CD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901AC-49AB-4CA0-B333-C7960DC3F295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35CD74-3D04-4CB4-B12B-413C66E4D4D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49A8D-CDFF-4B9D-8D68-80A3DDC4BA3B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572DB-AAEC-4687-A5B9-6DAAA4F4F9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86D0B-D3F2-49C6-B3E4-1B993EF7D726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89CA5-D3D9-41DD-BA14-A76787AEDE8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6E8F0-C52A-4504-AA20-D0198B329662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5AA561-3844-43C2-A4B7-8C9F5A87BA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5687A-D40B-49B6-98AF-9A1B7D19AF44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65E26-1E67-4297-81D0-9DB955FF523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C59E7D-1A0A-4578-B5BB-95B4479012A0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65003A-4087-4C88-B8A7-8B982AB2F8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18ACE-C6BA-4F3D-8E8C-E40A8E102E5B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583C0-EFCB-4F3D-8C54-2401B2833E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2195BF-D327-4F08-B8BD-3C1AD27A57AD}" type="datetimeFigureOut">
              <a:rPr lang="ru-RU"/>
              <a:pPr>
                <a:defRPr/>
              </a:pPr>
              <a:t>27.10.2018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F4FEFD-041B-4231-98E7-8C55D85DB9E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dic.academic.ru/dic.nsf/stroitel/6148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1%D0%B8%D0%BB%D0%B0" TargetMode="External"/><Relationship Id="rId2" Type="http://schemas.openxmlformats.org/officeDocument/2006/relationships/hyperlink" Target="http://ru.wikipedia.org/wiki/%D0%9F%D1%80%D0%B8%D0%B1%D0%BE%D1%80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ctrTitle"/>
          </p:nvPr>
        </p:nvSpPr>
        <p:spPr>
          <a:xfrm>
            <a:off x="685800" y="981075"/>
            <a:ext cx="8062913" cy="2619375"/>
          </a:xfrm>
        </p:spPr>
        <p:txBody>
          <a:bodyPr/>
          <a:lstStyle/>
          <a:p>
            <a:r>
              <a:rPr lang="ru-RU" sz="4000" smtClean="0">
                <a:solidFill>
                  <a:srgbClr val="990000"/>
                </a:solidFill>
              </a:rPr>
              <a:t>УРОК ОБОБЩЕНИЯ ЗНАНИЙ ПО ТЕМЕ «</a:t>
            </a:r>
            <a:r>
              <a:rPr lang="ru-RU" sz="4000" smtClean="0">
                <a:solidFill>
                  <a:srgbClr val="990000"/>
                </a:solidFill>
                <a:latin typeface="Arial" charset="0"/>
              </a:rPr>
              <a:t>Механика: законы Ньютона, законы сохранения</a:t>
            </a:r>
            <a:r>
              <a:rPr lang="ru-RU" sz="4000" smtClean="0">
                <a:solidFill>
                  <a:srgbClr val="990000"/>
                </a:solidFill>
              </a:rPr>
              <a:t>»</a:t>
            </a:r>
            <a:r>
              <a:rPr lang="ru-RU" sz="4000" smtClean="0">
                <a:solidFill>
                  <a:srgbClr val="990000"/>
                </a:solidFill>
                <a:latin typeface="Arial" charset="0"/>
              </a:rPr>
              <a:t>.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ru-RU" sz="2800" smtClean="0">
                <a:solidFill>
                  <a:schemeClr val="tx1"/>
                </a:solidFill>
              </a:rPr>
              <a:t>Цель урока:</a:t>
            </a:r>
          </a:p>
          <a:p>
            <a:pPr algn="l">
              <a:lnSpc>
                <a:spcPct val="90000"/>
              </a:lnSpc>
            </a:pPr>
            <a:r>
              <a:rPr lang="ru-RU" sz="2800" smtClean="0">
                <a:solidFill>
                  <a:schemeClr val="tx1"/>
                </a:solidFill>
              </a:rPr>
              <a:t>обобщить, закрепить знания по теме «</a:t>
            </a:r>
            <a:r>
              <a:rPr lang="ru-RU" sz="2800" smtClean="0">
                <a:solidFill>
                  <a:srgbClr val="990000"/>
                </a:solidFill>
                <a:latin typeface="Arial" charset="0"/>
              </a:rPr>
              <a:t>Механика: законы Ньютона, законы сохранения</a:t>
            </a:r>
            <a:r>
              <a:rPr lang="ru-RU" sz="2800" smtClean="0">
                <a:solidFill>
                  <a:schemeClr val="tx1"/>
                </a:solidFill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572125" y="285750"/>
            <a:ext cx="3324225" cy="4005263"/>
          </a:xfrm>
        </p:spPr>
      </p:pic>
      <p:sp>
        <p:nvSpPr>
          <p:cNvPr id="18434" name="Прямоугольник 6"/>
          <p:cNvSpPr>
            <a:spLocks noChangeArrowheads="1"/>
          </p:cNvSpPr>
          <p:nvPr/>
        </p:nvSpPr>
        <p:spPr bwMode="auto">
          <a:xfrm>
            <a:off x="5286375" y="4429125"/>
            <a:ext cx="37036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Verdana" pitchFamily="34" charset="0"/>
              </a:rPr>
              <a:t>Галилео Галилей (1564-1642</a:t>
            </a:r>
            <a:endParaRPr lang="ru-RU">
              <a:latin typeface="Calibri" pitchFamily="34" charset="0"/>
            </a:endParaRPr>
          </a:p>
        </p:txBody>
      </p:sp>
      <p:sp>
        <p:nvSpPr>
          <p:cNvPr id="18435" name="Прямоугольник 10"/>
          <p:cNvSpPr>
            <a:spLocks noChangeArrowheads="1"/>
          </p:cNvSpPr>
          <p:nvPr/>
        </p:nvSpPr>
        <p:spPr bwMode="auto">
          <a:xfrm>
            <a:off x="571500" y="357188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На основе экспериментальных исследований движения шаров по наклонной плоскости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28625" y="214313"/>
            <a:ext cx="4071938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 основе экспериментальных исследований движения шаров по наклонной плоскости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3" name="Стрелка вниз 12"/>
          <p:cNvSpPr/>
          <p:nvPr/>
        </p:nvSpPr>
        <p:spPr>
          <a:xfrm>
            <a:off x="2143125" y="1428750"/>
            <a:ext cx="785813" cy="6429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00063" y="2357438"/>
            <a:ext cx="4071937" cy="142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Скорость любого тела изменяется только в результате его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/>
              <a:t>взаимодействия</a:t>
            </a:r>
            <a:r>
              <a:rPr lang="ru-RU" dirty="0"/>
              <a:t> с другими телами.</a:t>
            </a:r>
          </a:p>
        </p:txBody>
      </p:sp>
      <p:sp>
        <p:nvSpPr>
          <p:cNvPr id="18439" name="Прямоугольник 15"/>
          <p:cNvSpPr>
            <a:spLocks noChangeArrowheads="1"/>
          </p:cNvSpPr>
          <p:nvPr/>
        </p:nvSpPr>
        <p:spPr bwMode="auto">
          <a:xfrm>
            <a:off x="642938" y="4357688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Инерция</a:t>
            </a:r>
            <a:r>
              <a:rPr lang="ru-RU">
                <a:latin typeface="Verdana" pitchFamily="34" charset="0"/>
              </a:rPr>
              <a:t> – явление сохранения скорости движения тела при отсутствии внешних воздействий.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Прямоугольник 8"/>
          <p:cNvSpPr>
            <a:spLocks noChangeArrowheads="1"/>
          </p:cNvSpPr>
          <p:nvPr/>
        </p:nvSpPr>
        <p:spPr bwMode="auto">
          <a:xfrm>
            <a:off x="500063" y="357188"/>
            <a:ext cx="8001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/>
              <a:t>П</a:t>
            </a:r>
            <a:r>
              <a:rPr lang="ru-RU" b="1">
                <a:latin typeface="Verdana" pitchFamily="34" charset="0"/>
              </a:rPr>
              <a:t>ервый закон Ньютона.</a:t>
            </a:r>
          </a:p>
        </p:txBody>
      </p:sp>
      <p:sp>
        <p:nvSpPr>
          <p:cNvPr id="19458" name="Прямоугольник 9"/>
          <p:cNvSpPr>
            <a:spLocks noChangeArrowheads="1"/>
          </p:cNvSpPr>
          <p:nvPr/>
        </p:nvSpPr>
        <p:spPr bwMode="auto">
          <a:xfrm>
            <a:off x="357188" y="1071563"/>
            <a:ext cx="4572000" cy="256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Verdana" pitchFamily="34" charset="0"/>
              </a:rPr>
              <a:t>Закон инерции (первый закон Ньютона, первый закон механики):</a:t>
            </a:r>
            <a:endParaRPr lang="ru-RU" b="1"/>
          </a:p>
          <a:p>
            <a:endParaRPr lang="ru-RU" i="1">
              <a:solidFill>
                <a:srgbClr val="7030A0"/>
              </a:solidFill>
            </a:endParaRPr>
          </a:p>
          <a:p>
            <a:r>
              <a:rPr lang="ru-RU" i="1">
                <a:solidFill>
                  <a:srgbClr val="7030A0"/>
                </a:solidFill>
              </a:rPr>
              <a:t>Существуют такие системы отсчета, относительно которых тела сохраняют свою скорость неизменной , если на них не действую другие тела.</a:t>
            </a:r>
          </a:p>
          <a:p>
            <a:endParaRPr lang="ru-RU">
              <a:latin typeface="Verdana" pitchFamily="34" charset="0"/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75" y="1203325"/>
            <a:ext cx="2366963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Прямоугольник 13"/>
          <p:cNvSpPr>
            <a:spLocks noChangeArrowheads="1"/>
          </p:cNvSpPr>
          <p:nvPr/>
        </p:nvSpPr>
        <p:spPr bwMode="auto">
          <a:xfrm>
            <a:off x="5857875" y="4143375"/>
            <a:ext cx="2820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>
                <a:latin typeface="Calibri" pitchFamily="34" charset="0"/>
              </a:rPr>
              <a:t>(1643—1727)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sz="2800" smtClean="0">
                <a:latin typeface="Arial" charset="0"/>
              </a:rPr>
              <a:t>   Система отсчета называется </a:t>
            </a:r>
            <a:r>
              <a:rPr lang="ru-RU" sz="2800" b="1" u="sng" smtClean="0">
                <a:latin typeface="Arial" charset="0"/>
              </a:rPr>
              <a:t>инерциальной</a:t>
            </a:r>
            <a:r>
              <a:rPr lang="ru-RU" sz="2800" smtClean="0">
                <a:latin typeface="Arial" charset="0"/>
              </a:rPr>
              <a:t>, если она покоится или движется равномерно и прямолинейно </a:t>
            </a:r>
          </a:p>
          <a:p>
            <a:pPr>
              <a:buFont typeface="Arial" charset="0"/>
              <a:buNone/>
            </a:pPr>
            <a:endParaRPr lang="ru-RU" sz="2800" smtClean="0">
              <a:latin typeface="Arial" charset="0"/>
            </a:endParaRPr>
          </a:p>
          <a:p>
            <a:pPr>
              <a:buFont typeface="Arial" charset="0"/>
              <a:buNone/>
            </a:pPr>
            <a:r>
              <a:rPr lang="ru-RU" sz="2800" smtClean="0">
                <a:latin typeface="Arial" charset="0"/>
              </a:rPr>
              <a:t>   Система отсчета, движущаяся с ускорением, является </a:t>
            </a:r>
            <a:r>
              <a:rPr lang="ru-RU" sz="2800" b="1" u="sng" smtClean="0">
                <a:latin typeface="Arial" charset="0"/>
              </a:rPr>
              <a:t>неинерциальной.</a:t>
            </a:r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endParaRPr lang="ru-RU" sz="2800" smtClean="0"/>
          </a:p>
          <a:p>
            <a:pPr eaLnBrk="1" hangingPunct="1">
              <a:spcBef>
                <a:spcPct val="0"/>
              </a:spcBef>
              <a:buFont typeface="Arial" charset="0"/>
              <a:buNone/>
            </a:pPr>
            <a:r>
              <a:rPr lang="ru-RU" sz="2800" smtClean="0"/>
              <a:t>    Действие одного тела на другое называют </a:t>
            </a:r>
            <a:r>
              <a:rPr lang="ru-RU" sz="2800" b="1" smtClean="0"/>
              <a:t>силой.</a:t>
            </a:r>
          </a:p>
          <a:p>
            <a:pPr>
              <a:buFont typeface="Arial" charset="0"/>
              <a:buNone/>
            </a:pPr>
            <a:endParaRPr lang="ru-RU" sz="2800" b="1" u="sng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150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1507" name="Picture 4" descr="ÐÐ¸Ð½Ð°Ð¼Ð¾Ð¼ÐµÑÑ â Ð¿ÑÐ¸Ð±Ð¾Ñ Ð´Ð»Ñ Ð¸Ð·Ð¼ÐµÑÐµÐ½Ð¸Ñ ÑÐ¸Ð»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5" descr="ÐÐ¸Ð½Ð°Ð¼Ð¾Ð¼ÐµÑÑ â Ð¿ÑÐ¸Ð±Ð¾Ñ Ð´Ð»Ñ Ð¸Ð·Ð¼ÐµÑÐµÐ½Ð¸Ñ ÑÐ¸Ð»Ñ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Второй закон Ньютона</a:t>
            </a:r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312420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mtClean="0"/>
              <a:t>	</a:t>
            </a:r>
            <a:r>
              <a:rPr lang="ru-RU" b="1" smtClean="0"/>
              <a:t>В инерциальной системе отсчета ускорение тела прямо пропорционально равнодействующей сил, приложенных к телу и обратно пропорционально его массе.</a:t>
            </a:r>
          </a:p>
        </p:txBody>
      </p:sp>
      <p:graphicFrame>
        <p:nvGraphicFramePr>
          <p:cNvPr id="25604" name="Object 4"/>
          <p:cNvGraphicFramePr>
            <a:graphicFrameLocks noChangeAspect="1"/>
          </p:cNvGraphicFramePr>
          <p:nvPr/>
        </p:nvGraphicFramePr>
        <p:xfrm>
          <a:off x="3276600" y="4221163"/>
          <a:ext cx="2514600" cy="2133600"/>
        </p:xfrm>
        <a:graphic>
          <a:graphicData uri="http://schemas.openxmlformats.org/presentationml/2006/ole">
            <p:oleObj spid="_x0000_s25604" name="Формула" r:id="rId4" imgW="495000" imgH="444240" progId="Equation.3">
              <p:embed/>
            </p:oleObj>
          </a:graphicData>
        </a:graphic>
      </p:graphicFrame>
      <p:graphicFrame>
        <p:nvGraphicFramePr>
          <p:cNvPr id="25605" name="Object 5"/>
          <p:cNvGraphicFramePr>
            <a:graphicFrameLocks noChangeAspect="1"/>
          </p:cNvGraphicFramePr>
          <p:nvPr/>
        </p:nvGraphicFramePr>
        <p:xfrm>
          <a:off x="6011863" y="3789363"/>
          <a:ext cx="1749425" cy="2695575"/>
        </p:xfrm>
        <a:graphic>
          <a:graphicData uri="http://schemas.openxmlformats.org/presentationml/2006/ole">
            <p:oleObj spid="_x0000_s25605" name="Формула" r:id="rId5" imgW="672840" imgH="1447560" progId="Equation.3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5662265"/>
            <a:ext cx="8784976" cy="1152128"/>
          </a:xfrm>
        </p:spPr>
        <p:txBody>
          <a:bodyPr anchor="t">
            <a:noAutofit/>
            <a:scene3d>
              <a:camera prst="orthographicFront"/>
              <a:lightRig rig="soft" dir="t"/>
            </a:scene3d>
            <a:sp3d prstMaterial="softEdge">
              <a:bevelT w="0" h="0"/>
            </a:sp3d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2500" b="1" dirty="0" smtClean="0">
                <a:solidFill>
                  <a:schemeClr val="accent1"/>
                </a:solidFill>
              </a:rPr>
              <a:t>C</a:t>
            </a:r>
            <a:r>
              <a:rPr lang="ru-RU" sz="2500" b="1" dirty="0" smtClean="0">
                <a:solidFill>
                  <a:schemeClr val="accent1"/>
                </a:solidFill>
              </a:rPr>
              <a:t>илы, с которыми два тела действуют друг на друга, равны по модулю и направлены вдоль одной прямой в противоположные стороны.</a:t>
            </a:r>
            <a:endParaRPr lang="ru-RU" sz="2500" b="1" dirty="0">
              <a:solidFill>
                <a:schemeClr val="accent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07950" y="4941888"/>
            <a:ext cx="8928100" cy="574675"/>
          </a:xfrm>
        </p:spPr>
        <p:txBody>
          <a:bodyPr/>
          <a:lstStyle/>
          <a:p>
            <a:pPr marL="0" indent="0" algn="r" eaLnBrk="1" hangingPunct="1">
              <a:buFont typeface="Arial" charset="0"/>
              <a:buNone/>
            </a:pPr>
            <a:r>
              <a:rPr lang="ru-RU" sz="2500" smtClean="0"/>
              <a:t>На основании многих опытов был сформулирован </a:t>
            </a:r>
            <a:r>
              <a:rPr lang="en-US" sz="2500" smtClean="0"/>
              <a:t>III</a:t>
            </a:r>
            <a:r>
              <a:rPr lang="ru-RU" sz="2500" smtClean="0"/>
              <a:t> закон Ньютона</a:t>
            </a:r>
          </a:p>
        </p:txBody>
      </p:sp>
      <p:pic>
        <p:nvPicPr>
          <p:cNvPr id="2050" name="Picture 2" descr="C:\Users\Goodzila\Desktop\3 закон Ньютон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60350"/>
            <a:ext cx="7019925" cy="4464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mtClean="0"/>
              <a:t>Импульсом тела </a:t>
            </a:r>
            <a:r>
              <a:rPr lang="en-US" smtClean="0"/>
              <a:t>p</a:t>
            </a:r>
            <a:endParaRPr lang="ru-RU" smtClean="0"/>
          </a:p>
        </p:txBody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Называется величина, равная произведению массы тела на его скорость:</a:t>
            </a:r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endParaRPr lang="ru-RU" smtClean="0"/>
          </a:p>
          <a:p>
            <a:pPr>
              <a:buFont typeface="Arial" charset="0"/>
              <a:buNone/>
            </a:pPr>
            <a:r>
              <a:rPr lang="ru-RU" smtClean="0"/>
              <a:t>   Из определения видно, что тело массой </a:t>
            </a:r>
            <a:r>
              <a:rPr lang="en-US" smtClean="0"/>
              <a:t>m</a:t>
            </a:r>
            <a:r>
              <a:rPr lang="ru-RU" smtClean="0"/>
              <a:t> будет иметь разную величину импульса при разных скоростях.</a:t>
            </a:r>
            <a:endParaRPr lang="en-US" smtClean="0"/>
          </a:p>
          <a:p>
            <a:pPr algn="ctr">
              <a:buFont typeface="Arial" charset="0"/>
              <a:buNone/>
            </a:pPr>
            <a:endParaRPr lang="ru-RU" smtClean="0"/>
          </a:p>
        </p:txBody>
      </p:sp>
      <p:sp>
        <p:nvSpPr>
          <p:cNvPr id="27651" name="Line 4"/>
          <p:cNvSpPr>
            <a:spLocks noChangeShapeType="1"/>
          </p:cNvSpPr>
          <p:nvPr/>
        </p:nvSpPr>
        <p:spPr bwMode="auto">
          <a:xfrm>
            <a:off x="6659563" y="692150"/>
            <a:ext cx="360362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27652" name="Picture 11" descr="63166822020061-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2500" y="2852738"/>
            <a:ext cx="2305050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body" idx="1"/>
          </p:nvPr>
        </p:nvSpPr>
        <p:spPr>
          <a:xfrm>
            <a:off x="609600" y="1412875"/>
            <a:ext cx="7924800" cy="460692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smtClean="0"/>
              <a:t>Направление импульса всегда </a:t>
            </a:r>
            <a:r>
              <a:rPr lang="ru-RU" u="sng" smtClean="0"/>
              <a:t>совпадает</a:t>
            </a:r>
            <a:r>
              <a:rPr lang="ru-RU" smtClean="0"/>
              <a:t> с направлением вектора скорости движения.</a:t>
            </a:r>
          </a:p>
          <a:p>
            <a:pPr>
              <a:buFont typeface="Arial" charset="0"/>
              <a:buNone/>
            </a:pPr>
            <a:r>
              <a:rPr lang="ru-RU" smtClean="0"/>
              <a:t>За единицу импульса в СИ принимают импульс тела массой 1 кг, движущегося со скоростью 1 м/с. </a:t>
            </a:r>
          </a:p>
          <a:p>
            <a:pPr>
              <a:buFont typeface="Arial" charset="0"/>
              <a:buNone/>
            </a:pPr>
            <a:r>
              <a:rPr lang="ru-RU" u="sng" smtClean="0"/>
              <a:t>Значит, за единицу импульса тела в СИ является </a:t>
            </a:r>
            <a:r>
              <a:rPr lang="ru-RU" u="sng" smtClean="0">
                <a:solidFill>
                  <a:srgbClr val="000099"/>
                </a:solidFill>
              </a:rPr>
              <a:t>1 кг*м/с</a:t>
            </a:r>
            <a:r>
              <a:rPr lang="ru-RU" u="sng" smtClean="0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ru-RU" sz="30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Импульс силы - </a:t>
            </a:r>
            <a:r>
              <a:rPr lang="ru-RU" sz="30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000" smtClean="0"/>
              <a:t>это мера воздействия силы на тело за данный промежуток времени.</a:t>
            </a:r>
            <a:br>
              <a:rPr lang="ru-RU" sz="3000" smtClean="0"/>
            </a:br>
            <a:endParaRPr lang="ru-RU" sz="3000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2924175"/>
            <a:ext cx="8147050" cy="3457575"/>
          </a:xfrm>
        </p:spPr>
        <p:txBody>
          <a:bodyPr/>
          <a:lstStyle/>
          <a:p>
            <a:pPr>
              <a:defRPr/>
            </a:pP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</a:t>
            </a:r>
            <a:r>
              <a:rPr lang="en-US" sz="2800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 импульс силы.</a:t>
            </a:r>
          </a:p>
          <a:p>
            <a:pPr>
              <a:defRPr/>
            </a:pP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Импульс силы равен произведению вектора силы на время её действия.</a:t>
            </a:r>
          </a:p>
          <a:p>
            <a:pPr>
              <a:defRPr/>
            </a:pP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Направление импульса силы совпадает с направлением силы.</a:t>
            </a:r>
          </a:p>
          <a:p>
            <a:pPr>
              <a:defRPr/>
            </a:pP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[</a:t>
            </a: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I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]=[</a:t>
            </a: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]</a:t>
            </a: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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[</a:t>
            </a: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t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]= ньютон</a:t>
            </a: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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секунда = Н</a:t>
            </a:r>
            <a:r>
              <a:rPr lang="en-US" sz="2800" smtClean="0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</a:t>
            </a:r>
            <a:r>
              <a:rPr lang="ru-RU" sz="28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</a:t>
            </a:r>
          </a:p>
        </p:txBody>
      </p:sp>
      <p:graphicFrame>
        <p:nvGraphicFramePr>
          <p:cNvPr id="35847" name="Object 7"/>
          <p:cNvGraphicFramePr>
            <a:graphicFrameLocks noChangeAspect="1"/>
          </p:cNvGraphicFramePr>
          <p:nvPr>
            <p:ph sz="half" idx="4294967295"/>
          </p:nvPr>
        </p:nvGraphicFramePr>
        <p:xfrm>
          <a:off x="2843213" y="1851025"/>
          <a:ext cx="3349625" cy="1022350"/>
        </p:xfrm>
        <a:graphic>
          <a:graphicData uri="http://schemas.openxmlformats.org/presentationml/2006/ole">
            <p:oleObj spid="_x0000_s30724" name="Microsoft Equation 3.0" r:id="rId3" imgW="520560" imgH="215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Закон сохранения импульса</a:t>
            </a:r>
          </a:p>
        </p:txBody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>
          <a:xfrm>
            <a:off x="684213" y="1412875"/>
            <a:ext cx="7775575" cy="4781550"/>
          </a:xfrm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2800" b="1" smtClean="0"/>
              <a:t>В замкнутой системе векторная сумма импульсов всех тел, входящих в систему, остается постоянной при любых взаимодействиях тел этой системы между собой.</a:t>
            </a:r>
          </a:p>
          <a:p>
            <a:pPr algn="ctr">
              <a:buFont typeface="Arial" charset="0"/>
              <a:buNone/>
            </a:pPr>
            <a:endParaRPr lang="ru-RU" sz="2800" b="1" smtClean="0"/>
          </a:p>
          <a:p>
            <a:pPr>
              <a:buFont typeface="Arial" charset="0"/>
              <a:buNone/>
            </a:pPr>
            <a:r>
              <a:rPr lang="ru-RU" sz="2800" smtClean="0"/>
              <a:t>Система из двух тел, когда внешние силы отсутствуют – это </a:t>
            </a:r>
            <a:r>
              <a:rPr lang="ru-RU" sz="2800" b="1" i="1" smtClean="0">
                <a:solidFill>
                  <a:srgbClr val="7030A0"/>
                </a:solidFill>
              </a:rPr>
              <a:t>замкнутая система</a:t>
            </a:r>
            <a:r>
              <a:rPr lang="ru-RU" sz="2800" smtClean="0"/>
              <a:t>.</a:t>
            </a:r>
          </a:p>
          <a:p>
            <a:pPr algn="ctr">
              <a:buFont typeface="Arial" charset="0"/>
              <a:buNone/>
            </a:pPr>
            <a:r>
              <a:rPr lang="ru-RU" sz="2000" smtClean="0"/>
              <a:t>Закон справедлив лишь в том случае, если рассматриваемые тела взаимодействуют только друг с другом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/>
          <p:nvPr/>
        </p:nvCxnSpPr>
        <p:spPr>
          <a:xfrm>
            <a:off x="571500" y="3571875"/>
            <a:ext cx="7858125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единительная линия 3"/>
          <p:cNvCxnSpPr/>
          <p:nvPr/>
        </p:nvCxnSpPr>
        <p:spPr>
          <a:xfrm flipV="1">
            <a:off x="35718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 flipV="1">
            <a:off x="38576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V="1">
            <a:off x="41433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44291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47148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50006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52863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55721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58578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61436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64293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67151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70008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V="1">
            <a:off x="72866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75723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78581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V="1">
            <a:off x="81438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50"/>
          <p:cNvGrpSpPr>
            <a:grpSpLocks/>
          </p:cNvGrpSpPr>
          <p:nvPr/>
        </p:nvGrpSpPr>
        <p:grpSpPr bwMode="auto">
          <a:xfrm>
            <a:off x="2571750" y="2571750"/>
            <a:ext cx="1857375" cy="1000125"/>
            <a:chOff x="3929058" y="2571744"/>
            <a:chExt cx="1857388" cy="1000132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4929190" y="3143248"/>
              <a:ext cx="857256" cy="285752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Овал 22"/>
            <p:cNvSpPr/>
            <p:nvPr/>
          </p:nvSpPr>
          <p:spPr>
            <a:xfrm>
              <a:off x="5000629" y="3286124"/>
              <a:ext cx="285752" cy="28575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5429257" y="3286124"/>
              <a:ext cx="285752" cy="28575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 rot="5400000" flipH="1" flipV="1">
              <a:off x="5500694" y="2857496"/>
              <a:ext cx="571504" cy="0"/>
            </a:xfrm>
            <a:prstGeom prst="line">
              <a:avLst/>
            </a:pr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 стрелкой 27"/>
            <p:cNvCxnSpPr>
              <a:stCxn id="21" idx="1"/>
            </p:cNvCxnSpPr>
            <p:nvPr/>
          </p:nvCxnSpPr>
          <p:spPr>
            <a:xfrm rot="10800000">
              <a:off x="3929058" y="3286124"/>
              <a:ext cx="1000132" cy="1588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88" name="Группа 67"/>
          <p:cNvGrpSpPr>
            <a:grpSpLocks/>
          </p:cNvGrpSpPr>
          <p:nvPr/>
        </p:nvGrpSpPr>
        <p:grpSpPr bwMode="auto">
          <a:xfrm>
            <a:off x="3071813" y="285750"/>
            <a:ext cx="3714750" cy="1357313"/>
            <a:chOff x="428596" y="3000372"/>
            <a:chExt cx="3714776" cy="1357322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 flipV="1">
              <a:off x="428596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V="1">
              <a:off x="714348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714348" y="4143380"/>
              <a:ext cx="2428892" cy="0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V="1">
              <a:off x="1000100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V="1">
              <a:off x="1285852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flipV="1">
              <a:off x="1571604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1857356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 flipV="1">
              <a:off x="2143108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я соединительная линия 39"/>
            <p:cNvCxnSpPr/>
            <p:nvPr/>
          </p:nvCxnSpPr>
          <p:spPr>
            <a:xfrm flipV="1">
              <a:off x="2428860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V="1">
              <a:off x="2714612" y="4143380"/>
              <a:ext cx="285752" cy="214314"/>
            </a:xfrm>
            <a:prstGeom prst="line">
              <a:avLst/>
            </a:prstGeom>
            <a:ln w="254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Прямоугольник 41"/>
            <p:cNvSpPr/>
            <p:nvPr/>
          </p:nvSpPr>
          <p:spPr>
            <a:xfrm>
              <a:off x="785785" y="3714752"/>
              <a:ext cx="857256" cy="285752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928793" y="3714752"/>
              <a:ext cx="857256" cy="285752"/>
            </a:xfrm>
            <a:prstGeom prst="rect">
              <a:avLst/>
            </a:prstGeom>
            <a:blipFill>
              <a:blip r:embed="rId2" cstate="print"/>
              <a:tile tx="0" ty="0" sx="100000" sy="100000" flip="none" algn="tl"/>
            </a:blipFill>
            <a:ln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857224" y="3857628"/>
              <a:ext cx="285752" cy="28575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1285852" y="3857628"/>
              <a:ext cx="285752" cy="28575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2000232" y="3857628"/>
              <a:ext cx="285752" cy="28575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2428860" y="3857628"/>
              <a:ext cx="285752" cy="285752"/>
            </a:xfrm>
            <a:prstGeom prst="ellipse">
              <a:avLst/>
            </a:prstGeom>
            <a:solidFill>
              <a:schemeClr val="bg2">
                <a:lumMod val="60000"/>
                <a:lumOff val="40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8" name="Полилиния 47"/>
            <p:cNvSpPr/>
            <p:nvPr/>
          </p:nvSpPr>
          <p:spPr>
            <a:xfrm>
              <a:off x="1649392" y="3392488"/>
              <a:ext cx="261940" cy="320677"/>
            </a:xfrm>
            <a:custGeom>
              <a:avLst/>
              <a:gdLst>
                <a:gd name="connsiteX0" fmla="*/ 0 w 263236"/>
                <a:gd name="connsiteY0" fmla="*/ 307109 h 320963"/>
                <a:gd name="connsiteX1" fmla="*/ 138545 w 263236"/>
                <a:gd name="connsiteY1" fmla="*/ 2309 h 320963"/>
                <a:gd name="connsiteX2" fmla="*/ 263236 w 263236"/>
                <a:gd name="connsiteY2" fmla="*/ 320963 h 320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3236" h="320963">
                  <a:moveTo>
                    <a:pt x="0" y="307109"/>
                  </a:moveTo>
                  <a:cubicBezTo>
                    <a:pt x="47336" y="153554"/>
                    <a:pt x="94672" y="0"/>
                    <a:pt x="138545" y="2309"/>
                  </a:cubicBezTo>
                  <a:cubicBezTo>
                    <a:pt x="182418" y="4618"/>
                    <a:pt x="222827" y="162790"/>
                    <a:pt x="263236" y="320963"/>
                  </a:cubicBezTo>
                </a:path>
              </a:pathLst>
            </a:custGeom>
            <a:ln w="254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829" name="TextBox 48"/>
            <p:cNvSpPr txBox="1">
              <a:spLocks noChangeArrowheads="1"/>
            </p:cNvSpPr>
            <p:nvPr/>
          </p:nvSpPr>
          <p:spPr bwMode="auto">
            <a:xfrm>
              <a:off x="928662" y="3000372"/>
              <a:ext cx="321471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3200">
                  <a:latin typeface="Georgia" pitchFamily="18" charset="0"/>
                </a:rPr>
                <a:t>1           2</a:t>
              </a:r>
            </a:p>
          </p:txBody>
        </p:sp>
      </p:grpSp>
      <p:sp>
        <p:nvSpPr>
          <p:cNvPr id="32789" name="TextBox 30"/>
          <p:cNvSpPr txBox="1">
            <a:spLocks noChangeArrowheads="1"/>
          </p:cNvSpPr>
          <p:nvPr/>
        </p:nvSpPr>
        <p:spPr bwMode="auto">
          <a:xfrm>
            <a:off x="3143250" y="2357438"/>
            <a:ext cx="27574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 b="1">
                <a:latin typeface="Georgia" pitchFamily="18" charset="0"/>
              </a:rPr>
              <a:t>1                          2</a:t>
            </a:r>
          </a:p>
        </p:txBody>
      </p:sp>
      <p:sp>
        <p:nvSpPr>
          <p:cNvPr id="54" name="Равнобедренный треугольник 53"/>
          <p:cNvSpPr/>
          <p:nvPr/>
        </p:nvSpPr>
        <p:spPr>
          <a:xfrm>
            <a:off x="4500563" y="3643313"/>
            <a:ext cx="214312" cy="28575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56" name="Прямая со стрелкой 55"/>
          <p:cNvCxnSpPr/>
          <p:nvPr/>
        </p:nvCxnSpPr>
        <p:spPr>
          <a:xfrm>
            <a:off x="1785938" y="4071938"/>
            <a:ext cx="257175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4857750" y="4071938"/>
            <a:ext cx="1285875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50" name="Группа 59"/>
          <p:cNvGrpSpPr>
            <a:grpSpLocks/>
          </p:cNvGrpSpPr>
          <p:nvPr/>
        </p:nvGrpSpPr>
        <p:grpSpPr bwMode="auto">
          <a:xfrm>
            <a:off x="4714875" y="2286000"/>
            <a:ext cx="1357313" cy="1285875"/>
            <a:chOff x="4714876" y="2285992"/>
            <a:chExt cx="1357322" cy="1285884"/>
          </a:xfrm>
        </p:grpSpPr>
        <p:grpSp>
          <p:nvGrpSpPr>
            <p:cNvPr id="32806" name="Группа 52"/>
            <p:cNvGrpSpPr>
              <a:grpSpLocks/>
            </p:cNvGrpSpPr>
            <p:nvPr/>
          </p:nvGrpSpPr>
          <p:grpSpPr bwMode="auto">
            <a:xfrm>
              <a:off x="4714876" y="3143248"/>
              <a:ext cx="1357322" cy="428628"/>
              <a:chOff x="7000892" y="3143248"/>
              <a:chExt cx="1357322" cy="428628"/>
            </a:xfrm>
          </p:grpSpPr>
          <p:sp>
            <p:nvSpPr>
              <p:cNvPr id="22" name="Прямоугольник 21"/>
              <p:cNvSpPr/>
              <p:nvPr/>
            </p:nvSpPr>
            <p:spPr>
              <a:xfrm>
                <a:off x="7000892" y="3143248"/>
                <a:ext cx="857256" cy="285752"/>
              </a:xfrm>
              <a:prstGeom prst="rect">
                <a:avLst/>
              </a:prstGeom>
              <a:blipFill>
                <a:blip r:embed="rId2" cstate="print"/>
                <a:tile tx="0" ty="0" sx="100000" sy="100000" flip="none" algn="tl"/>
              </a:blipFill>
              <a:ln>
                <a:solidFill>
                  <a:srgbClr val="9966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5" name="Овал 24"/>
              <p:cNvSpPr/>
              <p:nvPr/>
            </p:nvSpPr>
            <p:spPr>
              <a:xfrm>
                <a:off x="7072330" y="3286124"/>
                <a:ext cx="285752" cy="285752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sp>
            <p:nvSpPr>
              <p:cNvPr id="26" name="Овал 25"/>
              <p:cNvSpPr/>
              <p:nvPr/>
            </p:nvSpPr>
            <p:spPr>
              <a:xfrm>
                <a:off x="7500958" y="3286124"/>
                <a:ext cx="285752" cy="285752"/>
              </a:xfrm>
              <a:prstGeom prst="ellipse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/>
              </a:p>
            </p:txBody>
          </p:sp>
          <p:cxnSp>
            <p:nvCxnSpPr>
              <p:cNvPr id="29" name="Прямая со стрелкой 28"/>
              <p:cNvCxnSpPr/>
              <p:nvPr/>
            </p:nvCxnSpPr>
            <p:spPr>
              <a:xfrm flipV="1">
                <a:off x="7858148" y="3286124"/>
                <a:ext cx="500066" cy="1588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Цилиндр 58"/>
            <p:cNvSpPr/>
            <p:nvPr/>
          </p:nvSpPr>
          <p:spPr>
            <a:xfrm>
              <a:off x="4857752" y="2285992"/>
              <a:ext cx="428628" cy="857256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cxnSp>
        <p:nvCxnSpPr>
          <p:cNvPr id="61" name="Прямая соединительная линия 60"/>
          <p:cNvCxnSpPr/>
          <p:nvPr/>
        </p:nvCxnSpPr>
        <p:spPr>
          <a:xfrm flipV="1">
            <a:off x="3357563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571500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V="1">
            <a:off x="857250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V="1">
            <a:off x="1143000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1428750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1643063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18573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21431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 flipV="1">
            <a:off x="24288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V="1">
            <a:off x="271462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3000375" y="3571875"/>
            <a:ext cx="285750" cy="214313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0" y="4652963"/>
            <a:ext cx="9144000" cy="157003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/>
              <a:t>Свойство тел по-разному менять свою скорость при взаимодействии называется -  </a:t>
            </a:r>
            <a:r>
              <a:rPr lang="ru-RU" sz="3200" b="1" dirty="0">
                <a:solidFill>
                  <a:srgbClr val="C00000"/>
                </a:solidFill>
              </a:rPr>
              <a:t>инертностью.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31267E-6 L -0.27656 -0.0004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74838E-6 L 0.14652 -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84438" y="333375"/>
            <a:ext cx="4175125" cy="892175"/>
          </a:xfrm>
        </p:spPr>
        <p:txBody>
          <a:bodyPr/>
          <a:lstStyle/>
          <a:p>
            <a:pPr eaLnBrk="1" hangingPunct="1"/>
            <a:r>
              <a:rPr lang="ru-RU" smtClean="0"/>
              <a:t>Эталон массы</a:t>
            </a:r>
          </a:p>
        </p:txBody>
      </p:sp>
      <p:pic>
        <p:nvPicPr>
          <p:cNvPr id="33794" name="Рисунок 4" descr="kilogram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2781300"/>
            <a:ext cx="3179762" cy="388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Прямоугольник 6"/>
          <p:cNvSpPr>
            <a:spLocks noChangeArrowheads="1"/>
          </p:cNvSpPr>
          <p:nvPr/>
        </p:nvSpPr>
        <p:spPr bwMode="auto">
          <a:xfrm>
            <a:off x="1979613" y="1341438"/>
            <a:ext cx="51133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i="1">
                <a:latin typeface="Georgia" pitchFamily="18" charset="0"/>
              </a:rPr>
              <a:t>Килограмм — это </a:t>
            </a:r>
            <a:r>
              <a:rPr lang="ru-RU" sz="2000" b="1" i="1"/>
              <a:t>эталон массы</a:t>
            </a:r>
            <a:r>
              <a:rPr lang="ru-RU" sz="2000" b="1" i="1">
                <a:latin typeface="Georgia" pitchFamily="18" charset="0"/>
              </a:rPr>
              <a:t>. </a:t>
            </a:r>
          </a:p>
          <a:p>
            <a:r>
              <a:rPr lang="ru-RU" sz="2000" b="1" i="1">
                <a:latin typeface="Georgia" pitchFamily="18" charset="0"/>
              </a:rPr>
              <a:t>Международный эталон килограмма хранится в г. Севре (близ Парижа)</a:t>
            </a:r>
            <a:endParaRPr lang="ru-RU" sz="2000" b="1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60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Что такое сила тяжести?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81000" y="1600200"/>
            <a:ext cx="4495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        </a:t>
            </a:r>
            <a:r>
              <a:rPr lang="ru-RU" sz="24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2"/>
              </a:rPr>
              <a:t>Сила тяжести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—</a:t>
            </a:r>
            <a:endParaRPr lang="ru-RU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 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это векторная величина, определяющая силу притяжения к Земле любого тела.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 </a:t>
            </a:r>
            <a:r>
              <a:rPr lang="en-US" sz="5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5400" baseline="-25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тяж </a:t>
            </a:r>
            <a:r>
              <a:rPr lang="ru-RU" sz="5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= </a:t>
            </a:r>
            <a:r>
              <a:rPr lang="en-US" sz="5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mg</a:t>
            </a:r>
            <a:endParaRPr lang="ru-RU" sz="5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2400" baseline="-250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тяж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.- сила тяжести, Н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m-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масса тела, Кг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en-US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 коэффициент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– ускорение свободного падения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</a:rPr>
              <a:t>равен 9,8</a:t>
            </a:r>
            <a:r>
              <a:rPr lang="ru-RU" sz="24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Н/кг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ru-RU" sz="240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50" name="Rectangle 6"/>
          <p:cNvSpPr>
            <a:spLocks noGrp="1" noChangeArrowheads="1"/>
          </p:cNvSpPr>
          <p:nvPr>
            <p:ph sz="half" idx="4294967295"/>
          </p:nvPr>
        </p:nvSpPr>
        <p:spPr>
          <a:xfrm>
            <a:off x="5013325" y="1600200"/>
            <a:ext cx="3303588" cy="3506788"/>
          </a:xfrm>
        </p:spPr>
        <p:txBody>
          <a:bodyPr/>
          <a:lstStyle/>
          <a:p>
            <a:pPr eaLnBrk="1" hangingPunct="1">
              <a:defRPr/>
            </a:pPr>
            <a:endParaRPr 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5844" name="Picture 8" descr="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828800"/>
            <a:ext cx="37338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869950"/>
          </a:xfrm>
        </p:spPr>
        <p:txBody>
          <a:bodyPr/>
          <a:lstStyle/>
          <a:p>
            <a:pPr eaLnBrk="1" hangingPunct="1">
              <a:defRPr/>
            </a:pPr>
            <a:r>
              <a:rPr lang="ru-RU" sz="6000" b="1" smtClean="0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Monotype Corsiva" pitchFamily="66" charset="0"/>
              </a:rPr>
              <a:t>           Приборы для измерения  силы тяжести.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31813" y="1600200"/>
            <a:ext cx="4041775" cy="4525963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Динамометр-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2" tooltip="Прибор"/>
              </a:rPr>
              <a:t>прибор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для измерения 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 tooltip="Сила"/>
              </a:rPr>
              <a:t>силы</a:t>
            </a: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тяжести или веса тела.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ru-RU" sz="280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Единицы измерения силы - Ньютоны</a:t>
            </a:r>
          </a:p>
        </p:txBody>
      </p:sp>
      <p:sp>
        <p:nvSpPr>
          <p:cNvPr id="13317" name="Rectangle 5"/>
          <p:cNvSpPr>
            <a:spLocks noGrp="1" noChangeArrowheads="1"/>
          </p:cNvSpPr>
          <p:nvPr>
            <p:ph sz="half" idx="4294967295"/>
          </p:nvPr>
        </p:nvSpPr>
        <p:spPr>
          <a:xfrm>
            <a:off x="5561013" y="1600200"/>
            <a:ext cx="2670175" cy="1905000"/>
          </a:xfrm>
        </p:spPr>
        <p:txBody>
          <a:bodyPr/>
          <a:lstStyle/>
          <a:p>
            <a:pPr eaLnBrk="1" hangingPunct="1">
              <a:defRPr/>
            </a:pPr>
            <a:endParaRPr lang="ru-RU" sz="28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6868" name="Picture 9" descr="http://upload.wikimedia.org/wikipedia/commons/thumb/9/9c/Silomer_400kN.JPG/250px-Silomer_400k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1752600"/>
            <a:ext cx="29718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13" descr="Fizr7 15 1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4152900"/>
            <a:ext cx="37338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57438" y="1357313"/>
            <a:ext cx="4929187" cy="649287"/>
          </a:xfrm>
        </p:spPr>
        <p:txBody>
          <a:bodyPr/>
          <a:lstStyle/>
          <a:p>
            <a:pPr eaLnBrk="1" hangingPunct="1"/>
            <a:r>
              <a:rPr lang="ru-RU" sz="60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такое вес?</a:t>
            </a:r>
            <a:endParaRPr lang="uk-UA" sz="6000" b="1" i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2743200"/>
            <a:ext cx="7632700" cy="3671888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Arial" charset="0"/>
              <a:buNone/>
            </a:pPr>
            <a:r>
              <a:rPr lang="ru-RU" altLang="ko-KR" sz="2800" smtClean="0">
                <a:latin typeface="Verdana" pitchFamily="34" charset="0"/>
                <a:ea typeface="굴림" pitchFamily="34" charset="-127"/>
              </a:rPr>
              <a:t>   </a:t>
            </a:r>
            <a:r>
              <a:rPr lang="ru-RU" altLang="ko-KR" sz="4400" b="1" smtClean="0">
                <a:solidFill>
                  <a:srgbClr val="000000"/>
                </a:solidFill>
                <a:latin typeface="Times New Roman" pitchFamily="18" charset="0"/>
                <a:ea typeface="굴림" pitchFamily="34" charset="-127"/>
                <a:cs typeface="Times New Roman" pitchFamily="18" charset="0"/>
              </a:rPr>
              <a:t>Вес – это сила, с которой тело вследствие притяжения к Земле, действует на горизонтальную опору или вертикальный подвес</a:t>
            </a:r>
            <a:r>
              <a:rPr lang="ru-RU" altLang="ko-KR" sz="4400" b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altLang="ko-KR" sz="4400" b="1" smtClean="0">
                <a:solidFill>
                  <a:srgbClr val="000000"/>
                </a:solidFill>
                <a:latin typeface="Times New Roman" pitchFamily="18" charset="0"/>
                <a:ea typeface="굴림" pitchFamily="34" charset="-127"/>
              </a:rPr>
              <a:t> </a:t>
            </a:r>
            <a:endParaRPr lang="en-US" altLang="ko-KR" sz="4400" b="1" smtClean="0">
              <a:solidFill>
                <a:srgbClr val="000000"/>
              </a:solidFill>
              <a:latin typeface="Times New Roman" pitchFamily="18" charset="0"/>
              <a:ea typeface="굴림" pitchFamily="34" charset="-127"/>
            </a:endParaRPr>
          </a:p>
          <a:p>
            <a:pPr eaLnBrk="1" hangingPunct="1">
              <a:lnSpc>
                <a:spcPct val="80000"/>
              </a:lnSpc>
            </a:pPr>
            <a:endParaRPr lang="uk-UA" sz="4400" b="1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6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2400" y="0"/>
            <a:ext cx="8229600" cy="1143000"/>
          </a:xfrm>
        </p:spPr>
        <p:txBody>
          <a:bodyPr/>
          <a:lstStyle/>
          <a:p>
            <a:pPr eaLnBrk="1" hangingPunct="1"/>
            <a:r>
              <a:rPr lang="ru-RU" sz="5400" b="1" i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Формула веса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428625" y="1285875"/>
            <a:ext cx="7758113" cy="1393825"/>
          </a:xfrm>
        </p:spPr>
        <p:txBody>
          <a:bodyPr anchor="b"/>
          <a:lstStyle/>
          <a:p>
            <a:pPr marL="0" indent="0" algn="ctr" eaLnBrk="1" hangingPunct="1">
              <a:buFont typeface="Arial" charset="0"/>
              <a:buNone/>
            </a:pPr>
            <a:r>
              <a:rPr lang="ru-RU" b="1" smtClean="0">
                <a:solidFill>
                  <a:srgbClr val="000000"/>
                </a:solidFill>
              </a:rPr>
              <a:t>Если тело неподвижно или движется равномерно, то вес можно рассчитать</a:t>
            </a:r>
          </a:p>
        </p:txBody>
      </p:sp>
      <p:grpSp>
        <p:nvGrpSpPr>
          <p:cNvPr id="12" name="Группа 11"/>
          <p:cNvGrpSpPr>
            <a:grpSpLocks/>
          </p:cNvGrpSpPr>
          <p:nvPr/>
        </p:nvGrpSpPr>
        <p:grpSpPr bwMode="auto">
          <a:xfrm>
            <a:off x="500063" y="3286125"/>
            <a:ext cx="3786187" cy="1785938"/>
            <a:chOff x="500034" y="3286124"/>
            <a:chExt cx="3786214" cy="1785950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500034" y="3286124"/>
              <a:ext cx="3786214" cy="178595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graphicFrame>
          <p:nvGraphicFramePr>
            <p:cNvPr id="40966" name="Содержимое 6"/>
            <p:cNvGraphicFramePr>
              <a:graphicFrameLocks noChangeAspect="1"/>
            </p:cNvGraphicFramePr>
            <p:nvPr/>
          </p:nvGraphicFramePr>
          <p:xfrm>
            <a:off x="642910" y="3429000"/>
            <a:ext cx="3509962" cy="1439863"/>
          </p:xfrm>
          <a:graphic>
            <a:graphicData uri="http://schemas.openxmlformats.org/presentationml/2006/ole">
              <p:oleObj spid="_x0000_s40966" name="Формула" r:id="rId3" imgW="495000" imgH="203040" progId="Equation.3">
                <p:embed/>
              </p:oleObj>
            </a:graphicData>
          </a:graphic>
        </p:graphicFrame>
      </p:grpSp>
      <p:sp>
        <p:nvSpPr>
          <p:cNvPr id="10" name="Овал 9"/>
          <p:cNvSpPr/>
          <p:nvPr/>
        </p:nvSpPr>
        <p:spPr>
          <a:xfrm>
            <a:off x="5786438" y="5286375"/>
            <a:ext cx="2214562" cy="9144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00"/>
                </a:solidFill>
              </a:rPr>
              <a:t>m-</a:t>
            </a:r>
            <a:r>
              <a:rPr lang="ru-RU" sz="2400" b="1" dirty="0">
                <a:solidFill>
                  <a:srgbClr val="000000"/>
                </a:solidFill>
              </a:rPr>
              <a:t> масса тела</a:t>
            </a:r>
          </a:p>
        </p:txBody>
      </p:sp>
      <p:sp>
        <p:nvSpPr>
          <p:cNvPr id="11" name="Овал 10"/>
          <p:cNvSpPr/>
          <p:nvPr/>
        </p:nvSpPr>
        <p:spPr>
          <a:xfrm>
            <a:off x="4857750" y="3000375"/>
            <a:ext cx="3714750" cy="17145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rgbClr val="000000"/>
                </a:solidFill>
              </a:rPr>
              <a:t>g – </a:t>
            </a:r>
            <a:r>
              <a:rPr lang="ru-RU" sz="2400" b="1" dirty="0">
                <a:solidFill>
                  <a:srgbClr val="000000"/>
                </a:solidFill>
              </a:rPr>
              <a:t>ускорение свободного падения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1136650" y="1916113"/>
            <a:ext cx="8007350" cy="4191000"/>
          </a:xfrm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     Сила трения  - это сила, возникающая при движении одного тела по поверхности другого и препятствующая их относительному движению.</a:t>
            </a:r>
          </a:p>
        </p:txBody>
      </p:sp>
      <p:sp>
        <p:nvSpPr>
          <p:cNvPr id="73732" name="Rectangle 4"/>
          <p:cNvSpPr>
            <a:spLocks noRot="1" noChangeArrowheads="1"/>
          </p:cNvSpPr>
          <p:nvPr/>
        </p:nvSpPr>
        <p:spPr bwMode="auto">
          <a:xfrm>
            <a:off x="1187450" y="4437063"/>
            <a:ext cx="7129463" cy="18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defRPr/>
            </a:pPr>
            <a:r>
              <a:rPr lang="en-US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ru-RU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тр = μ</a:t>
            </a:r>
            <a:r>
              <a:rPr lang="en-US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*N</a:t>
            </a:r>
            <a:endParaRPr lang="ru-RU" sz="40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defRPr/>
            </a:pPr>
            <a:endParaRPr lang="en-US" sz="30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defRPr/>
            </a:pPr>
            <a:r>
              <a:rPr lang="en-US" sz="30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ru-RU" sz="3000">
                <a:effectLst>
                  <a:outerShdw blurRad="38100" dist="38100" dir="2700000" algn="tl">
                    <a:srgbClr val="FFFFFF"/>
                  </a:outerShdw>
                </a:effectLst>
              </a:rPr>
              <a:t>μ</a:t>
            </a:r>
            <a:r>
              <a:rPr lang="en-US" sz="3000">
                <a:effectLst>
                  <a:outerShdw blurRad="38100" dist="38100" dir="2700000" algn="tl">
                    <a:srgbClr val="FFFFFF"/>
                  </a:outerShdw>
                </a:effectLst>
              </a:rPr>
              <a:t>-</a:t>
            </a:r>
            <a:r>
              <a:rPr lang="ru-RU" sz="3000">
                <a:effectLst>
                  <a:outerShdw blurRad="38100" dist="38100" dir="2700000" algn="tl">
                    <a:srgbClr val="FFFFFF"/>
                  </a:outerShdw>
                </a:effectLst>
              </a:rPr>
              <a:t>коэффициент трения</a:t>
            </a:r>
          </a:p>
          <a:p>
            <a:pPr marL="342900" indent="-342900">
              <a:defRPr/>
            </a:pPr>
            <a:r>
              <a:rPr lang="ru-RU" sz="300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en-US" sz="3000">
                <a:effectLst>
                  <a:outerShdw blurRad="38100" dist="38100" dir="2700000" algn="tl">
                    <a:srgbClr val="FFFFFF"/>
                  </a:outerShdw>
                </a:effectLst>
              </a:rPr>
              <a:t>N</a:t>
            </a:r>
            <a:r>
              <a:rPr lang="ru-RU" sz="3000">
                <a:effectLst>
                  <a:outerShdw blurRad="38100" dist="38100" dir="2700000" algn="tl">
                    <a:srgbClr val="FFFFFF"/>
                  </a:outerShdw>
                </a:effectLst>
              </a:rPr>
              <a:t>-сила реакции опоры</a:t>
            </a:r>
            <a:endParaRPr lang="en-US" sz="30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  <a:defRPr/>
            </a:pPr>
            <a:endParaRPr lang="ru-RU" sz="30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9" presetClass="entr" presetSubtype="0" decel="10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build="p"/>
      <p:bldP spid="737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323850" y="333375"/>
            <a:ext cx="8385175" cy="1431925"/>
          </a:xfrm>
        </p:spPr>
        <p:txBody>
          <a:bodyPr/>
          <a:lstStyle/>
          <a:p>
            <a:pPr eaLnBrk="1" hangingPunct="1"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Причины возникновения сил трения</a:t>
            </a:r>
          </a:p>
        </p:txBody>
      </p:sp>
      <p:sp>
        <p:nvSpPr>
          <p:cNvPr id="53251" name="Rectangle 3"/>
          <p:cNvSpPr>
            <a:spLocks noGrp="1" noRot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Шероховатость поверхностей соприкасающихся тел.(даже гладкие поверхности имеют микроскопические неровности и при скольжении зацепляются друг за друга и тем самым мешают движению.)</a:t>
            </a:r>
          </a:p>
          <a:p>
            <a:pPr eaLnBrk="1" hangingPunct="1">
              <a:defRPr/>
            </a:pPr>
            <a:r>
              <a:rPr lang="ru-RU" sz="24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Межмолекулярное притяжение, действующее в месте контакта трущихся тел.</a:t>
            </a:r>
          </a:p>
          <a:p>
            <a:pPr eaLnBrk="1" hangingPunct="1">
              <a:buFont typeface="Arial" charset="0"/>
              <a:buNone/>
              <a:defRPr/>
            </a:pPr>
            <a:endParaRPr lang="ru-RU" sz="240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3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600" decel="100000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00" decel="100000" fill="hold"/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600" decel="100000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00" decel="100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00" decel="100000" fill="hold"/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3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4"/>
          <p:cNvSpPr txBox="1">
            <a:spLocks noChangeArrowheads="1"/>
          </p:cNvSpPr>
          <p:nvPr/>
        </p:nvSpPr>
        <p:spPr bwMode="auto">
          <a:xfrm>
            <a:off x="900113" y="1916113"/>
            <a:ext cx="72723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ru-RU" sz="2400" b="1" i="1">
              <a:solidFill>
                <a:srgbClr val="9966FF"/>
              </a:solidFill>
              <a:latin typeface="Goudy Old Style" pitchFamily="18" charset="0"/>
            </a:endParaRPr>
          </a:p>
        </p:txBody>
      </p:sp>
      <p:sp>
        <p:nvSpPr>
          <p:cNvPr id="32774" name="WordArt 6"/>
          <p:cNvSpPr>
            <a:spLocks noChangeArrowheads="1" noChangeShapeType="1" noTextEdit="1"/>
          </p:cNvSpPr>
          <p:nvPr/>
        </p:nvSpPr>
        <p:spPr bwMode="auto">
          <a:xfrm>
            <a:off x="1476375" y="333375"/>
            <a:ext cx="6553200" cy="1328738"/>
          </a:xfrm>
          <a:prstGeom prst="rect">
            <a:avLst/>
          </a:prstGeom>
        </p:spPr>
        <p:txBody>
          <a:bodyPr wrap="none" fromWordArt="1">
            <a:prstTxWarp prst="textStop">
              <a:avLst>
                <a:gd name="adj" fmla="val 22222"/>
              </a:avLst>
            </a:prstTxWarp>
          </a:bodyPr>
          <a:lstStyle/>
          <a:p>
            <a:pPr algn="ctr"/>
            <a:endParaRPr lang="ru-RU" sz="3600" i="1" kern="1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Tahoma"/>
              <a:ea typeface="Tahoma"/>
              <a:cs typeface="Tahoma"/>
            </a:endParaRPr>
          </a:p>
        </p:txBody>
      </p:sp>
      <p:sp>
        <p:nvSpPr>
          <p:cNvPr id="46084" name="Text Box 7"/>
          <p:cNvSpPr txBox="1">
            <a:spLocks noChangeArrowheads="1"/>
          </p:cNvSpPr>
          <p:nvPr/>
        </p:nvSpPr>
        <p:spPr bwMode="auto">
          <a:xfrm>
            <a:off x="755650" y="2492375"/>
            <a:ext cx="7488238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Tunga" pitchFamily="34" charset="0"/>
              </a:rPr>
              <a:t>Сила трения скольжения </a:t>
            </a:r>
            <a:r>
              <a:rPr lang="ru-RU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–</a:t>
            </a:r>
            <a:r>
              <a:rPr lang="ru-RU" sz="4000" b="1" i="1">
                <a:effectLst>
                  <a:outerShdw blurRad="38100" dist="38100" dir="2700000" algn="tl">
                    <a:srgbClr val="FFFFFF"/>
                  </a:outerShdw>
                </a:effectLst>
                <a:latin typeface="Tunga" pitchFamily="34" charset="0"/>
              </a:rPr>
              <a:t> сила, возникающая тогда, когда одно тело скользит по поверхности другого.</a:t>
            </a:r>
            <a:r>
              <a:rPr lang="ru-RU" sz="4000"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</a:t>
            </a:r>
          </a:p>
        </p:txBody>
      </p:sp>
      <p:sp>
        <p:nvSpPr>
          <p:cNvPr id="44036" name="Прямоугольник 4"/>
          <p:cNvSpPr>
            <a:spLocks noChangeArrowheads="1"/>
          </p:cNvSpPr>
          <p:nvPr/>
        </p:nvSpPr>
        <p:spPr bwMode="auto">
          <a:xfrm>
            <a:off x="0" y="476250"/>
            <a:ext cx="90297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>
                <a:latin typeface="Arial Black" pitchFamily="34" charset="0"/>
              </a:rPr>
              <a:t>Сила трения скольжения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0"/>
            <a:ext cx="8385175" cy="1431925"/>
          </a:xfrm>
        </p:spPr>
        <p:txBody>
          <a:bodyPr/>
          <a:lstStyle/>
          <a:p>
            <a:pPr eaLnBrk="1" hangingPunct="1"/>
            <a:r>
              <a:rPr lang="ru-RU" b="1" smtClean="0"/>
              <a:t>Сила трения качения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ru-RU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 </a:t>
            </a:r>
            <a:r>
              <a:rPr lang="ru-RU" sz="3000" i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Трение качения</a:t>
            </a:r>
            <a:r>
              <a:rPr lang="ru-RU" sz="300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— момент сил, возникающий при качении одного из двух контактирущих / взаимодействущих тел относительно другого и противодействующий вращению движущегося тела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/>
      <p:bldP spid="2560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Rot="1" noChangeArrowheads="1"/>
          </p:cNvSpPr>
          <p:nvPr>
            <p:ph type="body" idx="4294967295"/>
          </p:nvPr>
        </p:nvSpPr>
        <p:spPr>
          <a:xfrm>
            <a:off x="0" y="549275"/>
            <a:ext cx="8662988" cy="499268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ru-RU" sz="28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</a:t>
            </a:r>
            <a:r>
              <a:rPr lang="ru-RU" sz="4800" b="1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Сила трения покоя</a:t>
            </a:r>
          </a:p>
          <a:p>
            <a:pPr algn="ctr" eaLnBrk="1" hangingPunct="1">
              <a:buFontTx/>
              <a:buNone/>
              <a:defRPr/>
            </a:pPr>
            <a:endParaRPr lang="ru-RU" sz="4800" b="1" smtClean="0">
              <a:effectLst>
                <a:outerShdw blurRad="38100" dist="38100" dir="2700000" algn="tl">
                  <a:srgbClr val="FFFFFF"/>
                </a:outerShdw>
              </a:effectLst>
              <a:latin typeface="Arial Black" pitchFamily="34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Сила трения покоя - сила, действующая на тело:</a:t>
            </a:r>
          </a:p>
          <a:p>
            <a:pPr algn="just" eaLnBrk="1" hangingPunct="1">
              <a:buFontTx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 со стороны соприкасающегося с ним другого тела,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  вдоль поверхности соприкосновения тел,</a:t>
            </a:r>
          </a:p>
          <a:p>
            <a:pPr algn="just" eaLnBrk="1" hangingPunct="1">
              <a:buFont typeface="Arial" charset="0"/>
              <a:buNone/>
              <a:defRPr/>
            </a:pPr>
            <a:r>
              <a:rPr lang="ru-RU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- если  тела покоятся относительно друг друга. </a:t>
            </a:r>
            <a:r>
              <a:rPr 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/>
            </a:r>
            <a:br>
              <a:rPr 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ru-RU" b="1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6082" name="WordArt 4"/>
          <p:cNvSpPr>
            <a:spLocks noChangeArrowheads="1" noChangeShapeType="1" noTextEdit="1"/>
          </p:cNvSpPr>
          <p:nvPr/>
        </p:nvSpPr>
        <p:spPr bwMode="auto">
          <a:xfrm>
            <a:off x="1979613" y="404813"/>
            <a:ext cx="5184775" cy="108108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endParaRPr lang="ru-RU" sz="3600" kern="10" spc="-360">
              <a:ln w="12700">
                <a:solidFill>
                  <a:srgbClr val="FFFF00"/>
                </a:solidFill>
                <a:round/>
                <a:headEnd/>
                <a:tailEnd/>
              </a:ln>
              <a:solidFill>
                <a:srgbClr val="EE1E08"/>
              </a:solidFill>
              <a:latin typeface="+mj-lt"/>
              <a:ea typeface="+mj-lt"/>
              <a:cs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spect="1" noChangeArrowheads="1"/>
          </p:cNvSpPr>
          <p:nvPr isPhoto="1"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solidFill>
                <a:srgbClr val="FFFF00"/>
              </a:solidFill>
            </a:endParaRPr>
          </a:p>
        </p:txBody>
      </p:sp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0" y="1484313"/>
            <a:ext cx="914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Сила упругости – 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сила, возникающая при деформации тела и направленная противоположно направлению смещения частиц при     деформации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8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8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81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8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8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8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0" y="333375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Условия возникновения силы упругости</a:t>
            </a:r>
            <a:r>
              <a:rPr lang="ru-RU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b="1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-  </a:t>
            </a:r>
            <a:r>
              <a:rPr lang="ru-RU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деформация</a:t>
            </a:r>
          </a:p>
        </p:txBody>
      </p:sp>
      <p:sp>
        <p:nvSpPr>
          <p:cNvPr id="49155" name="Rectangle 3"/>
          <p:cNvSpPr>
            <a:spLocks noGrp="1"/>
          </p:cNvSpPr>
          <p:nvPr>
            <p:ph type="body" sz="half" idx="1"/>
          </p:nvPr>
        </p:nvSpPr>
        <p:spPr>
          <a:xfrm>
            <a:off x="-252413" y="2060575"/>
            <a:ext cx="4608513" cy="4033838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sz="3600" b="1" smtClean="0"/>
              <a:t>   </a:t>
            </a:r>
            <a:r>
              <a:rPr lang="ru-RU" sz="3600" b="1" i="1" smtClean="0">
                <a:solidFill>
                  <a:srgbClr val="0000FF"/>
                </a:solidFill>
              </a:rPr>
              <a:t>Под </a:t>
            </a:r>
            <a:r>
              <a:rPr lang="ru-RU" sz="3600" b="1" i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деформацией</a:t>
            </a:r>
            <a:r>
              <a:rPr lang="ru-RU" sz="3600" b="1" i="1" smtClean="0">
                <a:solidFill>
                  <a:srgbClr val="0000FF"/>
                </a:solidFill>
              </a:rPr>
              <a:t> понимают изменение объема или формы тела под действием внешних сил</a:t>
            </a:r>
          </a:p>
          <a:p>
            <a:pPr>
              <a:buFont typeface="Arial" charset="0"/>
              <a:buNone/>
              <a:defRPr/>
            </a:pPr>
            <a:r>
              <a:rPr lang="ru-RU" sz="3600" b="1" smtClean="0">
                <a:solidFill>
                  <a:srgbClr val="0000FF"/>
                </a:solidFill>
              </a:rPr>
              <a:t>   </a:t>
            </a:r>
            <a:endParaRPr lang="ru-RU" b="1" smtClean="0">
              <a:solidFill>
                <a:srgbClr val="0000FF"/>
              </a:solidFill>
            </a:endParaRPr>
          </a:p>
          <a:p>
            <a:pPr>
              <a:buFont typeface="Arial" charset="0"/>
              <a:buNone/>
              <a:defRPr/>
            </a:pPr>
            <a:endParaRPr lang="ru-RU" b="1" smtClean="0">
              <a:solidFill>
                <a:srgbClr val="0000FF"/>
              </a:solidFill>
            </a:endParaRPr>
          </a:p>
        </p:txBody>
      </p:sp>
      <p:pic>
        <p:nvPicPr>
          <p:cNvPr id="49156" name="Picture 4" descr="сила уп1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284663" y="2324100"/>
            <a:ext cx="4570412" cy="3748088"/>
          </a:xfrm>
          <a:ln w="38100">
            <a:solidFill>
              <a:srgbClr val="0000FF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1176338"/>
          </a:xfrm>
        </p:spPr>
        <p:txBody>
          <a:bodyPr/>
          <a:lstStyle/>
          <a:p>
            <a:r>
              <a:rPr lang="ru-RU" sz="6000" b="1" i="1" smtClean="0">
                <a:solidFill>
                  <a:srgbClr val="000000"/>
                </a:solidFill>
              </a:rPr>
              <a:t>Виды деформаций</a:t>
            </a:r>
          </a:p>
        </p:txBody>
      </p:sp>
      <p:graphicFrame>
        <p:nvGraphicFramePr>
          <p:cNvPr id="50179" name="Group 3"/>
          <p:cNvGraphicFramePr>
            <a:graphicFrameLocks noGrp="1"/>
          </p:cNvGraphicFramePr>
          <p:nvPr>
            <p:ph idx="1"/>
          </p:nvPr>
        </p:nvGraphicFramePr>
        <p:xfrm>
          <a:off x="250825" y="1412875"/>
          <a:ext cx="8642350" cy="4373563"/>
        </p:xfrm>
        <a:graphic>
          <a:graphicData uri="http://schemas.openxmlformats.org/drawingml/2006/table">
            <a:tbl>
              <a:tblPr/>
              <a:tblGrid>
                <a:gridCol w="4321175"/>
                <a:gridCol w="4321175"/>
              </a:tblGrid>
              <a:tr h="9937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Упругие –</a:t>
                      </a: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исчезают после прекращения действия внешних сил:</a:t>
                      </a:r>
                      <a:r>
                        <a:rPr kumimoji="0" lang="ru-RU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 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50000">
                          <a:schemeClr val="accent2"/>
                        </a:gs>
                        <a:gs pos="100000">
                          <a:srgbClr val="66FFFF"/>
                        </a:gs>
                      </a:gsLst>
                      <a:lin ang="189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4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Пластические </a:t>
                      </a:r>
                      <a:r>
                        <a:rPr kumimoji="0" lang="ru-RU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– не исчезают после прекращения действия внешних сил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sz="32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100000">
                          <a:schemeClr val="accent2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Растяжения и сжатия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50000">
                          <a:schemeClr val="accent2"/>
                        </a:gs>
                        <a:gs pos="100000">
                          <a:srgbClr val="66FFFF"/>
                        </a:gs>
                      </a:gsLst>
                      <a:lin ang="189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Сдвига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50000">
                          <a:schemeClr val="accent2"/>
                        </a:gs>
                        <a:gs pos="100000">
                          <a:srgbClr val="66FFFF"/>
                        </a:gs>
                      </a:gsLst>
                      <a:lin ang="189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Изгиба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50000">
                          <a:schemeClr val="accent2"/>
                        </a:gs>
                        <a:gs pos="100000">
                          <a:srgbClr val="66FFFF"/>
                        </a:gs>
                      </a:gsLst>
                      <a:lin ang="189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Кручения</a:t>
                      </a:r>
                    </a:p>
                  </a:txBody>
                  <a:tcPr horzOverflow="overflow">
                    <a:lnL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hlink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66FFFF"/>
                        </a:gs>
                        <a:gs pos="50000">
                          <a:schemeClr val="accent2"/>
                        </a:gs>
                        <a:gs pos="100000">
                          <a:srgbClr val="66FFFF"/>
                        </a:gs>
                      </a:gsLst>
                      <a:lin ang="189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/>
          </p:nvPr>
        </p:nvSpPr>
        <p:spPr>
          <a:xfrm>
            <a:off x="0" y="0"/>
            <a:ext cx="6443663" cy="1371600"/>
          </a:xfrm>
        </p:spPr>
        <p:txBody>
          <a:bodyPr/>
          <a:lstStyle/>
          <a:p>
            <a:r>
              <a:rPr lang="ru-RU" sz="4800" b="1" i="1" smtClean="0">
                <a:solidFill>
                  <a:srgbClr val="000000"/>
                </a:solidFill>
              </a:rPr>
              <a:t>Что называется жесткостью тела?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sz="half" idx="1"/>
          </p:nvPr>
        </p:nvSpPr>
        <p:spPr>
          <a:xfrm>
            <a:off x="0" y="1981200"/>
            <a:ext cx="4716463" cy="4471988"/>
          </a:xfrm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b="1" smtClean="0"/>
              <a:t>   </a:t>
            </a:r>
            <a:r>
              <a:rPr lang="ru-RU" b="1" smtClean="0">
                <a:solidFill>
                  <a:srgbClr val="000000"/>
                </a:solidFill>
              </a:rPr>
              <a:t>Коэффициент жесткости зависит от формы и размеров тела, а также от материала.           Он численно равен силе упругости при растяжении тела на 1 м.</a:t>
            </a:r>
          </a:p>
        </p:txBody>
      </p:sp>
      <p:graphicFrame>
        <p:nvGraphicFramePr>
          <p:cNvPr id="51204" name="Object 4"/>
          <p:cNvGraphicFramePr>
            <a:graphicFrameLocks noChangeAspect="1"/>
          </p:cNvGraphicFramePr>
          <p:nvPr>
            <p:ph sz="quarter" idx="3"/>
          </p:nvPr>
        </p:nvGraphicFramePr>
        <p:xfrm>
          <a:off x="6659563" y="0"/>
          <a:ext cx="2101850" cy="1981200"/>
        </p:xfrm>
        <a:graphic>
          <a:graphicData uri="http://schemas.openxmlformats.org/presentationml/2006/ole">
            <p:oleObj spid="_x0000_s51204" name="Формула" r:id="rId3" imgW="660240" imgH="622080" progId="Equation.3">
              <p:embed/>
            </p:oleObj>
          </a:graphicData>
        </a:graphic>
      </p:graphicFrame>
      <p:pic>
        <p:nvPicPr>
          <p:cNvPr id="51205" name="Picture 5" descr="безымянный2"/>
          <p:cNvPicPr>
            <a:picLocks noChangeAspect="1" noChangeArrowheads="1"/>
          </p:cNvPicPr>
          <p:nvPr/>
        </p:nvPicPr>
        <p:blipFill>
          <a:blip r:embed="rId4">
            <a:lum bright="-6000" contrast="24000"/>
          </a:blip>
          <a:srcRect/>
          <a:stretch>
            <a:fillRect/>
          </a:stretch>
        </p:blipFill>
        <p:spPr bwMode="auto">
          <a:xfrm>
            <a:off x="5076825" y="1700213"/>
            <a:ext cx="1546225" cy="4921250"/>
          </a:xfrm>
          <a:prstGeom prst="rect">
            <a:avLst/>
          </a:prstGeom>
          <a:noFill/>
          <a:ln w="28575">
            <a:solidFill>
              <a:srgbClr val="99CCFF"/>
            </a:solidFill>
            <a:miter lim="800000"/>
            <a:headEnd/>
            <a:tailEnd/>
          </a:ln>
        </p:spPr>
      </p:pic>
      <p:pic>
        <p:nvPicPr>
          <p:cNvPr id="51206" name="Picture 6" descr="безымянный3"/>
          <p:cNvPicPr>
            <a:picLocks noChangeAspect="1" noChangeArrowheads="1"/>
          </p:cNvPicPr>
          <p:nvPr/>
        </p:nvPicPr>
        <p:blipFill>
          <a:blip r:embed="rId5">
            <a:lum bright="-6000" contrast="24000"/>
          </a:blip>
          <a:srcRect/>
          <a:stretch>
            <a:fillRect/>
          </a:stretch>
        </p:blipFill>
        <p:spPr bwMode="auto">
          <a:xfrm>
            <a:off x="6948488" y="1700213"/>
            <a:ext cx="1439862" cy="4941887"/>
          </a:xfrm>
          <a:prstGeom prst="rect">
            <a:avLst/>
          </a:prstGeom>
          <a:noFill/>
          <a:ln w="28575">
            <a:solidFill>
              <a:srgbClr val="99CCF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1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1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xit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2" grpId="0"/>
      <p:bldP spid="5120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body" idx="1"/>
          </p:nvPr>
        </p:nvSpPr>
        <p:spPr>
          <a:xfrm>
            <a:off x="457200" y="404813"/>
            <a:ext cx="8229600" cy="572135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ru-RU" smtClean="0">
                <a:solidFill>
                  <a:schemeClr val="accent1"/>
                </a:solidFill>
              </a:rPr>
              <a:t>Когда сила упругости равна силе </a:t>
            </a:r>
          </a:p>
          <a:p>
            <a:pPr>
              <a:buFont typeface="Arial" charset="0"/>
              <a:buNone/>
              <a:defRPr/>
            </a:pPr>
            <a:r>
              <a:rPr lang="ru-RU" smtClean="0">
                <a:solidFill>
                  <a:schemeClr val="accent1"/>
                </a:solidFill>
              </a:rPr>
              <a:t>тяжести?</a:t>
            </a:r>
          </a:p>
          <a:p>
            <a:pPr>
              <a:buFont typeface="Arial" charset="0"/>
              <a:buNone/>
              <a:defRPr/>
            </a:pPr>
            <a:r>
              <a:rPr lang="ru-RU" smtClean="0">
                <a:solidFill>
                  <a:schemeClr val="accent1"/>
                </a:solidFill>
              </a:rPr>
              <a:t>Если тело покоится или движется равномерно.</a:t>
            </a:r>
          </a:p>
          <a:p>
            <a:pPr>
              <a:buFont typeface="Arial" charset="0"/>
              <a:buNone/>
              <a:defRPr/>
            </a:pPr>
            <a:endParaRPr lang="ru-RU" smtClean="0">
              <a:solidFill>
                <a:schemeClr val="accent1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ru-RU" smtClean="0">
                <a:solidFill>
                  <a:schemeClr val="accent2"/>
                </a:solidFill>
              </a:rPr>
              <a:t>От чего зависит сила упругости при растяжении?</a:t>
            </a:r>
          </a:p>
          <a:p>
            <a:pPr>
              <a:buFont typeface="Arial" charset="0"/>
              <a:buNone/>
              <a:defRPr/>
            </a:pPr>
            <a:r>
              <a:rPr lang="ru-RU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Сила упругости зависит от растяжения пружины.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Решение задач.</a:t>
            </a:r>
          </a:p>
        </p:txBody>
      </p:sp>
      <p:sp>
        <p:nvSpPr>
          <p:cNvPr id="5325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 typeface="Arial" charset="0"/>
              <a:buAutoNum type="arabicParenR"/>
            </a:pPr>
            <a:r>
              <a:rPr lang="ru-RU" smtClean="0"/>
              <a:t>Определить силу тяжести, действующую на тело массой 500 г.</a:t>
            </a:r>
          </a:p>
          <a:p>
            <a:pPr marL="609600" indent="-609600">
              <a:buFont typeface="Arial" charset="0"/>
              <a:buAutoNum type="arabicParenR"/>
            </a:pPr>
            <a:r>
              <a:rPr lang="ru-RU" smtClean="0"/>
              <a:t>Определить вес тела массой 700 г.</a:t>
            </a:r>
          </a:p>
          <a:p>
            <a:pPr marL="609600" indent="-609600">
              <a:buFont typeface="Arial" charset="0"/>
              <a:buAutoNum type="arabicParenR"/>
            </a:pPr>
            <a:r>
              <a:rPr lang="ru-RU" smtClean="0"/>
              <a:t>Определите импульс тела массой 1 т при движении со скоростью 36 км/ч. </a:t>
            </a:r>
          </a:p>
          <a:p>
            <a:pPr marL="609600" indent="-609600">
              <a:buFont typeface="Arial" charset="0"/>
              <a:buAutoNum type="arabicParenR"/>
            </a:pPr>
            <a:r>
              <a:rPr lang="ru-RU" smtClean="0"/>
              <a:t>Определите жесткость пружины при силе упругости 12 Н и удлинении пружины 30 см. 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405</TotalTime>
  <Words>702</Words>
  <Application>Microsoft Office PowerPoint</Application>
  <PresentationFormat>Экран (4:3)</PresentationFormat>
  <Paragraphs>107</Paragraphs>
  <Slides>28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14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45" baseType="lpstr">
      <vt:lpstr>Arial</vt:lpstr>
      <vt:lpstr>Calibri</vt:lpstr>
      <vt:lpstr>Verdana</vt:lpstr>
      <vt:lpstr>Symbol</vt:lpstr>
      <vt:lpstr>Georgia</vt:lpstr>
      <vt:lpstr>Monotype Corsiva</vt:lpstr>
      <vt:lpstr>Times New Roman</vt:lpstr>
      <vt:lpstr>굴림</vt:lpstr>
      <vt:lpstr>맑은 고딕</vt:lpstr>
      <vt:lpstr>Wingdings</vt:lpstr>
      <vt:lpstr>Goudy Old Style</vt:lpstr>
      <vt:lpstr>Tunga</vt:lpstr>
      <vt:lpstr>Tahoma</vt:lpstr>
      <vt:lpstr>Arial Black</vt:lpstr>
      <vt:lpstr>Тема Office</vt:lpstr>
      <vt:lpstr>Формула</vt:lpstr>
      <vt:lpstr>Microsoft Equation 3.0</vt:lpstr>
      <vt:lpstr>УРОК ОБОБЩЕНИЯ ЗНАНИЙ ПО ТЕМЕ «Механика: законы Ньютона, законы сохранения».</vt:lpstr>
      <vt:lpstr>Слайд 2</vt:lpstr>
      <vt:lpstr>Слайд 3</vt:lpstr>
      <vt:lpstr>Слайд 4</vt:lpstr>
      <vt:lpstr>Слайд 5</vt:lpstr>
      <vt:lpstr>Второй закон Ньютона</vt:lpstr>
      <vt:lpstr>Слайд 7</vt:lpstr>
      <vt:lpstr>Импульсом тела p</vt:lpstr>
      <vt:lpstr>Слайд 9</vt:lpstr>
      <vt:lpstr>Импульс силы -  это мера воздействия силы на тело за данный промежуток времени. </vt:lpstr>
      <vt:lpstr>Закон сохранения импульса</vt:lpstr>
      <vt:lpstr>Слайд 12</vt:lpstr>
      <vt:lpstr>Эталон массы</vt:lpstr>
      <vt:lpstr> Что такое сила тяжести?</vt:lpstr>
      <vt:lpstr>           Приборы для измерения  силы тяжести.</vt:lpstr>
      <vt:lpstr>Что такое вес?</vt:lpstr>
      <vt:lpstr>Формула веса</vt:lpstr>
      <vt:lpstr>Слайд 18</vt:lpstr>
      <vt:lpstr>Причины возникновения сил трения</vt:lpstr>
      <vt:lpstr>Слайд 20</vt:lpstr>
      <vt:lpstr>Сила трения качения</vt:lpstr>
      <vt:lpstr>Слайд 22</vt:lpstr>
      <vt:lpstr>Слайд 23</vt:lpstr>
      <vt:lpstr>Условия возникновения силы упругости   -   деформация</vt:lpstr>
      <vt:lpstr>Виды деформаций</vt:lpstr>
      <vt:lpstr>Что называется жесткостью тела?</vt:lpstr>
      <vt:lpstr>Слайд 27</vt:lpstr>
      <vt:lpstr>Решение задач.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и законы динамики.</dc:title>
  <dc:creator>Кольша</dc:creator>
  <cp:lastModifiedBy>user</cp:lastModifiedBy>
  <cp:revision>39</cp:revision>
  <dcterms:created xsi:type="dcterms:W3CDTF">2010-10-17T06:57:37Z</dcterms:created>
  <dcterms:modified xsi:type="dcterms:W3CDTF">2018-10-27T06:46:37Z</dcterms:modified>
</cp:coreProperties>
</file>