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bio.info/dic/12084" TargetMode="External"/><Relationship Id="rId2" Type="http://schemas.openxmlformats.org/officeDocument/2006/relationships/hyperlink" Target="http://sbio.info/dic/1214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bio.info/dic/1202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bio.info/dic/11050" TargetMode="External"/><Relationship Id="rId2" Type="http://schemas.openxmlformats.org/officeDocument/2006/relationships/hyperlink" Target="http://sbio.info/materials/orgbiol/orgrastvizsh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sbio.info/dic/12581" TargetMode="External"/><Relationship Id="rId5" Type="http://schemas.openxmlformats.org/officeDocument/2006/relationships/hyperlink" Target="http://sbio.info/dic/10854" TargetMode="External"/><Relationship Id="rId4" Type="http://schemas.openxmlformats.org/officeDocument/2006/relationships/hyperlink" Target="http://sbio.info/dic/1208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Условия жизни на Земле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Раздел 5.1 В Вселенная. Земля. Человек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5301208"/>
            <a:ext cx="576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Выполнила: учитель естествознания,   </a:t>
            </a:r>
            <a:r>
              <a:rPr lang="ru-RU" sz="2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Саттарова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Д.Б.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7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Ответьте на вопросы: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Г</a:t>
            </a:r>
            <a:r>
              <a:rPr lang="ru-RU" sz="4400" dirty="0" smtClean="0"/>
              <a:t>де </a:t>
            </a:r>
            <a:r>
              <a:rPr lang="ru-RU" sz="4400" dirty="0"/>
              <a:t>появились первые живые организмы на </a:t>
            </a:r>
            <a:r>
              <a:rPr lang="ru-RU" sz="4400" dirty="0" smtClean="0"/>
              <a:t>Земле?</a:t>
            </a:r>
          </a:p>
          <a:p>
            <a:r>
              <a:rPr lang="ru-RU" sz="4400" dirty="0" smtClean="0"/>
              <a:t>Какие </a:t>
            </a:r>
            <a:r>
              <a:rPr lang="ru-RU" sz="4400" dirty="0"/>
              <a:t>животные и растений были  в 550 млн. лет </a:t>
            </a:r>
            <a:r>
              <a:rPr lang="ru-RU" sz="4400" dirty="0" smtClean="0"/>
              <a:t>назад?</a:t>
            </a:r>
          </a:p>
          <a:p>
            <a:r>
              <a:rPr lang="ru-RU" sz="4400" dirty="0" smtClean="0"/>
              <a:t>Какие условия необходимы для жизни?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3627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858218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Для существования </a:t>
            </a:r>
            <a:r>
              <a:rPr lang="ru-RU" sz="4400" dirty="0" smtClean="0"/>
              <a:t>живых организмов </a:t>
            </a:r>
            <a:r>
              <a:rPr lang="ru-RU" sz="4400" dirty="0"/>
              <a:t>необходимы следующие условия</a:t>
            </a:r>
            <a:r>
              <a:rPr lang="ru-RU" sz="4400" dirty="0" smtClean="0"/>
              <a:t>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60848"/>
            <a:ext cx="8640960" cy="4536504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sz="4300" dirty="0" smtClean="0"/>
              <a:t>достаточное </a:t>
            </a:r>
            <a:r>
              <a:rPr lang="ru-RU" sz="4300" dirty="0"/>
              <a:t>количество воды,</a:t>
            </a:r>
          </a:p>
          <a:p>
            <a:pPr fontAlgn="base"/>
            <a:r>
              <a:rPr lang="ru-RU" sz="4300" dirty="0"/>
              <a:t>минеральные вещества,</a:t>
            </a:r>
          </a:p>
          <a:p>
            <a:pPr fontAlgn="base"/>
            <a:r>
              <a:rPr lang="ru-RU" sz="4300" dirty="0"/>
              <a:t>O</a:t>
            </a:r>
            <a:r>
              <a:rPr lang="ru-RU" sz="4300" baseline="-25000" dirty="0"/>
              <a:t>2</a:t>
            </a:r>
            <a:r>
              <a:rPr lang="ru-RU" sz="4300" dirty="0"/>
              <a:t>,</a:t>
            </a:r>
          </a:p>
          <a:p>
            <a:pPr fontAlgn="base"/>
            <a:r>
              <a:rPr lang="ru-RU" sz="4300" dirty="0"/>
              <a:t>CO</a:t>
            </a:r>
            <a:r>
              <a:rPr lang="ru-RU" sz="4300" baseline="-25000" dirty="0"/>
              <a:t>2</a:t>
            </a:r>
            <a:r>
              <a:rPr lang="ru-RU" sz="4300" dirty="0"/>
              <a:t>,</a:t>
            </a:r>
          </a:p>
          <a:p>
            <a:pPr fontAlgn="base"/>
            <a:r>
              <a:rPr lang="ru-RU" sz="4300" dirty="0"/>
              <a:t>оптимальный температурный режим,</a:t>
            </a:r>
          </a:p>
          <a:p>
            <a:pPr fontAlgn="base"/>
            <a:r>
              <a:rPr lang="ru-RU" sz="4300" dirty="0"/>
              <a:t>уровень радиации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894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Среда обитания.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97152"/>
          </a:xfrm>
        </p:spPr>
        <p:txBody>
          <a:bodyPr>
            <a:noAutofit/>
          </a:bodyPr>
          <a:lstStyle/>
          <a:p>
            <a:r>
              <a:rPr lang="ru-RU" sz="2800" b="1" i="1" dirty="0" smtClean="0"/>
              <a:t>Часть </a:t>
            </a:r>
            <a:r>
              <a:rPr lang="ru-RU" sz="2800" b="1" i="1" dirty="0"/>
              <a:t>природы (совокупность конкретных абиотических и биотических условий),непосредственно окружающая живые организмы и оказывающая прямое или косвенное влияние на их состояние, </a:t>
            </a:r>
            <a:r>
              <a:rPr lang="ru-RU" sz="2800" b="1" i="1" dirty="0">
                <a:hlinkClick r:id="rId2" tooltip="Рост"/>
              </a:rPr>
              <a:t>рост</a:t>
            </a:r>
            <a:r>
              <a:rPr lang="ru-RU" sz="2800" b="1" i="1" dirty="0"/>
              <a:t>, развитие, </a:t>
            </a:r>
            <a:r>
              <a:rPr lang="ru-RU" sz="2800" b="1" i="1" dirty="0">
                <a:hlinkClick r:id="rId3" tooltip="Размножение"/>
              </a:rPr>
              <a:t>размножение</a:t>
            </a:r>
            <a:r>
              <a:rPr lang="ru-RU" sz="2800" b="1" i="1" dirty="0"/>
              <a:t>, выживаемость и т. п., — это и есть среда обитания. На нашей планете организмы освоили четыре основные среды обитания: водную, наземную (воздушную), почвенную и тело другого организма, используемое паразитами и полу паразитами.</a:t>
            </a:r>
          </a:p>
        </p:txBody>
      </p:sp>
    </p:spTree>
    <p:extLst>
      <p:ext uri="{BB962C8B-B14F-4D97-AF65-F5344CB8AC3E}">
        <p14:creationId xmlns:p14="http://schemas.microsoft.com/office/powerpoint/2010/main" val="174537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1"/>
            <a:ext cx="9144000" cy="4752527"/>
          </a:xfrm>
          <a:ln w="57150">
            <a:solidFill>
              <a:srgbClr val="FFFF00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800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От понятия «среда обитания» следует отличать понятие «условия существования»</a:t>
            </a:r>
            <a:endParaRPr lang="ru-RU" sz="4000" dirty="0">
              <a:ln w="12700" cmpd="sng">
                <a:solidFill>
                  <a:srgbClr val="FFC000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n w="13335" cmpd="sng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Условия существования</a:t>
            </a:r>
            <a:endParaRPr lang="ru-RU" sz="6000" dirty="0">
              <a:ln w="13335" cmpd="sng">
                <a:solidFill>
                  <a:schemeClr val="accent5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069160"/>
          </a:xfrm>
        </p:spPr>
        <p:txBody>
          <a:bodyPr>
            <a:noAutofit/>
          </a:bodyPr>
          <a:lstStyle/>
          <a:p>
            <a:r>
              <a:rPr lang="ru-RU" sz="3200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—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ru-RU" sz="3200" i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совокупность жизненно необходимых факторов среды, без которых живые организмы не могут существовать (свет, тепло, влага, воздух, </a:t>
            </a:r>
            <a:r>
              <a:rPr lang="ru-RU" sz="3200" i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hlinkClick r:id="rId2" tooltip="Почва"/>
              </a:rPr>
              <a:t>почва</a:t>
            </a:r>
            <a:r>
              <a:rPr lang="ru-RU" sz="3200" i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).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 В отличие от них другие факторы среды хотя и оказывают существенное влияние на организмы, но не являются для них жизненно необходимыми (например, ветер, естественное и искусственное ионизирующее излучение, атмосферное электричество и др.).</a:t>
            </a:r>
          </a:p>
        </p:txBody>
      </p:sp>
    </p:spTree>
    <p:extLst>
      <p:ext uri="{BB962C8B-B14F-4D97-AF65-F5344CB8AC3E}">
        <p14:creationId xmlns:p14="http://schemas.microsoft.com/office/powerpoint/2010/main" val="238296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712968" cy="6192688"/>
          </a:xfrm>
        </p:spPr>
      </p:pic>
    </p:spTree>
    <p:extLst>
      <p:ext uri="{BB962C8B-B14F-4D97-AF65-F5344CB8AC3E}">
        <p14:creationId xmlns:p14="http://schemas.microsoft.com/office/powerpoint/2010/main" val="6350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3658418"/>
          </a:xfrm>
        </p:spPr>
        <p:txBody>
          <a:bodyPr>
            <a:noAutofit/>
          </a:bodyPr>
          <a:lstStyle/>
          <a:p>
            <a:r>
              <a:rPr lang="ru-RU" sz="5400" dirty="0" smtClean="0">
                <a:ln w="13335" cmpd="sng">
                  <a:solidFill>
                    <a:srgbClr val="FFFF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Как Вы думаете что означают значат термины «биотический» и «абиотический»?</a:t>
            </a:r>
            <a:endParaRPr lang="ru-RU" sz="5400" dirty="0">
              <a:ln w="13335" cmpd="sng">
                <a:solidFill>
                  <a:srgbClr val="FFFF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8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188640"/>
            <a:ext cx="4040188" cy="639762"/>
          </a:xfrm>
          <a:solidFill>
            <a:srgbClr val="FFFF00"/>
          </a:solidFill>
        </p:spPr>
        <p:txBody>
          <a:bodyPr>
            <a:prstTxWarp prst="textChevronInverted">
              <a:avLst/>
            </a:prstTxWarp>
            <a:no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Абиотические факторы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51520" y="1052736"/>
            <a:ext cx="4245868" cy="5544616"/>
          </a:xfrm>
          <a:solidFill>
            <a:schemeClr val="bg2">
              <a:lumMod val="25000"/>
              <a:lumOff val="75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ru-RU" sz="3600" dirty="0" smtClean="0">
                <a:solidFill>
                  <a:schemeClr val="tx2">
                    <a:lumMod val="25000"/>
                  </a:schemeClr>
                </a:solidFill>
              </a:rPr>
              <a:t>Делят на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</a:t>
            </a:r>
            <a:endParaRPr lang="ru-RU" sz="3600" dirty="0" smtClean="0">
              <a:solidFill>
                <a:schemeClr val="tx2">
                  <a:lumMod val="25000"/>
                </a:schemeClr>
              </a:solidFill>
            </a:endParaRPr>
          </a:p>
          <a:p>
            <a:pPr fontAlgn="base"/>
            <a:r>
              <a:rPr lang="ru-RU" sz="3600" i="1" dirty="0" smtClean="0">
                <a:solidFill>
                  <a:schemeClr val="tx2">
                    <a:lumMod val="25000"/>
                  </a:schemeClr>
                </a:solidFill>
              </a:rPr>
              <a:t>физические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,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или 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климатические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(свет, температура воздуха и воды, влажность воздуха и почвы, ветер), </a:t>
            </a:r>
            <a:endParaRPr lang="ru-RU" sz="3600" dirty="0" smtClean="0">
              <a:solidFill>
                <a:schemeClr val="tx2">
                  <a:lumMod val="25000"/>
                </a:schemeClr>
              </a:solidFill>
            </a:endParaRPr>
          </a:p>
          <a:p>
            <a:pPr fontAlgn="base"/>
            <a:r>
              <a:rPr lang="ru-RU" sz="3600" i="1" dirty="0" smtClean="0">
                <a:solidFill>
                  <a:schemeClr val="tx2">
                    <a:lumMod val="25000"/>
                  </a:schemeClr>
                </a:solidFill>
              </a:rPr>
              <a:t>эдафические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,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или 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почвенно-грунтовые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(механический состав почв, их химические и физические свойства</a:t>
            </a:r>
            <a:r>
              <a:rPr lang="ru-RU" sz="3600" dirty="0" smtClean="0">
                <a:solidFill>
                  <a:schemeClr val="tx2">
                    <a:lumMod val="25000"/>
                  </a:schemeClr>
                </a:solidFill>
              </a:rPr>
              <a:t>),</a:t>
            </a:r>
          </a:p>
          <a:p>
            <a:pPr fontAlgn="base"/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топографические,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или </a:t>
            </a:r>
            <a:r>
              <a:rPr lang="ru-RU" sz="3600" i="1" dirty="0">
                <a:solidFill>
                  <a:schemeClr val="tx2">
                    <a:lumMod val="25000"/>
                  </a:schemeClr>
                </a:solidFill>
              </a:rPr>
              <a:t>орографические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 (особенности рельефа местности), </a:t>
            </a:r>
            <a:endParaRPr lang="ru-RU" sz="3600" dirty="0" smtClean="0">
              <a:solidFill>
                <a:schemeClr val="tx2">
                  <a:lumMod val="25000"/>
                </a:schemeClr>
              </a:solidFill>
            </a:endParaRPr>
          </a:p>
          <a:p>
            <a:pPr fontAlgn="base"/>
            <a:r>
              <a:rPr lang="ru-RU" sz="3600" i="1" dirty="0" smtClean="0">
                <a:solidFill>
                  <a:schemeClr val="tx2">
                    <a:lumMod val="25000"/>
                  </a:schemeClr>
                </a:solidFill>
              </a:rPr>
              <a:t>химические</a:t>
            </a:r>
            <a:r>
              <a:rPr lang="ru-RU" sz="3600" dirty="0" smtClean="0">
                <a:solidFill>
                  <a:schemeClr val="tx2">
                    <a:lumMod val="25000"/>
                  </a:schemeClr>
                </a:solidFill>
              </a:rPr>
              <a:t>(соленость 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</a:rPr>
              <a:t>воды, газовый состав воды и воздуха, рН почвы и воды и др</a:t>
            </a:r>
            <a:r>
              <a:rPr lang="ru-RU" sz="3600" dirty="0" smtClean="0">
                <a:solidFill>
                  <a:schemeClr val="tx2">
                    <a:lumMod val="25000"/>
                  </a:schemeClr>
                </a:solidFill>
              </a:rPr>
              <a:t>.).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88024" y="188640"/>
            <a:ext cx="4041775" cy="6397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prstTxWarp prst="textChevron">
              <a:avLst/>
            </a:prstTxWarp>
          </a:bodyPr>
          <a:lstStyle/>
          <a:p>
            <a:r>
              <a:rPr lang="ru-RU" i="1" dirty="0">
                <a:solidFill>
                  <a:srgbClr val="00B050"/>
                </a:solidFill>
              </a:rPr>
              <a:t>Биотические факторы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427985" y="1052736"/>
            <a:ext cx="4536504" cy="5544616"/>
          </a:xfrm>
          <a:solidFill>
            <a:schemeClr val="accent1">
              <a:lumMod val="75000"/>
            </a:schemeClr>
          </a:solidFill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sz="34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—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разнообразные формы влияния одних организмов на жизнедеятельность других. При этом одни организмы могут служить пищей для других (например, 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2" tooltip="Растения"/>
              </a:rPr>
              <a:t>растения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—для 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3" tooltip="Животные"/>
              </a:rPr>
              <a:t>животных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жертва — для хищника), быть средой обитания (например, хозяин —для паразита), способствовать 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4" tooltip="Размножение"/>
              </a:rPr>
              <a:t>размножению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и расселению (например, 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5" tooltip="Птицы"/>
              </a:rPr>
              <a:t>птицы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и насекомые-опылители — для 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6" tooltip="Цветковые растения"/>
              </a:rPr>
              <a:t>цветковых растений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), оказывать механические, химические и другие воздействия.</a:t>
            </a:r>
          </a:p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Заполните таблицу:</a:t>
            </a:r>
            <a:endParaRPr lang="ru-RU" sz="6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478172"/>
              </p:ext>
            </p:extLst>
          </p:nvPr>
        </p:nvGraphicFramePr>
        <p:xfrm>
          <a:off x="457200" y="1600200"/>
          <a:ext cx="8229600" cy="227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42392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Знал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Узнал</a:t>
                      </a:r>
                      <a:endParaRPr lang="ru-RU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Хочу</a:t>
                      </a:r>
                      <a:r>
                        <a:rPr lang="ru-RU" sz="4400" baseline="0" dirty="0" smtClean="0"/>
                        <a:t> знать</a:t>
                      </a:r>
                      <a:endParaRPr lang="ru-RU" sz="4400" dirty="0"/>
                    </a:p>
                  </a:txBody>
                  <a:tcPr anchor="ctr"/>
                </a:tc>
              </a:tr>
              <a:tr h="8423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57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43</TotalTime>
  <Words>125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Паркет</vt:lpstr>
      <vt:lpstr>Условия жизни на Земле</vt:lpstr>
      <vt:lpstr>Ответьте на вопросы:</vt:lpstr>
      <vt:lpstr>Для существования живых организмов необходимы следующие условия:</vt:lpstr>
      <vt:lpstr>Среда обитания. </vt:lpstr>
      <vt:lpstr>От понятия «среда обитания» следует отличать понятие «условия существования»</vt:lpstr>
      <vt:lpstr>Условия существования</vt:lpstr>
      <vt:lpstr>Презентация PowerPoint</vt:lpstr>
      <vt:lpstr>Как Вы думаете что означают значат термины «биотический» и «абиотический»?</vt:lpstr>
      <vt:lpstr>Презентация PowerPoint</vt:lpstr>
      <vt:lpstr>Заполните таблицу: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жизни на Земле</dc:title>
  <dc:creator>user</dc:creator>
  <cp:lastModifiedBy>user</cp:lastModifiedBy>
  <cp:revision>8</cp:revision>
  <dcterms:created xsi:type="dcterms:W3CDTF">2018-09-17T09:22:42Z</dcterms:created>
  <dcterms:modified xsi:type="dcterms:W3CDTF">2018-10-20T07:55:44Z</dcterms:modified>
</cp:coreProperties>
</file>