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17.04.2018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436096" y="3861048"/>
            <a:ext cx="3543719" cy="2808312"/>
          </a:xfrm>
        </p:spPr>
        <p:txBody>
          <a:bodyPr>
            <a:normAutofit/>
          </a:bodyPr>
          <a:lstStyle/>
          <a:p>
            <a:r>
              <a:rPr lang="ru-RU" dirty="0" smtClean="0"/>
              <a:t>Преподаватель профессиональных дисциплин</a:t>
            </a:r>
          </a:p>
          <a:p>
            <a:r>
              <a:rPr lang="ru-RU" dirty="0" smtClean="0"/>
              <a:t>Наконечная Татьяна Васильевна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326" y="0"/>
            <a:ext cx="8964488" cy="3168352"/>
          </a:xfrm>
        </p:spPr>
        <p:txBody>
          <a:bodyPr/>
          <a:lstStyle/>
          <a:p>
            <a:pPr marL="182880" indent="0" algn="ctr">
              <a:buNone/>
            </a:pPr>
            <a:r>
              <a:rPr lang="ru-RU" altLang="ru-RU" sz="1800" dirty="0"/>
              <a:t>Департамент внутренней и кадровой политики Белгородской области</a:t>
            </a:r>
            <a:br>
              <a:rPr lang="ru-RU" altLang="ru-RU" sz="1800" dirty="0"/>
            </a:br>
            <a:r>
              <a:rPr lang="ru-RU" altLang="ru-RU" sz="1800" dirty="0"/>
              <a:t>ОГАПОУ «Белгородский правоохранительный колледж </a:t>
            </a:r>
            <a:br>
              <a:rPr lang="ru-RU" altLang="ru-RU" sz="1800" dirty="0"/>
            </a:br>
            <a:r>
              <a:rPr lang="ru-RU" altLang="ru-RU" sz="1800" dirty="0"/>
              <a:t>имени Героя России В.В. Бурцева»</a:t>
            </a:r>
            <a:br>
              <a:rPr lang="ru-RU" altLang="ru-RU" sz="1800" dirty="0"/>
            </a:br>
            <a:r>
              <a:rPr lang="ru-RU" altLang="ru-RU" sz="2000" dirty="0"/>
              <a:t/>
            </a:r>
            <a:br>
              <a:rPr lang="ru-RU" altLang="ru-RU" sz="2000" dirty="0"/>
            </a:br>
            <a:r>
              <a:rPr lang="ru-RU" altLang="ru-RU" sz="2000" dirty="0"/>
              <a:t/>
            </a:r>
            <a:br>
              <a:rPr lang="ru-RU" altLang="ru-RU" sz="2000" dirty="0"/>
            </a:br>
            <a:r>
              <a:rPr lang="ru-RU" altLang="ru-RU" sz="2000" dirty="0"/>
              <a:t>МДК </a:t>
            </a:r>
            <a:r>
              <a:rPr lang="ru-RU" altLang="ru-RU" sz="2000" dirty="0" smtClean="0"/>
              <a:t>02.01</a:t>
            </a:r>
            <a:r>
              <a:rPr lang="ru-RU" altLang="ru-RU" sz="2000" dirty="0"/>
              <a:t>. </a:t>
            </a:r>
            <a:r>
              <a:rPr lang="ru-RU" altLang="ru-RU" sz="2000" dirty="0" smtClean="0"/>
              <a:t>ТЕХНИКА И МЕТОДЫ РАЗВЕДЕНИЯ СОБАК</a:t>
            </a:r>
            <a:br>
              <a:rPr lang="ru-RU" altLang="ru-RU" sz="2000" dirty="0" smtClean="0"/>
            </a:br>
            <a:r>
              <a:rPr lang="ru-RU" altLang="ru-RU" sz="2800" dirty="0"/>
              <a:t/>
            </a:r>
            <a:br>
              <a:rPr lang="ru-RU" altLang="ru-RU" sz="2800" dirty="0"/>
            </a:br>
            <a:r>
              <a:rPr lang="ru-RU" altLang="ru-RU" sz="2800" dirty="0" smtClean="0"/>
              <a:t>ОТБОР И ПОДБОР ПРОИЗВОДИТЕЛЕЙ</a:t>
            </a:r>
            <a:endParaRPr lang="ru-RU" sz="2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05064"/>
            <a:ext cx="4973342" cy="24215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65980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476672"/>
            <a:ext cx="8424936" cy="3474720"/>
          </a:xfrm>
        </p:spPr>
        <p:txBody>
          <a:bodyPr/>
          <a:lstStyle/>
          <a:p>
            <a:r>
              <a:rPr lang="ru-RU" dirty="0"/>
              <a:t>Одной из важнейших задач клубов (обществ) служебного собаководства является плановое разведение служебных собак для Вооруженных Сил, народного хозяйства и нужд населения на уровне современной зоотехнической науки.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539552" y="4365104"/>
            <a:ext cx="8496944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Для племенной работы в клубах (обществах) содержатся штатные специалисты, которые вместе с активистами-общественниками разрабатывают перспективные планы разведения собак. В этих планах, которые составляются отдельно на каждую породу, предусматривается разведение </a:t>
            </a:r>
            <a:r>
              <a:rPr lang="ru-RU" b="1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3-4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поколений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собак (</a:t>
            </a:r>
            <a:r>
              <a:rPr lang="ru-RU" dirty="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4-5 </a:t>
            </a:r>
            <a:r>
              <a:rPr lang="ru-RU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лет работы), планируется рациональное использование имеющихся племенных производителей, их потомков, работа с существующими семействами и линиями и закладка новых, методы воспитания молодняка и пр.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074" y="1988840"/>
            <a:ext cx="7710342" cy="22504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221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323528" y="332656"/>
            <a:ext cx="8496944" cy="3474720"/>
          </a:xfrm>
        </p:spPr>
        <p:txBody>
          <a:bodyPr>
            <a:normAutofit/>
          </a:bodyPr>
          <a:lstStyle/>
          <a:p>
            <a:r>
              <a:rPr lang="ru-RU" dirty="0"/>
              <a:t>Непременным условием правильной племенной работы является ведение строгого племенного учета (направление собак на вязку в соответствии с планом разведения, регистрация проведенных вязок и рождения щенков и др.) Для подведения итогов племенной работы за год организуется комплексная оценка (</a:t>
            </a:r>
            <a:r>
              <a:rPr lang="ru-RU" dirty="0" smtClean="0"/>
              <a:t>бонитировка) </a:t>
            </a:r>
            <a:r>
              <a:rPr lang="ru-RU" dirty="0"/>
              <a:t>племенного поголовья собак. В результате бонитировки племенным животным присваивается племенная классность: элита и 1-й племенной класс.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31840" y="3117216"/>
            <a:ext cx="5467465" cy="3402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513155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1331640" y="116632"/>
            <a:ext cx="6400800" cy="3474720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tx1"/>
                </a:solidFill>
              </a:rPr>
              <a:t>Для определения задачи племенной работы, необходимо выделить цель этой работы</a:t>
            </a:r>
            <a:endParaRPr lang="ru-RU" b="1" dirty="0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683568" y="4306162"/>
            <a:ext cx="8136904" cy="24314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/>
              <a:t>ОТБОР И ПОДБОР</a:t>
            </a:r>
          </a:p>
          <a:p>
            <a:pPr algn="ctr"/>
            <a:r>
              <a:rPr lang="ru-RU" sz="2200" dirty="0" smtClean="0"/>
              <a:t>имеют общую цель – непрестанное совершенствование породы. В собаководстве отбор и подбор проводятся по ряду основных признаков – экстерьеру и конституции, служебным качествам, происхождению и в том случае, если собака уже использовалась в качестве производителя, то и по качеству полученного потомства.</a:t>
            </a:r>
            <a:endParaRPr lang="ru-RU" sz="2200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996429"/>
            <a:ext cx="6388781" cy="2952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84008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332656"/>
            <a:ext cx="5004048" cy="2415462"/>
          </a:xfrm>
        </p:spPr>
        <p:txBody>
          <a:bodyPr>
            <a:normAutofit/>
          </a:bodyPr>
          <a:lstStyle/>
          <a:p>
            <a:r>
              <a:rPr lang="ru-RU" sz="2000" b="1" i="1" dirty="0">
                <a:solidFill>
                  <a:schemeClr val="tx1"/>
                </a:solidFill>
              </a:rPr>
              <a:t>Отбором</a:t>
            </a:r>
            <a:r>
              <a:rPr lang="ru-RU" sz="2000" b="1" dirty="0">
                <a:solidFill>
                  <a:schemeClr val="tx1"/>
                </a:solidFill>
              </a:rPr>
              <a:t> </a:t>
            </a:r>
            <a:r>
              <a:rPr lang="ru-RU" sz="2000" dirty="0">
                <a:solidFill>
                  <a:schemeClr val="tx1"/>
                </a:solidFill>
              </a:rPr>
              <a:t>называется выделение в каждом поколении лучших животных для их дальнейшего разведения. Отобранные животные называются </a:t>
            </a:r>
            <a:r>
              <a:rPr lang="ru-RU" sz="2000" i="1" dirty="0">
                <a:solidFill>
                  <a:schemeClr val="tx1"/>
                </a:solidFill>
              </a:rPr>
              <a:t>племенными</a:t>
            </a:r>
            <a:r>
              <a:rPr lang="ru-RU" sz="2000" i="1" dirty="0" smtClean="0">
                <a:solidFill>
                  <a:schemeClr val="tx1"/>
                </a:solidFill>
              </a:rPr>
              <a:t>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4510808" y="4260864"/>
            <a:ext cx="4572000" cy="2246769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sz="2000" b="1" i="1" dirty="0"/>
              <a:t>Подбор</a:t>
            </a:r>
            <a:r>
              <a:rPr lang="ru-RU" sz="2000" dirty="0"/>
              <a:t> – целенаправленная система спаривания отобранных для племенной цели животных с целью получения от них потомства, превосходящего родителей или по крайней мере не уступающего им по своим качествам.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412776"/>
            <a:ext cx="3560912" cy="26706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2748118"/>
            <a:ext cx="4007768" cy="30571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51471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828600" y="188640"/>
            <a:ext cx="10513168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tx1"/>
                </a:solidFill>
              </a:rPr>
              <a:t>Однородный и разнородный подбор</a:t>
            </a: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0" y="1916832"/>
            <a:ext cx="9144000" cy="4941168"/>
          </a:xfrm>
        </p:spPr>
        <p:txBody>
          <a:bodyPr>
            <a:normAutofit/>
          </a:bodyPr>
          <a:lstStyle/>
          <a:p>
            <a:endParaRPr lang="ru-RU" b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ru-RU" b="1" dirty="0">
              <a:solidFill>
                <a:schemeClr val="tx1"/>
              </a:solidFill>
            </a:endParaRPr>
          </a:p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Цель </a:t>
            </a:r>
            <a:r>
              <a:rPr lang="ru-RU" b="1" i="1" dirty="0">
                <a:solidFill>
                  <a:schemeClr val="bg2">
                    <a:lumMod val="25000"/>
                  </a:schemeClr>
                </a:solidFill>
              </a:rPr>
              <a:t>однородного подбора </a:t>
            </a:r>
            <a:r>
              <a:rPr lang="ru-RU" b="1" dirty="0">
                <a:solidFill>
                  <a:schemeClr val="tx1"/>
                </a:solidFill>
              </a:rPr>
              <a:t>– </a:t>
            </a:r>
            <a:r>
              <a:rPr lang="ru-RU" dirty="0">
                <a:solidFill>
                  <a:schemeClr val="tx1"/>
                </a:solidFill>
              </a:rPr>
              <a:t>наследственное закрепление ценных качеств производителей и получение сходного или лучшего по сравнению с ними потомства</a:t>
            </a:r>
            <a:r>
              <a:rPr lang="ru-RU" dirty="0" smtClean="0">
                <a:solidFill>
                  <a:schemeClr val="tx1"/>
                </a:solidFill>
              </a:rPr>
              <a:t>.</a:t>
            </a:r>
          </a:p>
          <a:p>
            <a:pPr marL="45720" indent="0">
              <a:buNone/>
            </a:pPr>
            <a:endParaRPr lang="ru-RU" dirty="0">
              <a:solidFill>
                <a:schemeClr val="tx1"/>
              </a:solidFill>
            </a:endParaRPr>
          </a:p>
          <a:p>
            <a:endParaRPr lang="ru-RU" dirty="0" smtClean="0">
              <a:solidFill>
                <a:schemeClr val="tx1"/>
              </a:solidFill>
            </a:endParaRPr>
          </a:p>
          <a:p>
            <a:r>
              <a:rPr lang="ru-RU" b="1" i="1" dirty="0" smtClean="0">
                <a:solidFill>
                  <a:schemeClr val="bg2">
                    <a:lumMod val="25000"/>
                  </a:schemeClr>
                </a:solidFill>
              </a:rPr>
              <a:t>Цель разнородного подбора</a:t>
            </a:r>
            <a:r>
              <a:rPr lang="ru-RU" i="1" dirty="0" smtClean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ru-RU" dirty="0" smtClean="0">
                <a:solidFill>
                  <a:schemeClr val="tx1"/>
                </a:solidFill>
              </a:rPr>
              <a:t>–улучшение </a:t>
            </a:r>
            <a:r>
              <a:rPr lang="ru-RU" dirty="0">
                <a:solidFill>
                  <a:schemeClr val="tx1"/>
                </a:solidFill>
              </a:rPr>
              <a:t>худшей, отстающей части породы, создание на первых порах промежуточного улучшенного типа, часть которого (в основном суки) в течение ближайших поколений может быть улучшена и подтянута до уровня племенных собак. </a:t>
            </a:r>
          </a:p>
        </p:txBody>
      </p:sp>
    </p:spTree>
    <p:extLst>
      <p:ext uri="{BB962C8B-B14F-4D97-AF65-F5344CB8AC3E}">
        <p14:creationId xmlns:p14="http://schemas.microsoft.com/office/powerpoint/2010/main" val="7468507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251520" y="476672"/>
            <a:ext cx="8712968" cy="5832648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подборе по экстерьеру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все заметные отклонения от нормы у одного партнера должны 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покрываться положительными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признаками другого. Например, если сука с грубой головой, с короткими голенями и выпрямленными вследствие этого скакательными суставами, то в пару ей подбирается кобель с хорошей головой, с правильными задними ногами. 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Желательно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, чтобы эти положительные признаки кобеля имели наследственный характер и были закреплены подбором в предыдущих поколениях.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9295" y="2708920"/>
            <a:ext cx="8097418" cy="18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334050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55575" y="247153"/>
            <a:ext cx="7694977" cy="2893815"/>
          </a:xfrm>
        </p:spPr>
        <p:txBody>
          <a:bodyPr/>
          <a:lstStyle/>
          <a:p>
            <a:pPr algn="ctr"/>
            <a:r>
              <a:rPr lang="ru-RU" b="1" i="1" dirty="0" smtClean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Подбор </a:t>
            </a: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 служебным качествам</a:t>
            </a:r>
            <a:r>
              <a:rPr lang="ru-RU" b="1" dirty="0">
                <a:solidFill>
                  <a:schemeClr val="tx2">
                    <a:lumMod val="75000"/>
                  </a:schemeClr>
                </a:solidFill>
              </a:rPr>
              <a:t>.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Подбираемые собаки должны обладать сильным уравновешенным типом поведения, хорошим зрением, слухом и обонянием, способностью к дрессировке, привязанностью к владельцу. Излишне возбудимые, нервные собаки, а также робкие и трусливые собаки использоваться в качестве, производителей не должны.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3140968"/>
            <a:ext cx="7416824" cy="31371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737864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770404" y="116632"/>
            <a:ext cx="7920880" cy="5904656"/>
          </a:xfrm>
        </p:spPr>
        <p:txBody>
          <a:bodyPr>
            <a:normAutofit lnSpcReduction="10000"/>
          </a:bodyPr>
          <a:lstStyle/>
          <a:p>
            <a:pPr marL="45720" indent="0" algn="ctr">
              <a:buNone/>
            </a:pPr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При подборе по происхождению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выбираются наиболее сочетающиеся между собой линии и семейства. При необходимости допускается умеренно родственное и отдаленно родственное разведение на выдающихся, хорошо зарекомендовавших себя производителях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pPr marL="45720" indent="0" algn="ctr"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marL="45720" indent="0" algn="ctr">
              <a:buNone/>
            </a:pP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" indent="0" algn="ctr"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marL="45720" indent="0" algn="ctr">
              <a:buNone/>
            </a:pP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" indent="0" algn="ctr">
              <a:buNone/>
            </a:pP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marL="45720" indent="0" algn="ctr"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marL="45720" indent="0" algn="ctr">
              <a:buNone/>
            </a:pPr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marL="45720" indent="0" algn="ctr">
              <a:buNone/>
            </a:pP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Полученный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молодняк должен тщательно изучаться для того, чтобы определить индивидуальные особенности каждого производителя и в дальнейшем учитывать их при подборе пар.</a:t>
            </a: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941" y="1772816"/>
            <a:ext cx="6347428" cy="280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07347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quarter" idx="13"/>
          </p:nvPr>
        </p:nvSpPr>
        <p:spPr>
          <a:xfrm>
            <a:off x="611560" y="332656"/>
            <a:ext cx="7776864" cy="6525344"/>
          </a:xfrm>
        </p:spPr>
        <p:txBody>
          <a:bodyPr>
            <a:normAutofit lnSpcReduction="10000"/>
          </a:bodyPr>
          <a:lstStyle/>
          <a:p>
            <a:pPr algn="ctr"/>
            <a:r>
              <a:rPr lang="ru-RU" b="1" i="1" dirty="0">
                <a:solidFill>
                  <a:schemeClr val="tx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Отбор по качеству потомства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– наиболее точный показатель ценности производителя, а многоплодие и скороспелость собаки делают ее особенно ценной. При оценке производителей по потомству необходимо помнить, что полученные от них щенки формировались под влиянием генотипов обоих родителей и качество их во многом зависит от ухода за ними, условий кормления и содержания. </a:t>
            </a:r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dirty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endParaRPr lang="ru-RU" dirty="0" smtClean="0">
              <a:solidFill>
                <a:schemeClr val="tx2">
                  <a:lumMod val="75000"/>
                </a:schemeClr>
              </a:solidFill>
            </a:endParaRPr>
          </a:p>
          <a:p>
            <a:pPr algn="ctr"/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Потомство </a:t>
            </a:r>
            <a:r>
              <a:rPr lang="ru-RU" dirty="0">
                <a:solidFill>
                  <a:schemeClr val="tx2">
                    <a:lumMod val="75000"/>
                  </a:schemeClr>
                </a:solidFill>
              </a:rPr>
              <a:t>даже лучших собак при неудачном подборе пар или в случае плохого выращивания и воспитания молодняка обычно бывает неудовлетворительным</a:t>
            </a:r>
            <a:r>
              <a:rPr lang="ru-RU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</a:t>
            </a: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9" t="21679" r="1"/>
          <a:stretch/>
        </p:blipFill>
        <p:spPr bwMode="auto">
          <a:xfrm>
            <a:off x="1619672" y="2996952"/>
            <a:ext cx="6044452" cy="20882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83037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42" r="6142"/>
          <a:stretch>
            <a:fillRect/>
          </a:stretch>
        </p:blipFill>
        <p:spPr>
          <a:xfrm>
            <a:off x="1331640" y="476672"/>
            <a:ext cx="6169002" cy="4689278"/>
          </a:xfrm>
        </p:spPr>
      </p:pic>
      <p:sp>
        <p:nvSpPr>
          <p:cNvPr id="3" name="Текст 2"/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23528" y="3789041"/>
            <a:ext cx="7776864" cy="2088232"/>
          </a:xfrm>
        </p:spPr>
        <p:txBody>
          <a:bodyPr/>
          <a:lstStyle/>
          <a:p>
            <a:r>
              <a:rPr lang="ru-RU" dirty="0" smtClean="0"/>
              <a:t>СПАСИБО ЗА ВНИМАНИЕ!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53751434"/>
      </p:ext>
    </p:extLst>
  </p:cSld>
  <p:clrMapOvr>
    <a:masterClrMapping/>
  </p:clrMapOvr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109</TotalTime>
  <Words>598</Words>
  <Application>Microsoft Office PowerPoint</Application>
  <PresentationFormat>Экран (4:3)</PresentationFormat>
  <Paragraphs>45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4" baseType="lpstr">
      <vt:lpstr>Georgia</vt:lpstr>
      <vt:lpstr>Trebuchet MS</vt:lpstr>
      <vt:lpstr>Воздушный поток</vt:lpstr>
      <vt:lpstr>Департамент внутренней и кадровой политики Белгородской области ОГАПОУ «Белгородский правоохранительный колледж  имени Героя России В.В. Бурцева»   МДК 02.01. ТЕХНИКА И МЕТОДЫ РАЗВЕДЕНИЯ СОБАК  ОТБОР И ПОДБОР ПРОИЗВОДИТЕЛЕЙ</vt:lpstr>
      <vt:lpstr>Презентация PowerPoint</vt:lpstr>
      <vt:lpstr>Презентация PowerPoint</vt:lpstr>
      <vt:lpstr>Презентация PowerPoint</vt:lpstr>
      <vt:lpstr>Презентация PowerPoint</vt:lpstr>
      <vt:lpstr>Однородный и разнородный подбор</vt:lpstr>
      <vt:lpstr>Презентация PowerPoint</vt:lpstr>
      <vt:lpstr>Презентация PowerPoint</vt:lpstr>
      <vt:lpstr>Презентация PowerPoint</vt:lpstr>
      <vt:lpstr>Презентация PowerPoint</vt:lpstr>
      <vt:lpstr>СПАСИБО ЗА ВНИМАНИЕ!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Задача племенной работы</dc:title>
  <dc:creator>DNS</dc:creator>
  <cp:lastModifiedBy>Lenovo</cp:lastModifiedBy>
  <cp:revision>11</cp:revision>
  <dcterms:created xsi:type="dcterms:W3CDTF">2018-03-20T16:20:50Z</dcterms:created>
  <dcterms:modified xsi:type="dcterms:W3CDTF">2018-04-17T12:40:38Z</dcterms:modified>
</cp:coreProperties>
</file>