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93" r:id="rId3"/>
    <p:sldId id="258" r:id="rId4"/>
    <p:sldId id="260" r:id="rId5"/>
    <p:sldId id="268" r:id="rId6"/>
    <p:sldId id="269" r:id="rId7"/>
    <p:sldId id="270" r:id="rId8"/>
    <p:sldId id="271" r:id="rId9"/>
    <p:sldId id="273" r:id="rId10"/>
    <p:sldId id="295" r:id="rId11"/>
    <p:sldId id="296" r:id="rId12"/>
    <p:sldId id="294" r:id="rId13"/>
    <p:sldId id="287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дмин" initials="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85DFFF"/>
    <a:srgbClr val="33CCFF"/>
    <a:srgbClr val="FFFF0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5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9950A-8192-4796-848C-86C6D79C7EA6}" type="datetimeFigureOut">
              <a:rPr lang="ru-RU" smtClean="0"/>
              <a:pPr/>
              <a:t>04.11.2018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29E2F-71D0-4072-918F-F4EA1E66CE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3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9E2F-71D0-4072-918F-F4EA1E66CEC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04.11.2018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11/4/2018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img-fotki.yandex.ru/get/60015/200418627.15e/0_16ef73_a557fe6e_orig.png"/>
          <p:cNvPicPr>
            <a:picLocks noChangeAspect="1" noChangeArrowheads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062038"/>
            <a:ext cx="882502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2090" y="842973"/>
            <a:ext cx="62151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276" y="2306463"/>
            <a:ext cx="479259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2890" y="548680"/>
            <a:ext cx="7420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«Проектная деятельность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химии во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внеурочное время»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20840" y="6093296"/>
            <a:ext cx="7772400" cy="26632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/>
              <a:t>Учитель химии МОУ «Лицей № 107» г. Саратова Фирсова Н.К.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764704"/>
            <a:ext cx="809625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7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 rot="21200803">
            <a:off x="1010121" y="450297"/>
            <a:ext cx="6460305" cy="2466915"/>
          </a:xfrm>
          <a:prstGeom prst="wedgeEllipseCallout">
            <a:avLst>
              <a:gd name="adj1" fmla="val -67383"/>
              <a:gd name="adj2" fmla="val 621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Человек рожден для 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мысли</a:t>
            </a:r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 и действия</a:t>
            </a:r>
            <a:endParaRPr lang="ru-RU" sz="3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837" y="2909321"/>
            <a:ext cx="7858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Проектная деятельность учащихся – </a:t>
            </a:r>
            <a:r>
              <a:rPr lang="ru-RU" sz="2800" b="1" dirty="0" smtClean="0">
                <a:solidFill>
                  <a:srgbClr val="008000"/>
                </a:solidFill>
                <a:latin typeface="Bookman Old Style" pitchFamily="18" charset="0"/>
              </a:rPr>
              <a:t>сфера, где необходим союз между знаниями и умениями, теорией и практикой.</a:t>
            </a:r>
            <a:endParaRPr lang="ru-RU" sz="28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25203"/>
            <a:ext cx="2581721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8" r="6393" b="25335"/>
          <a:stretch/>
        </p:blipFill>
        <p:spPr bwMode="auto">
          <a:xfrm>
            <a:off x="5002345" y="4917453"/>
            <a:ext cx="3699672" cy="160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77475" y="548680"/>
            <a:ext cx="8032976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Проект - это метод обучения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Может применяться на уроке и во внеурочное время.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Ориентирован на достижение целей самих обучающихся, и поэтому он уникален.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Проект формирует невероятно большое количество умений и навыков, и поэтому он эффективен.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Проект дает ученикам опыт деятельности, и поэтому он незаменим.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457442"/>
            <a:ext cx="2958331" cy="1923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75" y="4457442"/>
            <a:ext cx="2516211" cy="192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 со стрелкой вниз 5"/>
          <p:cNvSpPr/>
          <p:nvPr/>
        </p:nvSpPr>
        <p:spPr>
          <a:xfrm>
            <a:off x="2643174" y="3298992"/>
            <a:ext cx="5429288" cy="1273016"/>
          </a:xfrm>
          <a:prstGeom prst="downArrowCallout">
            <a:avLst>
              <a:gd name="adj1" fmla="val 16423"/>
              <a:gd name="adj2" fmla="val 17496"/>
              <a:gd name="adj3" fmla="val 25000"/>
              <a:gd name="adj4" fmla="val 6497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4. Формулирование результатов или выводов. </a:t>
            </a:r>
            <a:endParaRPr lang="ru-RU" sz="24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4082129" y="4507719"/>
            <a:ext cx="3347391" cy="707231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5 .Защита проекта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3042" y="357166"/>
            <a:ext cx="6545382" cy="5788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Этапы проектной деятельности</a:t>
            </a:r>
            <a:endParaRPr lang="ru-RU" sz="28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869645" y="1071546"/>
            <a:ext cx="3071834" cy="725091"/>
          </a:xfrm>
          <a:prstGeom prst="downArrowCallout">
            <a:avLst>
              <a:gd name="adj1" fmla="val 25000"/>
              <a:gd name="adj2" fmla="val 23120"/>
              <a:gd name="adj3" fmla="val 25000"/>
              <a:gd name="adj4" fmla="val 6309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1. Подготовка. 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331640" y="1785926"/>
            <a:ext cx="3214341" cy="774204"/>
          </a:xfrm>
          <a:prstGeom prst="downArrowCallout">
            <a:avLst>
              <a:gd name="adj1" fmla="val 25000"/>
              <a:gd name="adj2" fmla="val 15604"/>
              <a:gd name="adj3" fmla="val 25000"/>
              <a:gd name="adj4" fmla="val 5933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2 .Планирование</a:t>
            </a:r>
            <a:r>
              <a:rPr lang="ru-RU" sz="2400" b="1" dirty="0" smtClean="0">
                <a:latin typeface="Bookman Old Style" pitchFamily="18" charset="0"/>
              </a:rPr>
              <a:t>. 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123728" y="2500305"/>
            <a:ext cx="2946640" cy="707231"/>
          </a:xfrm>
          <a:prstGeom prst="downArrowCallout">
            <a:avLst>
              <a:gd name="adj1" fmla="val 25000"/>
              <a:gd name="adj2" fmla="val 17483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3 .Исследование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5229067"/>
            <a:ext cx="542928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6. Оценка результатов и процесса проектной деятельности</a:t>
            </a:r>
            <a:endParaRPr lang="ru-RU" sz="24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53" y="3624284"/>
            <a:ext cx="2578100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 стрелкой 13"/>
          <p:cNvCxnSpPr>
            <a:stCxn id="5" idx="2"/>
          </p:cNvCxnSpPr>
          <p:nvPr/>
        </p:nvCxnSpPr>
        <p:spPr>
          <a:xfrm rot="5400000">
            <a:off x="3423840" y="1673616"/>
            <a:ext cx="760405" cy="2178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  <a:endCxn id="7" idx="0"/>
          </p:cNvCxnSpPr>
          <p:nvPr/>
        </p:nvCxnSpPr>
        <p:spPr>
          <a:xfrm rot="16200000" flipH="1">
            <a:off x="5537895" y="1738418"/>
            <a:ext cx="818572" cy="21074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2"/>
            <a:endCxn id="9" idx="0"/>
          </p:cNvCxnSpPr>
          <p:nvPr/>
        </p:nvCxnSpPr>
        <p:spPr>
          <a:xfrm rot="5400000">
            <a:off x="2805392" y="2399220"/>
            <a:ext cx="2104456" cy="2071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10" idx="0"/>
          </p:cNvCxnSpPr>
          <p:nvPr/>
        </p:nvCxnSpPr>
        <p:spPr>
          <a:xfrm rot="16200000" flipH="1">
            <a:off x="4877094" y="2399220"/>
            <a:ext cx="2104456" cy="2071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</p:cNvCxnSpPr>
          <p:nvPr/>
        </p:nvCxnSpPr>
        <p:spPr>
          <a:xfrm rot="16200000" flipH="1">
            <a:off x="3245244" y="4031069"/>
            <a:ext cx="3332173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1428736"/>
            <a:ext cx="621510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tabLst>
                <a:tab pos="2286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По доминирующему методу </a:t>
            </a:r>
            <a:endParaRPr lang="en-US" sz="28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marL="342900" indent="-342900" algn="ctr">
              <a:tabLst>
                <a:tab pos="2286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или виду деятельности 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3201415"/>
            <a:ext cx="37147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исследовательские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3201415"/>
            <a:ext cx="335758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творческие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4487299"/>
            <a:ext cx="364333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ролево-игровые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4487299"/>
            <a:ext cx="364333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информационные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14546" y="5786454"/>
            <a:ext cx="546059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практико-ориентированные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www.studfiles.ru/html/2706/600/html_dVLQtzdG7H.9W1V/htmlconvd-2Gi2NY_html_19cefd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4044319"/>
            <a:ext cx="4080761" cy="23370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027490" y="1920196"/>
            <a:ext cx="56605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индивидуальные</a:t>
            </a:r>
            <a:endParaRPr lang="ru-RU" sz="4000" b="1" dirty="0">
              <a:solidFill>
                <a:srgbClr val="800000"/>
              </a:solidFill>
              <a:latin typeface="Segoe Script" pitchFamily="34" charset="0"/>
            </a:endParaRPr>
          </a:p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парные</a:t>
            </a:r>
            <a:endParaRPr lang="ru-RU" sz="4000" b="1" dirty="0">
              <a:solidFill>
                <a:srgbClr val="800000"/>
              </a:solidFill>
              <a:latin typeface="Segoe Script" pitchFamily="34" charset="0"/>
            </a:endParaRPr>
          </a:p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 </a:t>
            </a:r>
            <a:r>
              <a:rPr lang="ru-RU" sz="4000" b="1" dirty="0">
                <a:solidFill>
                  <a:srgbClr val="800000"/>
                </a:solidFill>
                <a:latin typeface="Segoe Script" pitchFamily="34" charset="0"/>
              </a:rPr>
              <a:t>групповые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52836" y="1357298"/>
            <a:ext cx="5862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Georgia" pitchFamily="18" charset="0"/>
              </a:rPr>
              <a:t>По количеству участников:</a:t>
            </a:r>
            <a:endParaRPr lang="ru-RU" sz="2800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rot="16200000" flipH="1">
            <a:off x="4464843" y="2250273"/>
            <a:ext cx="2786082" cy="2714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500694" y="4929198"/>
            <a:ext cx="32672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долгосрочные</a:t>
            </a:r>
            <a:endParaRPr lang="ru-RU" sz="3200" b="1" i="1" dirty="0">
              <a:solidFill>
                <a:srgbClr val="8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1285860"/>
            <a:ext cx="6572296" cy="121444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По продолжительности </a:t>
            </a:r>
            <a:endParaRPr lang="ru-RU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2786058"/>
            <a:ext cx="3861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краткосрочные</a:t>
            </a:r>
            <a:endParaRPr lang="ru-RU" sz="3200" b="1" i="1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3857628"/>
            <a:ext cx="6896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средней продолжительности</a:t>
            </a:r>
            <a:endParaRPr lang="ru-RU" sz="3200" b="1" i="1" dirty="0">
              <a:latin typeface="Bookman Old Style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2928926" y="2214554"/>
            <a:ext cx="1571636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3929058" y="2786058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Picture 2" descr="http://www.playcast.ru/uploads/2015/09/25/152048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643446"/>
            <a:ext cx="2143140" cy="1875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071670" y="1857364"/>
            <a:ext cx="359265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endParaRPr lang="ru-RU" sz="2800" b="1" i="1" dirty="0">
              <a:solidFill>
                <a:schemeClr val="folHlink"/>
              </a:solidFill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  </a:t>
            </a:r>
            <a:r>
              <a:rPr lang="ru-RU" sz="2800" b="1" dirty="0" smtClean="0">
                <a:latin typeface="Segoe Script" pitchFamily="34" charset="0"/>
              </a:rPr>
              <a:t>видеофильм</a:t>
            </a:r>
            <a:endParaRPr lang="ru-RU" sz="2800" b="1" dirty="0"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latin typeface="Segoe Script" pitchFamily="34" charset="0"/>
              </a:rPr>
              <a:t>  </a:t>
            </a:r>
            <a:r>
              <a:rPr lang="ru-RU" sz="2800" b="1" dirty="0" smtClean="0">
                <a:latin typeface="Segoe Script" pitchFamily="34" charset="0"/>
              </a:rPr>
              <a:t>доклад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latin typeface="Segoe Script" pitchFamily="34" charset="0"/>
              </a:rPr>
              <a:t> альбом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latin typeface="Segoe Script" pitchFamily="34" charset="0"/>
              </a:rPr>
              <a:t> сборник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latin typeface="Segoe Script" pitchFamily="34" charset="0"/>
              </a:rPr>
              <a:t> каталог</a:t>
            </a:r>
            <a:endParaRPr lang="ru-RU" sz="2800" b="1" dirty="0"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latin typeface="Segoe Script" pitchFamily="34" charset="0"/>
              </a:rPr>
              <a:t>  </a:t>
            </a:r>
            <a:r>
              <a:rPr lang="ru-RU" sz="2800" b="1" dirty="0" smtClean="0">
                <a:latin typeface="Segoe Script" pitchFamily="34" charset="0"/>
              </a:rPr>
              <a:t>макет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latin typeface="Segoe Script" pitchFamily="34" charset="0"/>
              </a:rPr>
              <a:t> схема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latin typeface="Segoe Script" pitchFamily="34" charset="0"/>
              </a:rPr>
              <a:t> </a:t>
            </a:r>
            <a:r>
              <a:rPr lang="ru-RU" sz="2800" b="1" dirty="0" err="1" smtClean="0">
                <a:latin typeface="Segoe Script" pitchFamily="34" charset="0"/>
              </a:rPr>
              <a:t>план-карта</a:t>
            </a:r>
            <a:endParaRPr lang="ru-RU" sz="2800" b="1" dirty="0"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latin typeface="Segoe Script" pitchFamily="34" charset="0"/>
              </a:rPr>
              <a:t>  </a:t>
            </a:r>
            <a:r>
              <a:rPr lang="ru-RU" sz="2800" b="1" dirty="0" smtClean="0">
                <a:latin typeface="Segoe Script" pitchFamily="34" charset="0"/>
              </a:rPr>
              <a:t>выставка </a:t>
            </a:r>
            <a:r>
              <a:rPr lang="ru-RU" sz="2800" b="1" dirty="0">
                <a:latin typeface="Segoe Script" pitchFamily="34" charset="0"/>
              </a:rPr>
              <a:t>и др.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285852" y="1428736"/>
            <a:ext cx="5000660" cy="895826"/>
          </a:xfrm>
          <a:prstGeom prst="downArrowCallout">
            <a:avLst/>
          </a:prstGeom>
          <a:solidFill>
            <a:srgbClr val="85DFFF"/>
          </a:solidFill>
          <a:ln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Bookman Old Style" pitchFamily="18" charset="0"/>
              </a:rPr>
              <a:t>По результатам 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28736"/>
            <a:ext cx="17535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575" y="4477817"/>
            <a:ext cx="2896552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8" r="50000"/>
          <a:stretch/>
        </p:blipFill>
        <p:spPr bwMode="auto">
          <a:xfrm>
            <a:off x="3110457" y="404664"/>
            <a:ext cx="273630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4" r="-1"/>
          <a:stretch/>
        </p:blipFill>
        <p:spPr bwMode="auto">
          <a:xfrm rot="945779">
            <a:off x="5596517" y="3791507"/>
            <a:ext cx="3257776" cy="239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511">
            <a:off x="504205" y="4009873"/>
            <a:ext cx="2882900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5533">
            <a:off x="5932025" y="915788"/>
            <a:ext cx="2882900" cy="215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7229">
            <a:off x="360955" y="982318"/>
            <a:ext cx="288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57" y="3318832"/>
            <a:ext cx="301875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18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360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106" y="3909534"/>
            <a:ext cx="3360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80" y="3956135"/>
            <a:ext cx="336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14963"/>
            <a:ext cx="336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08920"/>
            <a:ext cx="288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93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898166"/>
              </p:ext>
            </p:extLst>
          </p:nvPr>
        </p:nvGraphicFramePr>
        <p:xfrm>
          <a:off x="3173805" y="260648"/>
          <a:ext cx="287178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r:id="rId3" imgW="5667355" imgH="8019769" progId="AcroExch.Document.11">
                  <p:embed/>
                </p:oleObj>
              </mc:Choice>
              <mc:Fallback>
                <p:oleObj name="Acrobat Document" r:id="rId3" imgW="5667355" imgH="8019769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3805" y="260648"/>
                        <a:ext cx="287178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766" y="3526366"/>
            <a:ext cx="2109706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615389"/>
            <a:ext cx="1793563" cy="266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9" y="3530708"/>
            <a:ext cx="2054225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306" y="598802"/>
            <a:ext cx="2054225" cy="268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839" y="3716518"/>
            <a:ext cx="20796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329" y="3668009"/>
            <a:ext cx="2103437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75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714348" y="1071546"/>
            <a:ext cx="814393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endParaRPr lang="ru-RU" sz="2800" b="1" i="1" dirty="0">
              <a:solidFill>
                <a:srgbClr val="0000FF"/>
              </a:solidFill>
              <a:latin typeface="Bookman Old Style" pitchFamily="18" charset="0"/>
            </a:endParaRP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ru-RU" sz="2800" b="1" dirty="0" smtClean="0">
                <a:latin typeface="Bookman Old Style" pitchFamily="18" charset="0"/>
              </a:rPr>
              <a:t>повышению </a:t>
            </a:r>
            <a:r>
              <a:rPr lang="ru-RU" sz="2800" b="1" dirty="0">
                <a:latin typeface="Bookman Old Style" pitchFamily="18" charset="0"/>
              </a:rPr>
              <a:t>личной уверенности учащихся;</a:t>
            </a: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ru-RU" sz="2800" b="1" dirty="0">
                <a:latin typeface="Bookman Old Style" pitchFamily="18" charset="0"/>
              </a:rPr>
              <a:t>обеспечивает механизм критического мышления, </a:t>
            </a: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en-US" sz="2800" b="1" dirty="0">
                <a:latin typeface="Bookman Old Style" pitchFamily="18" charset="0"/>
              </a:rPr>
              <a:t> </a:t>
            </a:r>
            <a:r>
              <a:rPr lang="ru-RU" sz="2800" b="1" dirty="0">
                <a:latin typeface="Bookman Old Style" pitchFamily="18" charset="0"/>
              </a:rPr>
              <a:t>умение искать пути решения проблемы;</a:t>
            </a: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ru-RU" sz="2800" b="1" dirty="0">
                <a:latin typeface="Bookman Old Style" pitchFamily="18" charset="0"/>
              </a:rPr>
              <a:t>развивает у учащихся исследовательские умения;</a:t>
            </a: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ru-RU" sz="2800" b="1" dirty="0">
                <a:latin typeface="Bookman Old Style" pitchFamily="18" charset="0"/>
              </a:rPr>
              <a:t>развивает «командный дух»; </a:t>
            </a:r>
          </a:p>
          <a:p>
            <a:pPr algn="ctr">
              <a:buFont typeface="Wingdings" pitchFamily="2" charset="2"/>
              <a:buChar char="Ø"/>
              <a:tabLst>
                <a:tab pos="685800" algn="l"/>
              </a:tabLst>
            </a:pPr>
            <a:r>
              <a:rPr lang="ru-RU" sz="2800" b="1" dirty="0">
                <a:latin typeface="Bookman Old Style" pitchFamily="18" charset="0"/>
              </a:rPr>
              <a:t>развивает коммуникабельность и умение сотрудничать.</a:t>
            </a:r>
          </a:p>
          <a:p>
            <a:pPr algn="ctr" eaLnBrk="0" hangingPunct="0">
              <a:buFont typeface="Wingdings" pitchFamily="2" charset="2"/>
              <a:buChar char="Ø"/>
              <a:tabLst>
                <a:tab pos="685800" algn="l"/>
              </a:tabLst>
            </a:pPr>
            <a:endParaRPr lang="ru-RU" sz="28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57167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tabLst>
                <a:tab pos="685800" algn="l"/>
              </a:tabLst>
            </a:pPr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Проектное обучение </a:t>
            </a:r>
          </a:p>
          <a:p>
            <a:pPr algn="ctr">
              <a:buFont typeface="Wingdings" pitchFamily="2" charset="2"/>
              <a:buNone/>
              <a:tabLst>
                <a:tab pos="685800" algn="l"/>
              </a:tabLst>
            </a:pPr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способствует:</a:t>
            </a:r>
            <a:endParaRPr lang="ru-RU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7"/>
            <a:ext cx="778674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</a:rPr>
              <a:t>Мало знать, надо и применять. Мало очень хотеть, надо и делать!</a:t>
            </a:r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</a:rPr>
              <a:t>                                                                                           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</a:rPr>
              <a:t>                             </a:t>
            </a:r>
            <a:r>
              <a:rPr lang="ru-RU" sz="3600" b="1" i="1" dirty="0" smtClean="0">
                <a:solidFill>
                  <a:srgbClr val="008000"/>
                </a:solidFill>
                <a:latin typeface="Bookman Old Style" pitchFamily="18" charset="0"/>
              </a:rPr>
              <a:t>Кларк</a:t>
            </a:r>
            <a:endParaRPr lang="ru-RU" sz="3600" i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5" name="Picture 6" descr="http://kartinki-vernisazh.ru/_ph/93/2/27822322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857250" cy="1143001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53568"/>
            <a:ext cx="3783784" cy="2901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905</TotalTime>
  <Words>248</Words>
  <Application>Microsoft Office PowerPoint</Application>
  <PresentationFormat>Экран (4:3)</PresentationFormat>
  <Paragraphs>59</Paragraphs>
  <Slides>14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Arial</vt:lpstr>
      <vt:lpstr>Bookman Old Style</vt:lpstr>
      <vt:lpstr>Calibri</vt:lpstr>
      <vt:lpstr>Comic Sans MS</vt:lpstr>
      <vt:lpstr>Georgia</vt:lpstr>
      <vt:lpstr>Segoe Script</vt:lpstr>
      <vt:lpstr>Times New Roman</vt:lpstr>
      <vt:lpstr>Verdana</vt:lpstr>
      <vt:lpstr>Wingdings</vt:lpstr>
      <vt:lpstr>Wingdings 2</vt:lpstr>
      <vt:lpstr>Аспект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Home</cp:lastModifiedBy>
  <cp:revision>72</cp:revision>
  <dcterms:created xsi:type="dcterms:W3CDTF">2014-07-06T18:18:01Z</dcterms:created>
  <dcterms:modified xsi:type="dcterms:W3CDTF">2018-11-04T13:35:09Z</dcterms:modified>
  <cp:contentStatus/>
</cp:coreProperties>
</file>