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120B"/>
    <a:srgbClr val="1476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57" d="100"/>
          <a:sy n="57" d="100"/>
        </p:scale>
        <p:origin x="108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390DE-70BF-4CD2-94D2-BD15031D39BA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281A-9171-470C-B590-35CEF1970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961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390DE-70BF-4CD2-94D2-BD15031D39BA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281A-9171-470C-B590-35CEF1970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862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390DE-70BF-4CD2-94D2-BD15031D39BA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281A-9171-470C-B590-35CEF1970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509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390DE-70BF-4CD2-94D2-BD15031D39BA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281A-9171-470C-B590-35CEF1970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45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390DE-70BF-4CD2-94D2-BD15031D39BA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281A-9171-470C-B590-35CEF1970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943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390DE-70BF-4CD2-94D2-BD15031D39BA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281A-9171-470C-B590-35CEF1970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210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390DE-70BF-4CD2-94D2-BD15031D39BA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281A-9171-470C-B590-35CEF1970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390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390DE-70BF-4CD2-94D2-BD15031D39BA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281A-9171-470C-B590-35CEF1970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675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390DE-70BF-4CD2-94D2-BD15031D39BA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281A-9171-470C-B590-35CEF1970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167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390DE-70BF-4CD2-94D2-BD15031D39BA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281A-9171-470C-B590-35CEF1970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497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390DE-70BF-4CD2-94D2-BD15031D39BA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C281A-9171-470C-B590-35CEF1970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839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12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390DE-70BF-4CD2-94D2-BD15031D39BA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C281A-9171-470C-B590-35CEF1970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980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3467" y="220133"/>
            <a:ext cx="11260666" cy="16303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lgerian" panose="04020705040A02060702" pitchFamily="82" charset="0"/>
                <a:cs typeface="Aharoni" panose="02010803020104030203" pitchFamily="2" charset="-79"/>
              </a:rPr>
              <a:t>“Welcome to Great Britain”</a:t>
            </a:r>
            <a:endParaRPr lang="ru-RU" b="1" dirty="0">
              <a:solidFill>
                <a:schemeClr val="bg1"/>
              </a:solidFill>
              <a:cs typeface="Aharoni" panose="02010803020104030203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16000" y="2924705"/>
            <a:ext cx="9906000" cy="2747962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“The United Kingdom of Great Britain and Northern Ireland”</a:t>
            </a:r>
            <a:endParaRPr lang="ru-RU" sz="5400" dirty="0">
              <a:solidFill>
                <a:schemeClr val="bg1"/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90386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92668" y="358338"/>
            <a:ext cx="1098973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ru-RU" sz="3600" dirty="0" smtClean="0">
                <a:solidFill>
                  <a:schemeClr val="bg1"/>
                </a:solidFill>
              </a:rPr>
              <a:t>Great Britain is </a:t>
            </a:r>
            <a:r>
              <a:rPr lang="en-US" altLang="ru-RU" sz="3600" dirty="0">
                <a:solidFill>
                  <a:schemeClr val="bg1"/>
                </a:solidFill>
              </a:rPr>
              <a:t>a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country of amazing beauty,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</a:rPr>
              <a:t>with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a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</a:rPr>
              <a:t>rich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</a:rPr>
              <a:t>history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and centuries-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</a:rPr>
              <a:t>old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traditions. </a:t>
            </a:r>
            <a:endParaRPr kumimoji="0" lang="en-US" altLang="ru-RU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kumimoji="0" lang="ru-RU" altLang="ru-RU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The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</a:rPr>
              <a:t>birthplace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of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</a:rPr>
              <a:t>many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kumimoji="0" lang="en-US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outstanding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figures and an internationally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</a:rPr>
              <a:t>tourist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</a:rPr>
              <a:t>center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. </a:t>
            </a:r>
            <a:endParaRPr kumimoji="0" lang="en-US" altLang="ru-RU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altLang="ru-RU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0" lang="en-US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Great</a:t>
            </a:r>
            <a:r>
              <a:rPr kumimoji="0" lang="en-US" altLang="ru-RU" sz="36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Britain is a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</a:rPr>
              <a:t>royal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family, original culture and customs, ancient architectural sights, haunted family castles, chapels and cathedrals, ancient universities,</a:t>
            </a:r>
            <a:r>
              <a:rPr kumimoji="0" lang="en-US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lively cities and villages that have not changed over the centuries.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301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0324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Oxford University</a:t>
            </a:r>
            <a:endParaRPr lang="ru-RU" dirty="0">
              <a:solidFill>
                <a:schemeClr val="bg1"/>
              </a:solidFill>
              <a:cs typeface="Aharoni" panose="02010803020104030203" pitchFamily="2" charset="-79"/>
            </a:endParaRPr>
          </a:p>
        </p:txBody>
      </p:sp>
      <p:pic>
        <p:nvPicPr>
          <p:cNvPr id="2050" name="Picture 2" descr="ÐÐ°ÑÑÐ¸Ð½ÐºÐ¸ Ð¿Ð¾ Ð·Ð°Ð¿ÑÐ¾ÑÑ Oxford Univers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04" y="1401496"/>
            <a:ext cx="11140592" cy="3829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38200" y="5750468"/>
            <a:ext cx="104193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  <a:r>
              <a:rPr lang="en-US" sz="3200" b="1" i="0" dirty="0" smtClean="0">
                <a:solidFill>
                  <a:schemeClr val="bg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t the oldest university in the English-speaking world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945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Big Ben</a:t>
            </a:r>
            <a:endParaRPr lang="ru-RU" sz="5400" dirty="0">
              <a:solidFill>
                <a:schemeClr val="bg1"/>
              </a:solidFill>
              <a:cs typeface="Aharoni" panose="02010803020104030203" pitchFamily="2" charset="-79"/>
            </a:endParaRPr>
          </a:p>
        </p:txBody>
      </p:sp>
      <p:pic>
        <p:nvPicPr>
          <p:cNvPr id="3074" name="Picture 2" descr="ÐÐ°ÑÑÐ¸Ð½ÐºÐ¸ Ð¿Ð¾ Ð·Ð°Ð¿ÑÐ¾ÑÑ big b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244599"/>
            <a:ext cx="7142692" cy="423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01468" y="1936220"/>
            <a:ext cx="44164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0" dirty="0" smtClean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Big Ben</a:t>
            </a:r>
            <a:r>
              <a:rPr lang="en-US" sz="3200" b="0" i="0" dirty="0" smtClean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is the nickname for the Great Bell of the clock of the Palace of Westminster in </a:t>
            </a:r>
            <a:r>
              <a:rPr lang="en-US" sz="3200" b="0" i="0" u="none" strike="noStrike" dirty="0" smtClean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London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122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5793"/>
            <a:ext cx="10515600" cy="1175808"/>
          </a:xfrm>
        </p:spPr>
        <p:txBody>
          <a:bodyPr>
            <a:normAutofit/>
          </a:bodyPr>
          <a:lstStyle/>
          <a:p>
            <a:pPr algn="ctr" fontAlgn="base"/>
            <a:r>
              <a:rPr lang="en-US" sz="54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«Five o’clock Tea»</a:t>
            </a:r>
          </a:p>
        </p:txBody>
      </p:sp>
      <p:pic>
        <p:nvPicPr>
          <p:cNvPr id="4098" name="Picture 2" descr="ÐÑÐµÐ¼Ñ Ð¿Ð¸ÑÑ ÑÐ°Ð¹: ÑÑÐ°Ð´Ð¸ÑÐ¸Ñ Â«Five oâclock TeaÂ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4" y="1371601"/>
            <a:ext cx="7362825" cy="4595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1001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06475"/>
          </a:xfrm>
        </p:spPr>
        <p:txBody>
          <a:bodyPr/>
          <a:lstStyle/>
          <a:p>
            <a:pPr algn="ctr"/>
            <a:r>
              <a:rPr lang="ru-RU" b="1" u="sng" dirty="0">
                <a:solidFill>
                  <a:schemeClr val="bg1"/>
                </a:solidFill>
                <a:cs typeface="Aharoni" panose="02010803020104030203" pitchFamily="2" charset="-79"/>
              </a:rPr>
              <a:t>Beefeater </a:t>
            </a:r>
            <a:r>
              <a:rPr lang="ru-RU" b="1" u="sng" dirty="0" smtClean="0">
                <a:solidFill>
                  <a:schemeClr val="bg1"/>
                </a:solidFill>
                <a:cs typeface="Aharoni" panose="02010803020104030203" pitchFamily="2" charset="-79"/>
              </a:rPr>
              <a:t> </a:t>
            </a:r>
            <a:r>
              <a:rPr lang="ru-RU" b="1" u="sng" dirty="0">
                <a:solidFill>
                  <a:schemeClr val="bg1"/>
                </a:solidFill>
                <a:cs typeface="Aharoni" panose="02010803020104030203" pitchFamily="2" charset="-79"/>
              </a:rPr>
              <a:t>— английский </a:t>
            </a:r>
            <a:r>
              <a:rPr lang="ru-RU" b="1" u="sng" dirty="0" smtClean="0">
                <a:solidFill>
                  <a:schemeClr val="bg1"/>
                </a:solidFill>
                <a:cs typeface="Aharoni" panose="02010803020104030203" pitchFamily="2" charset="-79"/>
              </a:rPr>
              <a:t>Джин</a:t>
            </a:r>
            <a:endParaRPr lang="ru-RU" b="1" u="sng" dirty="0">
              <a:solidFill>
                <a:schemeClr val="bg1"/>
              </a:solidFill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912283"/>
            <a:ext cx="10515600" cy="24722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Beefeater Gin</a:t>
            </a:r>
            <a:r>
              <a:rPr lang="en-US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 is a brand of </a:t>
            </a:r>
            <a:r>
              <a:rPr lang="en-US" sz="32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gin</a:t>
            </a:r>
            <a:r>
              <a:rPr lang="en-US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 owned by </a:t>
            </a:r>
            <a:r>
              <a:rPr lang="en-US" sz="3200" dirty="0" err="1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Pernod</a:t>
            </a:r>
            <a:r>
              <a:rPr lang="en-US" sz="32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Ricard</a:t>
            </a:r>
            <a:r>
              <a:rPr lang="en-US" sz="32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and </a:t>
            </a:r>
            <a:r>
              <a:rPr lang="en-US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bottled and distributed in the </a:t>
            </a:r>
            <a:r>
              <a:rPr lang="en-US" sz="32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UK, </a:t>
            </a:r>
            <a:r>
              <a:rPr lang="en-US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by the company of James </a:t>
            </a:r>
            <a:r>
              <a:rPr lang="en-US" sz="3200" dirty="0" err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Burrough</a:t>
            </a:r>
            <a:r>
              <a:rPr lang="en-US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 Beefeater remained in the </a:t>
            </a:r>
            <a:r>
              <a:rPr lang="en-US" sz="32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Burroughs's </a:t>
            </a:r>
            <a:r>
              <a:rPr lang="en-US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family control until </a:t>
            </a:r>
            <a:r>
              <a:rPr lang="en-US" sz="4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1987.</a:t>
            </a:r>
            <a:endParaRPr lang="ru-RU" sz="4400" dirty="0">
              <a:solidFill>
                <a:schemeClr val="bg1"/>
              </a:solidFill>
              <a:cs typeface="Aharoni" panose="02010803020104030203" pitchFamily="2" charset="-79"/>
            </a:endParaRPr>
          </a:p>
        </p:txBody>
      </p:sp>
      <p:pic>
        <p:nvPicPr>
          <p:cNvPr id="5122" name="Picture 2" descr="Summer of g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822" y="2894540"/>
            <a:ext cx="5125156" cy="384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114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666" y="0"/>
            <a:ext cx="10515600" cy="120967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 double-decker bus</a:t>
            </a:r>
            <a:r>
              <a:rPr lang="en-US" dirty="0">
                <a:solidFill>
                  <a:schemeClr val="bg1"/>
                </a:solidFill>
              </a:rPr>
              <a:t> 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2654" y="996109"/>
            <a:ext cx="10515600" cy="19674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>
                <a:solidFill>
                  <a:schemeClr val="bg1"/>
                </a:solidFill>
              </a:rPr>
              <a:t>is a bus  that has two </a:t>
            </a:r>
            <a:r>
              <a:rPr lang="en-US" sz="4000" dirty="0" err="1" smtClean="0">
                <a:solidFill>
                  <a:schemeClr val="bg1"/>
                </a:solidFill>
              </a:rPr>
              <a:t>storeys</a:t>
            </a:r>
            <a:r>
              <a:rPr lang="en-US" sz="4000" dirty="0" smtClean="0">
                <a:solidFill>
                  <a:schemeClr val="bg1"/>
                </a:solidFill>
              </a:rPr>
              <a:t> or decks. Double-decker buses are used for mass transport in the United Kingdom, Europe.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6146" name="Picture 2" descr="https://upload.wikimedia.org/wikipedia/commons/thumb/6/63/LT_471_%28LTZ_1471%29_Arriva_London_New_Routemaster_%2819522859218%29.jpg/1024px-LT_471_%28LTZ_1471%29_Arriva_London_New_Routemaster_%2819522859218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042" y="2726483"/>
            <a:ext cx="5838824" cy="389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464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474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Cricket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48947"/>
            <a:ext cx="10515600" cy="16795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bg1"/>
                </a:solidFill>
              </a:rPr>
              <a:t>Cricket is a </a:t>
            </a:r>
            <a:r>
              <a:rPr lang="en-US" sz="3600" dirty="0" smtClean="0">
                <a:solidFill>
                  <a:schemeClr val="bg1"/>
                </a:solidFill>
              </a:rPr>
              <a:t>bat - and – ball game</a:t>
            </a:r>
            <a:r>
              <a:rPr lang="en-US" sz="3600" dirty="0">
                <a:solidFill>
                  <a:schemeClr val="bg1"/>
                </a:solidFill>
              </a:rPr>
              <a:t> played between two teams of eleven players on a </a:t>
            </a:r>
            <a:r>
              <a:rPr lang="en-US" sz="3600" dirty="0" smtClean="0">
                <a:solidFill>
                  <a:schemeClr val="bg1"/>
                </a:solidFill>
              </a:rPr>
              <a:t>field. It is the ancient and nationalities sport game in England. 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7170" name="Picture 2" descr="Pollock to Husse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132" y="2528522"/>
            <a:ext cx="9880601" cy="4284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922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821267" y="280458"/>
            <a:ext cx="10515600" cy="1125009"/>
          </a:xfrm>
        </p:spPr>
        <p:txBody>
          <a:bodyPr/>
          <a:lstStyle/>
          <a:p>
            <a:pPr algn="ctr"/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Pudding (English Pudding)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 </a:t>
            </a:r>
            <a:endParaRPr lang="ru-RU" dirty="0">
              <a:solidFill>
                <a:schemeClr val="bg1"/>
              </a:solidFill>
              <a:cs typeface="Aharoni" panose="02010803020104030203" pitchFamily="2" charset="-79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5667" y="1405467"/>
            <a:ext cx="112267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English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dessert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 of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eggs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,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sugar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,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milk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 and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flour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,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cooked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in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 a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water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bath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.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Fruits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or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spices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are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added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to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 the </a:t>
            </a:r>
            <a:r>
              <a:rPr kumimoji="0" lang="ru-RU" altLang="ru-RU" sz="3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pudding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inherit"/>
                <a:cs typeface="Aharoni" panose="02010803020104030203" pitchFamily="2" charset="-79"/>
              </a:rPr>
              <a:t>.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 </a:t>
            </a:r>
            <a:r>
              <a:rPr kumimoji="0" lang="en-US" alt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In England pudding was</a:t>
            </a:r>
            <a:r>
              <a:rPr kumimoji="0" lang="en-US" altLang="ru-RU" sz="36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 considered as a dish of the Christmas table. </a:t>
            </a:r>
            <a:endParaRPr kumimoji="0" lang="ru-RU" altLang="ru-RU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haroni" panose="02010803020104030203" pitchFamily="2" charset="-79"/>
            </a:endParaRPr>
          </a:p>
        </p:txBody>
      </p:sp>
      <p:pic>
        <p:nvPicPr>
          <p:cNvPr id="8199" name="Picture 7" descr="https://upload.wikimedia.org/wikipedia/commons/6/62/Christmas_pud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708" y="3381475"/>
            <a:ext cx="3362325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https://upload.wikimedia.org/wikipedia/commons/thumb/d/de/Pudding_With_Raspberries_and_Whipped_Cream.jpg/800px-Pudding_With_Raspberries_and_Whipped_Cre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68" y="3713791"/>
            <a:ext cx="3365500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182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Winnie-the-Pooh</a:t>
            </a:r>
            <a:endParaRPr lang="ru-RU" dirty="0">
              <a:solidFill>
                <a:schemeClr val="bg1"/>
              </a:solidFill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98499" y="1891941"/>
            <a:ext cx="6755301" cy="165028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dirty="0" smtClean="0">
                <a:solidFill>
                  <a:schemeClr val="bg1"/>
                </a:solidFill>
              </a:rPr>
              <a:t>Is called</a:t>
            </a:r>
            <a:r>
              <a:rPr lang="en-US" sz="4000" dirty="0">
                <a:solidFill>
                  <a:schemeClr val="bg1"/>
                </a:solidFill>
              </a:rPr>
              <a:t> Pooh Bear, is a fictional </a:t>
            </a:r>
            <a:r>
              <a:rPr lang="en-US" sz="4000" dirty="0" smtClean="0">
                <a:solidFill>
                  <a:schemeClr val="bg1"/>
                </a:solidFill>
              </a:rPr>
              <a:t>teddy bear</a:t>
            </a:r>
            <a:r>
              <a:rPr lang="en-US" sz="4000" dirty="0">
                <a:solidFill>
                  <a:schemeClr val="bg1"/>
                </a:solidFill>
              </a:rPr>
              <a:t>  created by English author </a:t>
            </a:r>
            <a:r>
              <a:rPr lang="en-US" sz="4000" dirty="0" smtClean="0">
                <a:solidFill>
                  <a:schemeClr val="bg1"/>
                </a:solidFill>
              </a:rPr>
              <a:t>A. Milne. 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9218" name="Picture 2" descr="ÐÐ°ÑÑÐ¸Ð½ÐºÐ¸ Ð¿Ð¾ Ð·Ð°Ð¿ÑÐ¾ÑÑ winnie the poo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4" y="1891941"/>
            <a:ext cx="3671359" cy="367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1065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200" y="328083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Kilt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98801" y="1910483"/>
            <a:ext cx="8000999" cy="30490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bg1"/>
                </a:solidFill>
              </a:rPr>
              <a:t>is a type of knee-length </a:t>
            </a:r>
            <a:r>
              <a:rPr lang="en-US" sz="3600" dirty="0" smtClean="0">
                <a:solidFill>
                  <a:schemeClr val="bg1"/>
                </a:solidFill>
              </a:rPr>
              <a:t>skirt</a:t>
            </a:r>
            <a:r>
              <a:rPr lang="en-US" sz="3600" dirty="0">
                <a:solidFill>
                  <a:schemeClr val="bg1"/>
                </a:solidFill>
              </a:rPr>
              <a:t> </a:t>
            </a:r>
            <a:r>
              <a:rPr lang="en-US" sz="3600" dirty="0" smtClean="0">
                <a:solidFill>
                  <a:schemeClr val="bg1"/>
                </a:solidFill>
              </a:rPr>
              <a:t>with</a:t>
            </a:r>
            <a:r>
              <a:rPr lang="en-US" sz="3600" dirty="0">
                <a:solidFill>
                  <a:schemeClr val="bg1"/>
                </a:solidFill>
              </a:rPr>
              <a:t> </a:t>
            </a:r>
            <a:r>
              <a:rPr lang="en-US" sz="3600" dirty="0" smtClean="0">
                <a:solidFill>
                  <a:schemeClr val="bg1"/>
                </a:solidFill>
              </a:rPr>
              <a:t>pleats </a:t>
            </a:r>
            <a:r>
              <a:rPr lang="en-US" sz="3600" dirty="0">
                <a:solidFill>
                  <a:schemeClr val="bg1"/>
                </a:solidFill>
              </a:rPr>
              <a:t> at the back, originating in the traditional dress of  men and boys in </a:t>
            </a:r>
            <a:r>
              <a:rPr lang="en-US" sz="3600" dirty="0" smtClean="0">
                <a:solidFill>
                  <a:schemeClr val="bg1"/>
                </a:solidFill>
              </a:rPr>
              <a:t>the Scottish Highlands</a:t>
            </a:r>
            <a:r>
              <a:rPr lang="en-US" sz="3600" dirty="0">
                <a:solidFill>
                  <a:schemeClr val="bg1"/>
                </a:solidFill>
              </a:rPr>
              <a:t> </a:t>
            </a:r>
            <a:r>
              <a:rPr lang="en-US" sz="3600" dirty="0" smtClean="0">
                <a:solidFill>
                  <a:schemeClr val="bg1"/>
                </a:solidFill>
              </a:rPr>
              <a:t>. </a:t>
            </a:r>
            <a:r>
              <a:rPr lang="en-US" sz="3600" dirty="0">
                <a:solidFill>
                  <a:schemeClr val="bg1"/>
                </a:solidFill>
              </a:rPr>
              <a:t>It is first recorded in the 16th </a:t>
            </a:r>
            <a:r>
              <a:rPr lang="en-US" sz="3600" dirty="0" smtClean="0">
                <a:solidFill>
                  <a:schemeClr val="bg1"/>
                </a:solidFill>
              </a:rPr>
              <a:t>century.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10242" name="Picture 2" descr="https://upload.wikimedia.org/wikipedia/commons/thumb/b/bf/Kilt%26Sporran.jpg/250px-Kilt%26Sporr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328083"/>
            <a:ext cx="2353734" cy="621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644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934" y="-152400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"Yellow Submarine"</a:t>
            </a:r>
            <a:endParaRPr lang="ru-RU" b="1" dirty="0">
              <a:solidFill>
                <a:schemeClr val="bg1"/>
              </a:solidFill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8880" y="905067"/>
            <a:ext cx="7741707" cy="3599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>
                <a:solidFill>
                  <a:schemeClr val="bg1"/>
                </a:solidFill>
              </a:rPr>
              <a:t>is </a:t>
            </a:r>
            <a:r>
              <a:rPr lang="en-US" sz="3600" dirty="0">
                <a:solidFill>
                  <a:schemeClr val="bg1"/>
                </a:solidFill>
              </a:rPr>
              <a:t>a 1966 song by </a:t>
            </a:r>
            <a:r>
              <a:rPr lang="en-US" sz="3600" dirty="0" smtClean="0">
                <a:solidFill>
                  <a:schemeClr val="bg1"/>
                </a:solidFill>
              </a:rPr>
              <a:t>the Beatles, </a:t>
            </a:r>
            <a:r>
              <a:rPr lang="en-US" sz="3600" dirty="0">
                <a:solidFill>
                  <a:schemeClr val="bg1"/>
                </a:solidFill>
              </a:rPr>
              <a:t>written by </a:t>
            </a:r>
            <a:r>
              <a:rPr lang="en-US" sz="3600" dirty="0" smtClean="0">
                <a:solidFill>
                  <a:schemeClr val="bg1"/>
                </a:solidFill>
              </a:rPr>
              <a:t>Paul McCartney </a:t>
            </a:r>
            <a:r>
              <a:rPr lang="en-US" sz="3600" dirty="0">
                <a:solidFill>
                  <a:schemeClr val="bg1"/>
                </a:solidFill>
              </a:rPr>
              <a:t> and </a:t>
            </a:r>
            <a:r>
              <a:rPr lang="en-US" sz="3600" dirty="0" smtClean="0">
                <a:solidFill>
                  <a:schemeClr val="bg1"/>
                </a:solidFill>
              </a:rPr>
              <a:t>John Lennon.</a:t>
            </a:r>
            <a:r>
              <a:rPr lang="en-US" sz="3600" dirty="0">
                <a:solidFill>
                  <a:schemeClr val="bg1"/>
                </a:solidFill>
              </a:rPr>
              <a:t> The single went to number one on every major British </a:t>
            </a:r>
            <a:r>
              <a:rPr lang="en-US" sz="3600" dirty="0" smtClean="0">
                <a:solidFill>
                  <a:schemeClr val="bg1"/>
                </a:solidFill>
              </a:rPr>
              <a:t>chart.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11266" name="Picture 2" descr="ÐÐ°ÑÑÐ¸Ð½ÐºÐ¸ Ð¿Ð¾ Ð·Ð°Ð¿ÑÐ¾ÑÑ yellow submar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67" y="2957470"/>
            <a:ext cx="4986866" cy="3583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ÐÐ°ÑÑÐ¸Ð½ÐºÐ¸ Ð¿Ð¾ Ð·Ð°Ð¿ÑÐ¾ÑÑ Ð±Ð¸ÑÐ»Ð·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479" y="3052757"/>
            <a:ext cx="4801328" cy="3488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41225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173</Words>
  <Application>Microsoft Office PowerPoint</Application>
  <PresentationFormat>Широкоэкранный</PresentationFormat>
  <Paragraphs>26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Aharoni</vt:lpstr>
      <vt:lpstr>Algerian</vt:lpstr>
      <vt:lpstr>Arial</vt:lpstr>
      <vt:lpstr>Calibri</vt:lpstr>
      <vt:lpstr>Calibri Light</vt:lpstr>
      <vt:lpstr>inherit</vt:lpstr>
      <vt:lpstr>Wingdings</vt:lpstr>
      <vt:lpstr>Тема Office</vt:lpstr>
      <vt:lpstr>“Welcome to Great Britain”</vt:lpstr>
      <vt:lpstr>Презентация PowerPoint</vt:lpstr>
      <vt:lpstr>Oxford University</vt:lpstr>
      <vt:lpstr>Big Ben</vt:lpstr>
      <vt:lpstr>«Five o’clock Tea»</vt:lpstr>
      <vt:lpstr>Beefeater  — английский Джин</vt:lpstr>
      <vt:lpstr>A double-decker bus </vt:lpstr>
      <vt:lpstr>Cricket </vt:lpstr>
      <vt:lpstr>Pudding (English Pudding) </vt:lpstr>
      <vt:lpstr>Winnie-the-Pooh</vt:lpstr>
      <vt:lpstr>Kilt </vt:lpstr>
      <vt:lpstr>"Yellow Submarine"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Наташа</dc:creator>
  <cp:lastModifiedBy>Наташа</cp:lastModifiedBy>
  <cp:revision>12</cp:revision>
  <dcterms:created xsi:type="dcterms:W3CDTF">2018-10-02T11:34:12Z</dcterms:created>
  <dcterms:modified xsi:type="dcterms:W3CDTF">2018-10-02T14:52:57Z</dcterms:modified>
</cp:coreProperties>
</file>