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75" r:id="rId17"/>
    <p:sldId id="297" r:id="rId18"/>
    <p:sldId id="290" r:id="rId19"/>
    <p:sldId id="292" r:id="rId20"/>
    <p:sldId id="29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1C50A4"/>
    <a:srgbClr val="194DA1"/>
    <a:srgbClr val="CC0099"/>
    <a:srgbClr val="FF33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0" autoAdjust="0"/>
    <p:restoredTop sz="94599" autoAdjust="0"/>
  </p:normalViewPr>
  <p:slideViewPr>
    <p:cSldViewPr>
      <p:cViewPr varScale="1">
        <p:scale>
          <a:sx n="75" d="100"/>
          <a:sy n="75" d="100"/>
        </p:scale>
        <p:origin x="-101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593C7-193B-4CF7-8882-CDA697EFBB30}" type="datetimeFigureOut">
              <a:rPr lang="ru-RU" smtClean="0"/>
              <a:pPr/>
              <a:t>13.10.2018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9E0762C5-A3A5-4802-B44C-5175E843D8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53676918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593C7-193B-4CF7-8882-CDA697EFBB30}" type="datetimeFigureOut">
              <a:rPr lang="ru-RU" smtClean="0"/>
              <a:pPr/>
              <a:t>13.10.2018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762C5-A3A5-4802-B44C-5175E843D8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98452217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593C7-193B-4CF7-8882-CDA697EFBB30}" type="datetimeFigureOut">
              <a:rPr lang="ru-RU" smtClean="0"/>
              <a:pPr/>
              <a:t>13.10.2018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E0762C5-A3A5-4802-B44C-5175E843D8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09138859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593C7-193B-4CF7-8882-CDA697EFBB30}" type="datetimeFigureOut">
              <a:rPr lang="ru-RU" smtClean="0"/>
              <a:pPr/>
              <a:t>13.10.2018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9E0762C5-A3A5-4802-B44C-5175E843D8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09163222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593C7-193B-4CF7-8882-CDA697EFBB30}" type="datetimeFigureOut">
              <a:rPr lang="ru-RU" smtClean="0"/>
              <a:pPr/>
              <a:t>13.10.2018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9E0762C5-A3A5-4802-B44C-5175E843D8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31066881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593C7-193B-4CF7-8882-CDA697EFBB30}" type="datetimeFigureOut">
              <a:rPr lang="ru-RU" smtClean="0"/>
              <a:pPr/>
              <a:t>13.10.2018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762C5-A3A5-4802-B44C-5175E843D8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85312545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593C7-193B-4CF7-8882-CDA697EFBB30}" type="datetimeFigureOut">
              <a:rPr lang="ru-RU" smtClean="0"/>
              <a:pPr/>
              <a:t>13.10.2018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762C5-A3A5-4802-B44C-5175E843D8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83898485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593C7-193B-4CF7-8882-CDA697EFBB30}" type="datetimeFigureOut">
              <a:rPr lang="ru-RU" smtClean="0"/>
              <a:pPr/>
              <a:t>13.10.2018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762C5-A3A5-4802-B44C-5175E843D8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37163456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593C7-193B-4CF7-8882-CDA697EFBB30}" type="datetimeFigureOut">
              <a:rPr lang="ru-RU" smtClean="0"/>
              <a:pPr/>
              <a:t>13.10.2018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E0762C5-A3A5-4802-B44C-5175E843D8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14911260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593C7-193B-4CF7-8882-CDA697EFBB30}" type="datetimeFigureOut">
              <a:rPr lang="ru-RU" smtClean="0"/>
              <a:pPr/>
              <a:t>13.10.2018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E0762C5-A3A5-4802-B44C-5175E843D8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15396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593C7-193B-4CF7-8882-CDA697EFBB30}" type="datetimeFigureOut">
              <a:rPr lang="ru-RU" smtClean="0"/>
              <a:pPr/>
              <a:t>13.10.2018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E0762C5-A3A5-4802-B44C-5175E843D83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23109220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593C7-193B-4CF7-8882-CDA697EFBB30}" type="datetimeFigureOut">
              <a:rPr lang="ru-RU" smtClean="0"/>
              <a:pPr/>
              <a:t>13.10.2018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E0762C5-A3A5-4802-B44C-5175E843D8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07669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593C7-193B-4CF7-8882-CDA697EFBB30}" type="datetimeFigureOut">
              <a:rPr lang="ru-RU" smtClean="0"/>
              <a:pPr/>
              <a:t>13.10.2018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E0762C5-A3A5-4802-B44C-5175E843D83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28387129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593C7-193B-4CF7-8882-CDA697EFBB30}" type="datetimeFigureOut">
              <a:rPr lang="ru-RU" smtClean="0"/>
              <a:pPr/>
              <a:t>13.10.2018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E0762C5-A3A5-4802-B44C-5175E843D8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639121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593C7-193B-4CF7-8882-CDA697EFBB30}" type="datetimeFigureOut">
              <a:rPr lang="ru-RU" smtClean="0"/>
              <a:pPr/>
              <a:t>13.10.2018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762C5-A3A5-4802-B44C-5175E843D8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04443057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593C7-193B-4CF7-8882-CDA697EFBB30}" type="datetimeFigureOut">
              <a:rPr lang="ru-RU" smtClean="0"/>
              <a:pPr/>
              <a:t>13.10.2018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762C5-A3A5-4802-B44C-5175E843D8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23382578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593C7-193B-4CF7-8882-CDA697EFBB30}" type="datetimeFigureOut">
              <a:rPr lang="ru-RU" smtClean="0"/>
              <a:pPr/>
              <a:t>13.10.2018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E0762C5-A3A5-4802-B44C-5175E843D8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25559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</p:sldLayoutIdLst>
  <p:transition spd="slow">
    <p:diamond/>
  </p:transition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827584" y="1052736"/>
            <a:ext cx="7772400" cy="2814656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Азбука безопасности на дороге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b="1" dirty="0">
              <a:solidFill>
                <a:srgbClr val="7030A0"/>
              </a:solidFill>
              <a:latin typeface="Monotype Corsiva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22" t="-98" r="1842" b="2981"/>
          <a:stretch/>
        </p:blipFill>
        <p:spPr>
          <a:xfrm>
            <a:off x="632622" y="2343127"/>
            <a:ext cx="3168351" cy="3816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051720" y="620688"/>
            <a:ext cx="61926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Муниципальное бюджетное общеобразовательное учреждение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«Школа №12 города Благовещенска»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95936" y="443711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Выполнила: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Токмакова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Светлана Владимировна</a:t>
            </a:r>
            <a:endParaRPr lang="ru-RU" dirty="0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effectLst/>
              </a:rPr>
              <a:t>Бурлит в движении дорога:</a:t>
            </a:r>
            <a:br>
              <a:rPr lang="ru-RU" sz="2000" dirty="0">
                <a:solidFill>
                  <a:schemeClr val="bg1"/>
                </a:solidFill>
                <a:effectLst/>
              </a:rPr>
            </a:br>
            <a:r>
              <a:rPr lang="ru-RU" sz="2000" dirty="0">
                <a:solidFill>
                  <a:schemeClr val="bg1"/>
                </a:solidFill>
                <a:effectLst/>
              </a:rPr>
              <a:t>Бегут авто, спешат трамваи.</a:t>
            </a:r>
            <a:br>
              <a:rPr lang="ru-RU" sz="2000" dirty="0">
                <a:solidFill>
                  <a:schemeClr val="bg1"/>
                </a:solidFill>
                <a:effectLst/>
              </a:rPr>
            </a:br>
            <a:r>
              <a:rPr lang="ru-RU" sz="2000" dirty="0">
                <a:solidFill>
                  <a:schemeClr val="bg1"/>
                </a:solidFill>
                <a:effectLst/>
              </a:rPr>
              <a:t>Все будьте правилу верны -</a:t>
            </a:r>
            <a:br>
              <a:rPr lang="ru-RU" sz="2000" dirty="0">
                <a:solidFill>
                  <a:schemeClr val="bg1"/>
                </a:solidFill>
                <a:effectLst/>
              </a:rPr>
            </a:br>
            <a:r>
              <a:rPr lang="ru-RU" sz="2000" dirty="0">
                <a:solidFill>
                  <a:schemeClr val="bg1"/>
                </a:solidFill>
                <a:effectLst/>
              </a:rPr>
              <a:t>Держитесь правой стороны.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4762"/>
          <a:stretch/>
        </p:blipFill>
        <p:spPr>
          <a:xfrm>
            <a:off x="1691680" y="1484784"/>
            <a:ext cx="6048672" cy="4320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Tm="8229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Calibri" panose="020F0502020204030204" pitchFamily="34" charset="0"/>
              </a:rPr>
              <a:t/>
            </a:r>
            <a:br>
              <a:rPr lang="ru-RU" sz="2000" dirty="0" smtClean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Calibri" panose="020F0502020204030204" pitchFamily="34" charset="0"/>
              </a:rPr>
            </a:br>
            <a:r>
              <a:rPr lang="ru-RU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Calibri" panose="020F0502020204030204" pitchFamily="34" charset="0"/>
              </a:rPr>
              <a:t/>
            </a:r>
            <a:br>
              <a:rPr lang="ru-RU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Calibri" panose="020F0502020204030204" pitchFamily="34" charset="0"/>
              </a:rPr>
            </a:br>
            <a:r>
              <a:rPr lang="ru-RU" sz="200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Calibri" panose="020F0502020204030204" pitchFamily="34" charset="0"/>
              </a:rPr>
              <a:t>Объяснить 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Calibri" panose="020F0502020204030204" pitchFamily="34" charset="0"/>
              </a:rPr>
              <a:t>можно запросто,</a:t>
            </a:r>
            <a: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/>
            </a:r>
            <a:b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</a:br>
            <a:r>
              <a:rPr lang="ru-RU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Calibri" panose="020F0502020204030204" pitchFamily="34" charset="0"/>
              </a:rPr>
              <a:t>Будь ты юн или стар:</a:t>
            </a:r>
            <a: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/>
            </a:r>
            <a:b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</a:br>
            <a:r>
              <a:rPr lang="ru-RU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Calibri" panose="020F0502020204030204" pitchFamily="34" charset="0"/>
              </a:rPr>
              <a:t>Дорога - для транспорта,</a:t>
            </a:r>
            <a: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/>
            </a:r>
            <a:b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</a:br>
            <a:r>
              <a:rPr lang="ru-RU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Calibri" panose="020F0502020204030204" pitchFamily="34" charset="0"/>
              </a:rPr>
              <a:t>Для тебя – тротуар! </a:t>
            </a:r>
            <a: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/>
            </a:r>
            <a:b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</a:br>
            <a:r>
              <a:rPr lang="ru-RU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Calibri" panose="020F0502020204030204" pitchFamily="34" charset="0"/>
              </a:rPr>
              <a:t> </a:t>
            </a:r>
            <a: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/>
            </a:r>
            <a:b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</a:b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750" y="1773063"/>
            <a:ext cx="4762500" cy="4467225"/>
          </a:xfrm>
        </p:spPr>
      </p:pic>
    </p:spTree>
  </p:cSld>
  <p:clrMapOvr>
    <a:masterClrMapping/>
  </p:clrMapOvr>
  <p:transition spd="slow" advTm="9001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effectLst/>
                <a:cs typeface="FrankRuehl" panose="020E0503060101010101" pitchFamily="34" charset="-79"/>
              </a:rPr>
              <a:t>Где улицу надо тебе перейти</a:t>
            </a:r>
            <a:br>
              <a:rPr lang="ru-RU" sz="1600" dirty="0">
                <a:solidFill>
                  <a:schemeClr val="bg1"/>
                </a:solidFill>
                <a:effectLst/>
                <a:cs typeface="FrankRuehl" panose="020E0503060101010101" pitchFamily="34" charset="-79"/>
              </a:rPr>
            </a:br>
            <a:r>
              <a:rPr lang="ru-RU" sz="1600" dirty="0">
                <a:solidFill>
                  <a:schemeClr val="bg1"/>
                </a:solidFill>
                <a:effectLst/>
                <a:cs typeface="FrankRuehl" panose="020E0503060101010101" pitchFamily="34" charset="-79"/>
              </a:rPr>
              <a:t>О правиле помни простом:</a:t>
            </a:r>
            <a:br>
              <a:rPr lang="ru-RU" sz="1600" dirty="0">
                <a:solidFill>
                  <a:schemeClr val="bg1"/>
                </a:solidFill>
                <a:effectLst/>
                <a:cs typeface="FrankRuehl" panose="020E0503060101010101" pitchFamily="34" charset="-79"/>
              </a:rPr>
            </a:br>
            <a:r>
              <a:rPr lang="ru-RU" sz="1600" dirty="0">
                <a:solidFill>
                  <a:schemeClr val="bg1"/>
                </a:solidFill>
                <a:effectLst/>
                <a:cs typeface="FrankRuehl" panose="020E0503060101010101" pitchFamily="34" charset="-79"/>
              </a:rPr>
              <a:t>С вниманием налево сперва погляди,</a:t>
            </a:r>
            <a:br>
              <a:rPr lang="ru-RU" sz="1600" dirty="0">
                <a:solidFill>
                  <a:schemeClr val="bg1"/>
                </a:solidFill>
                <a:effectLst/>
                <a:cs typeface="FrankRuehl" panose="020E0503060101010101" pitchFamily="34" charset="-79"/>
              </a:rPr>
            </a:br>
            <a:r>
              <a:rPr lang="ru-RU" sz="1600" dirty="0">
                <a:solidFill>
                  <a:schemeClr val="bg1"/>
                </a:solidFill>
                <a:effectLst/>
                <a:cs typeface="FrankRuehl" panose="020E0503060101010101" pitchFamily="34" charset="-79"/>
              </a:rPr>
              <a:t>Направо взгляни потом.</a:t>
            </a:r>
            <a:endParaRPr lang="ru-RU" sz="1600" dirty="0">
              <a:solidFill>
                <a:schemeClr val="bg1"/>
              </a:solidFill>
              <a:cs typeface="FrankRuehl" panose="020E0503060101010101" pitchFamily="34" charset="-79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5700"/>
          <a:stretch/>
        </p:blipFill>
        <p:spPr>
          <a:xfrm>
            <a:off x="1442422" y="1666526"/>
            <a:ext cx="6259155" cy="44267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917684418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39903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Шум, движение, гул моторов.</a:t>
            </a:r>
            <a:br>
              <a:rPr lang="ru-RU" sz="20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</a:br>
            <a:r>
              <a:rPr lang="ru-RU" sz="20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Сразу можно растеряться,</a:t>
            </a:r>
            <a:br>
              <a:rPr lang="ru-RU" sz="20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</a:br>
            <a:r>
              <a:rPr lang="ru-RU" sz="20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Коль в сигналах светофора не умеешь разбираться.</a:t>
            </a:r>
            <a:br>
              <a:rPr lang="ru-RU" sz="20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</a:b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723792"/>
            <a:ext cx="6480720" cy="44336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211587133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116632"/>
            <a:ext cx="8229600" cy="1399032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Когда транспорт на дороге</a:t>
            </a:r>
            <a:br>
              <a:rPr lang="ru-RU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обочины стоит</a:t>
            </a:r>
            <a:br>
              <a:rPr lang="ru-RU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Он обычно закрывает</a:t>
            </a:r>
            <a:br>
              <a:rPr lang="ru-RU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пешеходам общий вид.</a:t>
            </a:r>
            <a:br>
              <a:rPr lang="ru-RU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Грузовик или автобус</a:t>
            </a:r>
            <a:br>
              <a:rPr lang="ru-RU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Обходить опасно.</a:t>
            </a:r>
            <a:br>
              <a:rPr lang="ru-RU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Это каждый пешеход должен знать прекрасно</a:t>
            </a:r>
            <a:br>
              <a:rPr lang="ru-RU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2348880"/>
            <a:ext cx="5715000" cy="420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369755762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1416" y="260648"/>
            <a:ext cx="6589199" cy="1280890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проезжей части, дети,</a:t>
            </a:r>
            <a:br>
              <a:rPr lang="ru-RU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 играйте в игры эти. </a:t>
            </a:r>
            <a:br>
              <a:rPr lang="ru-RU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Бегать можно без оглядки</a:t>
            </a:r>
            <a:br>
              <a:rPr lang="ru-RU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 дворе и на площадке.</a:t>
            </a:r>
            <a:br>
              <a:rPr lang="ru-RU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113" t="17325" r="5113"/>
          <a:stretch/>
        </p:blipFill>
        <p:spPr>
          <a:xfrm>
            <a:off x="1691680" y="1772816"/>
            <a:ext cx="6048672" cy="41777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930435231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-19846"/>
            <a:ext cx="6589199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проезжей части не катайтесь, дети,</a:t>
            </a:r>
            <a:b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 на самокате,</a:t>
            </a:r>
            <a:b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 на велосипеде.</a:t>
            </a:r>
            <a:b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Мчатся по дороге</a:t>
            </a:r>
            <a:b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Быстрые машины,</a:t>
            </a:r>
            <a:b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Там вы попадете</a:t>
            </a:r>
            <a:b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Прямо им под шины.</a:t>
            </a:r>
            <a:b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2564904"/>
            <a:ext cx="5864680" cy="4110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659731398"/>
      </p:ext>
    </p:extLst>
  </p:cSld>
  <p:clrMapOvr>
    <a:masterClrMapping/>
  </p:clrMapOvr>
  <p:transition spd="slow">
    <p:diamond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5471" y="260648"/>
            <a:ext cx="6589199" cy="34820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Делаем </a:t>
            </a:r>
            <a:r>
              <a:rPr lang="ru-RU" sz="22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ребятам предостережение:</a:t>
            </a:r>
            <a:br>
              <a:rPr lang="ru-RU" sz="22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Выучите срочно правила движения!</a:t>
            </a:r>
            <a:br>
              <a:rPr lang="ru-RU" sz="22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Чтоб не волновались каждый день родители,</a:t>
            </a:r>
            <a:br>
              <a:rPr lang="ru-RU" sz="22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Чтоб спокойны были за рулем водители.</a:t>
            </a:r>
            <a:br>
              <a:rPr lang="ru-RU" sz="22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22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2" y="2060848"/>
            <a:ext cx="5364655" cy="3778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163416975"/>
      </p:ext>
    </p:extLst>
  </p:cSld>
  <p:clrMapOvr>
    <a:masterClrMapping/>
  </p:clrMapOvr>
  <p:transition spd="slow">
    <p:diamond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967010"/>
            <a:ext cx="7008779" cy="52565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4226095769"/>
      </p:ext>
    </p:extLst>
  </p:cSld>
  <p:clrMapOvr>
    <a:masterClrMapping/>
  </p:clrMapOvr>
  <p:transition spd="slow">
    <p:diamond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894" y="422154"/>
            <a:ext cx="6083434" cy="60834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427146228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76672"/>
            <a:ext cx="5904656" cy="59046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68353245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826" y="934677"/>
            <a:ext cx="5364347" cy="5336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987804775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668" y="620688"/>
            <a:ext cx="5976664" cy="59766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588919"/>
            <a:ext cx="5976664" cy="59766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1996301315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154" r="4463" b="9175"/>
          <a:stretch/>
        </p:blipFill>
        <p:spPr>
          <a:xfrm>
            <a:off x="2699792" y="476672"/>
            <a:ext cx="3744416" cy="5786825"/>
          </a:xfrm>
        </p:spPr>
      </p:pic>
    </p:spTree>
    <p:extLst>
      <p:ext uri="{BB962C8B-B14F-4D97-AF65-F5344CB8AC3E}">
        <p14:creationId xmlns="" xmlns:p14="http://schemas.microsoft.com/office/powerpoint/2010/main" val="1340256431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правила дорожного движения"/>
          <p:cNvPicPr>
            <a:picLocks noGrp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 bwMode="auto">
          <a:xfrm>
            <a:off x="1763688" y="2924944"/>
            <a:ext cx="5931242" cy="37861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Текст 5"/>
          <p:cNvSpPr>
            <a:spLocks noGrp="1"/>
          </p:cNvSpPr>
          <p:nvPr>
            <p:ph type="body" idx="4294967295"/>
          </p:nvPr>
        </p:nvSpPr>
        <p:spPr>
          <a:xfrm>
            <a:off x="755576" y="5628"/>
            <a:ext cx="8244408" cy="2919316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+mj-lt"/>
              </a:rPr>
              <a:t>Делаем ребятам</a:t>
            </a:r>
          </a:p>
          <a:p>
            <a:pPr algn="ctr">
              <a:buNone/>
            </a:pPr>
            <a:r>
              <a:rPr lang="ru-RU" sz="2000" b="1" i="1" dirty="0" smtClean="0">
                <a:solidFill>
                  <a:schemeClr val="tx1"/>
                </a:solidFill>
                <a:latin typeface="+mj-lt"/>
              </a:rPr>
              <a:t>Предостережение: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+mj-lt"/>
              </a:rPr>
              <a:t>Выучите срочно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+mj-lt"/>
              </a:rPr>
              <a:t>Правила движения,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+mj-lt"/>
              </a:rPr>
              <a:t>Чтоб не волновались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+mj-lt"/>
              </a:rPr>
              <a:t>Каждый день родители, 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+mj-lt"/>
              </a:rPr>
              <a:t>Чтоб спокойно мчались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+mj-lt"/>
              </a:rPr>
              <a:t>Улицей водители!</a:t>
            </a:r>
            <a:endParaRPr lang="ru-RU" sz="2000" b="1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  <p:transition spd="slow" advTm="18388">
    <p:diamond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1628800"/>
            <a:ext cx="6589199" cy="280831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8000" dirty="0" smtClean="0">
                <a:solidFill>
                  <a:srgbClr val="C00000"/>
                </a:solidFill>
              </a:rPr>
              <a:t>Викторина</a:t>
            </a: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5300" b="1" dirty="0" smtClean="0">
                <a:solidFill>
                  <a:srgbClr val="C00000"/>
                </a:solidFill>
              </a:rPr>
              <a:t>«Веселые </a:t>
            </a:r>
            <a:r>
              <a:rPr lang="ru-RU" sz="5300" b="1" dirty="0">
                <a:solidFill>
                  <a:srgbClr val="C00000"/>
                </a:solidFill>
              </a:rPr>
              <a:t>вопросы»</a:t>
            </a:r>
          </a:p>
        </p:txBody>
      </p:sp>
    </p:spTree>
    <p:extLst>
      <p:ext uri="{BB962C8B-B14F-4D97-AF65-F5344CB8AC3E}">
        <p14:creationId xmlns="" xmlns:p14="http://schemas.microsoft.com/office/powerpoint/2010/main" val="3431918823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WordArt 4"/>
          <p:cNvSpPr>
            <a:spLocks noChangeArrowheads="1" noChangeShapeType="1" noTextEdit="1"/>
          </p:cNvSpPr>
          <p:nvPr/>
        </p:nvSpPr>
        <p:spPr bwMode="auto">
          <a:xfrm>
            <a:off x="2484438" y="260350"/>
            <a:ext cx="360045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</a:rPr>
              <a:t>вопрос </a:t>
            </a:r>
            <a:r>
              <a:rPr lang="ru-RU" sz="3600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</a:rPr>
              <a:t>1</a:t>
            </a:r>
            <a:endParaRPr lang="ru-RU" sz="3600" i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8000"/>
              </a:soli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</a:endParaRPr>
          </a:p>
        </p:txBody>
      </p:sp>
      <p:sp>
        <p:nvSpPr>
          <p:cNvPr id="24579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101013" y="5949950"/>
            <a:ext cx="1042987" cy="908050"/>
          </a:xfrm>
          <a:prstGeom prst="actionButtonBackPrevious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/>
          </a:p>
        </p:txBody>
      </p:sp>
      <p:pic>
        <p:nvPicPr>
          <p:cNvPr id="5" name="Рисунок 4" descr="1.g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1341438"/>
            <a:ext cx="3419475" cy="350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323850" y="1052513"/>
            <a:ext cx="4751388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4000"/>
              <a:t>О чем говорит  этот </a:t>
            </a:r>
            <a:r>
              <a:rPr lang="ru-RU" sz="4000" b="1"/>
              <a:t>знак</a:t>
            </a:r>
            <a:r>
              <a:rPr lang="ru-RU" sz="4000"/>
              <a:t>?</a:t>
            </a:r>
          </a:p>
        </p:txBody>
      </p:sp>
      <p:sp>
        <p:nvSpPr>
          <p:cNvPr id="16393" name="Text Box 9"/>
          <p:cNvSpPr txBox="1">
            <a:spLocks noChangeArrowheads="1"/>
          </p:cNvSpPr>
          <p:nvPr/>
        </p:nvSpPr>
        <p:spPr bwMode="auto">
          <a:xfrm>
            <a:off x="468313" y="4797425"/>
            <a:ext cx="6840537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4800" b="1">
                <a:solidFill>
                  <a:srgbClr val="003300"/>
                </a:solidFill>
              </a:rPr>
              <a:t>Движение пешеходов запрещено</a:t>
            </a:r>
          </a:p>
        </p:txBody>
      </p:sp>
      <p:sp>
        <p:nvSpPr>
          <p:cNvPr id="24583" name="Rectangle 10"/>
          <p:cNvSpPr>
            <a:spLocks noChangeArrowheads="1"/>
          </p:cNvSpPr>
          <p:nvPr/>
        </p:nvSpPr>
        <p:spPr bwMode="auto">
          <a:xfrm>
            <a:off x="0" y="6426200"/>
            <a:ext cx="2519363" cy="4318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4584" name="WordArt 11"/>
          <p:cNvSpPr>
            <a:spLocks noChangeArrowheads="1" noChangeShapeType="1" noTextEdit="1"/>
          </p:cNvSpPr>
          <p:nvPr/>
        </p:nvSpPr>
        <p:spPr bwMode="auto">
          <a:xfrm>
            <a:off x="250825" y="6453188"/>
            <a:ext cx="2089150" cy="4048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</a:rPr>
              <a:t>ответ</a:t>
            </a:r>
          </a:p>
        </p:txBody>
      </p:sp>
    </p:spTree>
    <p:extLst>
      <p:ext uri="{BB962C8B-B14F-4D97-AF65-F5344CB8AC3E}">
        <p14:creationId xmlns="" xmlns:p14="http://schemas.microsoft.com/office/powerpoint/2010/main" val="1674926637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2" grpId="0"/>
      <p:bldP spid="1639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WordArt 5"/>
          <p:cNvSpPr>
            <a:spLocks noChangeArrowheads="1" noChangeShapeType="1" noTextEdit="1"/>
          </p:cNvSpPr>
          <p:nvPr/>
        </p:nvSpPr>
        <p:spPr bwMode="auto">
          <a:xfrm>
            <a:off x="2484438" y="260350"/>
            <a:ext cx="360045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</a:rPr>
              <a:t>вопрос </a:t>
            </a:r>
            <a:r>
              <a:rPr lang="ru-RU" sz="3600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</a:rPr>
              <a:t>2</a:t>
            </a:r>
            <a:endParaRPr lang="ru-RU" sz="3600" i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8000"/>
              </a:soli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</a:endParaRPr>
          </a:p>
        </p:txBody>
      </p:sp>
      <p:sp>
        <p:nvSpPr>
          <p:cNvPr id="14339" name="AutoShape 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101013" y="5949950"/>
            <a:ext cx="1042987" cy="908050"/>
          </a:xfrm>
          <a:prstGeom prst="actionButtonBackPrevious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4" name="Text Box 10"/>
          <p:cNvSpPr txBox="1">
            <a:spLocks noChangeArrowheads="1"/>
          </p:cNvSpPr>
          <p:nvPr/>
        </p:nvSpPr>
        <p:spPr bwMode="auto">
          <a:xfrm>
            <a:off x="611188" y="1617663"/>
            <a:ext cx="424815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4000"/>
              <a:t>О чем говорит этот </a:t>
            </a:r>
            <a:r>
              <a:rPr lang="ru-RU" sz="4000" b="1"/>
              <a:t>знак</a:t>
            </a:r>
            <a:r>
              <a:rPr lang="ru-RU" sz="4000"/>
              <a:t>?</a:t>
            </a:r>
          </a:p>
        </p:txBody>
      </p:sp>
      <p:sp>
        <p:nvSpPr>
          <p:cNvPr id="26635" name="Text Box 11"/>
          <p:cNvSpPr txBox="1">
            <a:spLocks noChangeArrowheads="1"/>
          </p:cNvSpPr>
          <p:nvPr/>
        </p:nvSpPr>
        <p:spPr bwMode="auto">
          <a:xfrm>
            <a:off x="250825" y="5013325"/>
            <a:ext cx="6840538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4800" b="1" dirty="0" smtClean="0">
                <a:solidFill>
                  <a:srgbClr val="003300"/>
                </a:solidFill>
              </a:rPr>
              <a:t>Осторожно дети</a:t>
            </a:r>
            <a:endParaRPr lang="ru-RU" sz="4800" b="1" dirty="0">
              <a:solidFill>
                <a:srgbClr val="003300"/>
              </a:solidFill>
            </a:endParaRPr>
          </a:p>
        </p:txBody>
      </p:sp>
      <p:sp>
        <p:nvSpPr>
          <p:cNvPr id="14343" name="Rectangle 12"/>
          <p:cNvSpPr>
            <a:spLocks noChangeArrowheads="1"/>
          </p:cNvSpPr>
          <p:nvPr/>
        </p:nvSpPr>
        <p:spPr bwMode="auto">
          <a:xfrm>
            <a:off x="0" y="6426200"/>
            <a:ext cx="2519363" cy="4318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14344" name="WordArt 13"/>
          <p:cNvSpPr>
            <a:spLocks noChangeArrowheads="1" noChangeShapeType="1" noTextEdit="1"/>
          </p:cNvSpPr>
          <p:nvPr/>
        </p:nvSpPr>
        <p:spPr bwMode="auto">
          <a:xfrm>
            <a:off x="250825" y="6453188"/>
            <a:ext cx="2089150" cy="4048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</a:rPr>
              <a:t>ответ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987" y="1418481"/>
            <a:ext cx="3020914" cy="30209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1901492068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4" grpId="0"/>
      <p:bldP spid="2663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WordArt 5"/>
          <p:cNvSpPr>
            <a:spLocks noChangeArrowheads="1" noChangeShapeType="1" noTextEdit="1"/>
          </p:cNvSpPr>
          <p:nvPr/>
        </p:nvSpPr>
        <p:spPr bwMode="auto">
          <a:xfrm>
            <a:off x="2484438" y="260350"/>
            <a:ext cx="360045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</a:rPr>
              <a:t>вопрос </a:t>
            </a:r>
            <a:r>
              <a:rPr lang="ru-RU" sz="3600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</a:rPr>
              <a:t>3</a:t>
            </a:r>
            <a:endParaRPr lang="ru-RU" sz="3600" i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8000"/>
              </a:soli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</a:endParaRPr>
          </a:p>
        </p:txBody>
      </p:sp>
      <p:sp>
        <p:nvSpPr>
          <p:cNvPr id="14339" name="AutoShape 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101013" y="5949950"/>
            <a:ext cx="1042987" cy="908050"/>
          </a:xfrm>
          <a:prstGeom prst="actionButtonBackPrevious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4" name="Text Box 10"/>
          <p:cNvSpPr txBox="1">
            <a:spLocks noChangeArrowheads="1"/>
          </p:cNvSpPr>
          <p:nvPr/>
        </p:nvSpPr>
        <p:spPr bwMode="auto">
          <a:xfrm>
            <a:off x="611188" y="1617663"/>
            <a:ext cx="424815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4000"/>
              <a:t>О чем говорит этот </a:t>
            </a:r>
            <a:r>
              <a:rPr lang="ru-RU" sz="4000" b="1"/>
              <a:t>знак</a:t>
            </a:r>
            <a:r>
              <a:rPr lang="ru-RU" sz="4000"/>
              <a:t>?</a:t>
            </a:r>
          </a:p>
        </p:txBody>
      </p:sp>
      <p:sp>
        <p:nvSpPr>
          <p:cNvPr id="26635" name="Text Box 11"/>
          <p:cNvSpPr txBox="1">
            <a:spLocks noChangeArrowheads="1"/>
          </p:cNvSpPr>
          <p:nvPr/>
        </p:nvSpPr>
        <p:spPr bwMode="auto">
          <a:xfrm>
            <a:off x="864394" y="4972412"/>
            <a:ext cx="6840538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4800" b="1" dirty="0" smtClean="0">
                <a:solidFill>
                  <a:srgbClr val="003300"/>
                </a:solidFill>
              </a:rPr>
              <a:t>Пешеходный переход</a:t>
            </a:r>
            <a:endParaRPr lang="ru-RU" sz="4800" b="1" dirty="0">
              <a:solidFill>
                <a:srgbClr val="003300"/>
              </a:solidFill>
            </a:endParaRPr>
          </a:p>
        </p:txBody>
      </p:sp>
      <p:sp>
        <p:nvSpPr>
          <p:cNvPr id="14343" name="Rectangle 12"/>
          <p:cNvSpPr>
            <a:spLocks noChangeArrowheads="1"/>
          </p:cNvSpPr>
          <p:nvPr/>
        </p:nvSpPr>
        <p:spPr bwMode="auto">
          <a:xfrm>
            <a:off x="0" y="6426200"/>
            <a:ext cx="2519363" cy="4318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14344" name="WordArt 13"/>
          <p:cNvSpPr>
            <a:spLocks noChangeArrowheads="1" noChangeShapeType="1" noTextEdit="1"/>
          </p:cNvSpPr>
          <p:nvPr/>
        </p:nvSpPr>
        <p:spPr bwMode="auto">
          <a:xfrm>
            <a:off x="250825" y="6453188"/>
            <a:ext cx="2089150" cy="4048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</a:rPr>
              <a:t>ответ</a:t>
            </a:r>
          </a:p>
        </p:txBody>
      </p:sp>
      <p:pic>
        <p:nvPicPr>
          <p:cNvPr id="9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7394" y="1115514"/>
            <a:ext cx="3344137" cy="33441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1563420147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4" grpId="0"/>
      <p:bldP spid="26635" grpId="0"/>
    </p:bld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502</TotalTime>
  <Words>104</Words>
  <Application>Microsoft Office PowerPoint</Application>
  <PresentationFormat>Экран (4:3)</PresentationFormat>
  <Paragraphs>34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Легкий дым</vt:lpstr>
      <vt:lpstr>Азбука безопасности на дороге </vt:lpstr>
      <vt:lpstr>Бурлит в движении дорога: Бегут авто, спешат трамваи. Все будьте правилу верны - Держитесь правой стороны.</vt:lpstr>
      <vt:lpstr>  Объяснить можно запросто, Будь ты юн или стар: Дорога - для транспорта, Для тебя – тротуар!    </vt:lpstr>
      <vt:lpstr>Где улицу надо тебе перейти О правиле помни простом: С вниманием налево сперва погляди, Направо взгляни потом.</vt:lpstr>
      <vt:lpstr>Шум, движение, гул моторов. Сразу можно растеряться, Коль в сигналах светофора не умеешь разбираться. </vt:lpstr>
      <vt:lpstr>Когда транспорт на дороге У обочины стоит Он обычно закрывает пешеходам общий вид. Грузовик или автобус Обходить опасно. Это каждый пешеход должен знать прекрасно   </vt:lpstr>
      <vt:lpstr>На проезжей части, дети, не играйте в игры эти.  Бегать можно без оглядки Во дворе и на площадке. </vt:lpstr>
      <vt:lpstr> На проезжей части не катайтесь, дети, Ни на самокате, Ни на велосипеде. Мчатся по дороге Быстрые машины, Там вы попадете Прямо им под шины.       </vt:lpstr>
      <vt:lpstr> Делаем ребятам предостережение: Выучите срочно правила движения! Чтоб не волновались каждый день родители, Чтоб спокойны были за рулем водители.   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Викторина «Веселые вопросы»</vt:lpstr>
      <vt:lpstr>Слайд 18</vt:lpstr>
      <vt:lpstr>Слайд 19</vt:lpstr>
      <vt:lpstr>Слайд 20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Азбука дорожного движения Инсценировка стихотворения И.Гуриной «Непослушный пешеход»</dc:title>
  <dc:creator>Светлана</dc:creator>
  <cp:lastModifiedBy>Светик</cp:lastModifiedBy>
  <cp:revision>61</cp:revision>
  <dcterms:created xsi:type="dcterms:W3CDTF">2013-01-16T17:05:17Z</dcterms:created>
  <dcterms:modified xsi:type="dcterms:W3CDTF">2018-10-13T10:46:15Z</dcterms:modified>
</cp:coreProperties>
</file>