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3" r:id="rId3"/>
    <p:sldId id="256" r:id="rId4"/>
    <p:sldId id="258" r:id="rId5"/>
    <p:sldId id="259" r:id="rId6"/>
    <p:sldId id="264" r:id="rId7"/>
    <p:sldId id="265" r:id="rId8"/>
    <p:sldId id="261" r:id="rId9"/>
    <p:sldId id="267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6433" autoAdjust="0"/>
  </p:normalViewPr>
  <p:slideViewPr>
    <p:cSldViewPr snapToGrid="0">
      <p:cViewPr varScale="1">
        <p:scale>
          <a:sx n="88" d="100"/>
          <a:sy n="88" d="100"/>
        </p:scale>
        <p:origin x="-1350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7879" y="359228"/>
            <a:ext cx="7886700" cy="126274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Северо –Казахстанская область 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Район имени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Габита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Мусрепова 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село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Новоишимское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 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КГУ «Новоишимская средняя школа №2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4" descr="20160225_10340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705881"/>
            <a:ext cx="5257800" cy="40200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4223658" y="1817914"/>
            <a:ext cx="4743735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Учитель физической культуры</a:t>
            </a:r>
          </a:p>
          <a:p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 smtClean="0"/>
              <a:t> </a:t>
            </a:r>
          </a:p>
          <a:p>
            <a:pPr algn="ctr"/>
            <a:r>
              <a:rPr lang="ru-RU" sz="2800" dirty="0" err="1" smtClean="0"/>
              <a:t>Дроздецкая</a:t>
            </a:r>
            <a:r>
              <a:rPr lang="ru-RU" sz="2800" dirty="0" smtClean="0"/>
              <a:t> </a:t>
            </a:r>
          </a:p>
          <a:p>
            <a:endParaRPr lang="ru-RU" sz="2800" dirty="0" smtClean="0"/>
          </a:p>
          <a:p>
            <a:r>
              <a:rPr lang="ru-RU" sz="2800" dirty="0" smtClean="0"/>
              <a:t>        Татьяна Анатольевна 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144486" y="6085115"/>
            <a:ext cx="5943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Урок физической культуры в 5 классе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/>
        </p:nvSpPr>
        <p:spPr>
          <a:xfrm>
            <a:off x="1502227" y="881744"/>
            <a:ext cx="1524000" cy="48985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 smtClean="0"/>
              <a:t>Тема урока:</a:t>
            </a:r>
            <a:endParaRPr lang="ru-RU" b="1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15543" y="489857"/>
            <a:ext cx="3973285" cy="112122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i="1" dirty="0" smtClean="0"/>
              <a:t>Легкая атлетика. Изучение техники прыжка в длину  с разбега.</a:t>
            </a:r>
            <a:endParaRPr lang="ru-RU" b="1" i="1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31372" y="1959428"/>
            <a:ext cx="2514600" cy="105591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 smtClean="0"/>
              <a:t>Цели обучения, </a:t>
            </a:r>
          </a:p>
          <a:p>
            <a:r>
              <a:rPr lang="ru-RU" b="1" dirty="0" smtClean="0"/>
              <a:t>которые достигаются</a:t>
            </a:r>
          </a:p>
          <a:p>
            <a:r>
              <a:rPr lang="ru-RU" b="1" dirty="0" smtClean="0"/>
              <a:t> на данном  уроке</a:t>
            </a:r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382486" y="3407229"/>
            <a:ext cx="1632857" cy="69668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 smtClean="0"/>
              <a:t>Цели урока:</a:t>
            </a: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463143" y="3418113"/>
            <a:ext cx="4310742" cy="32112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</a:t>
            </a: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Прививать любовь к физической культуре. </a:t>
            </a:r>
            <a:endParaRPr lang="ru-RU" b="1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</a:t>
            </a:r>
            <a:r>
              <a:rPr lang="ru-RU" b="1" i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Способствовать развитию скоростно-силовых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двигательных качеств, морально-волевых (упорства,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целеустремленности) качеств.</a:t>
            </a:r>
            <a:endParaRPr lang="ru-RU" b="1" i="1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</a:t>
            </a:r>
            <a:r>
              <a:rPr lang="ru-RU" b="1" i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Способствовать укреплению здоровья, повышению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функциональных  возможностей организма.</a:t>
            </a:r>
            <a:r>
              <a:rPr lang="ru-RU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582886" y="1850570"/>
            <a:ext cx="4060372" cy="150222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i="1" dirty="0" smtClean="0"/>
              <a:t>5.1.2.2. Знать и уметь выполнять комбинации движений и их последовательность в некоторых упражнениях</a:t>
            </a:r>
            <a:endParaRPr lang="ru-RU" b="1" i="1" dirty="0"/>
          </a:p>
        </p:txBody>
      </p:sp>
      <p:sp>
        <p:nvSpPr>
          <p:cNvPr id="18" name="Стрелка вправо 17"/>
          <p:cNvSpPr/>
          <p:nvPr/>
        </p:nvSpPr>
        <p:spPr>
          <a:xfrm>
            <a:off x="3200400" y="914400"/>
            <a:ext cx="1055915" cy="3374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3189515" y="914400"/>
            <a:ext cx="1055915" cy="3374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3276599" y="2340428"/>
            <a:ext cx="1121229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3200399" y="3559628"/>
            <a:ext cx="1121229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366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65316"/>
            <a:ext cx="9139938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956552" y="141906"/>
            <a:ext cx="5044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Ожидаемые результаты</a:t>
            </a:r>
            <a:endParaRPr lang="ru-RU" sz="2800" dirty="0"/>
          </a:p>
        </p:txBody>
      </p:sp>
      <p:sp>
        <p:nvSpPr>
          <p:cNvPr id="7" name="Овал 6"/>
          <p:cNvSpPr/>
          <p:nvPr/>
        </p:nvSpPr>
        <p:spPr>
          <a:xfrm>
            <a:off x="1447800" y="1741715"/>
            <a:ext cx="3048000" cy="2144485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b="1" i="1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Выполнять прыжки.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b="1" i="1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 Выполнять бег широким и мелким шагом.</a:t>
            </a:r>
            <a:r>
              <a:rPr lang="ru-RU" b="1" i="1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endParaRPr lang="ru-RU" i="1" dirty="0" smtClean="0">
              <a:solidFill>
                <a:schemeClr val="tx1"/>
              </a:solidFill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ru-RU" sz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endParaRPr lang="ru-RU" sz="1400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/>
            <a:endParaRPr lang="ru-RU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427155" y="1306676"/>
            <a:ext cx="29804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kk-KZ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Все учащиеся будут уметь: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61041" y="1415534"/>
            <a:ext cx="38470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 smtClean="0"/>
              <a:t>Большинство учащихся будут уметь:</a:t>
            </a:r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6379028" y="1698171"/>
            <a:ext cx="2764972" cy="231865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/>
              <a:t>Подбирать расстояние разбега, определять толчковую ногу.</a:t>
            </a:r>
          </a:p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245379" y="4234934"/>
            <a:ext cx="36317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 smtClean="0"/>
              <a:t>Некоторые учащиеся будут уметь:</a:t>
            </a:r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3624944" y="4604657"/>
            <a:ext cx="2743200" cy="2002971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i="1" dirty="0" smtClean="0"/>
              <a:t>Правильно</a:t>
            </a:r>
          </a:p>
          <a:p>
            <a:r>
              <a:rPr lang="ru-RU" b="1" i="1" dirty="0" smtClean="0"/>
              <a:t>к</a:t>
            </a:r>
            <a:r>
              <a:rPr lang="kk-KZ" b="1" i="1" dirty="0" smtClean="0"/>
              <a:t>оординировать   движения ног  и рук при прыжках при выполнении прыжка.</a:t>
            </a:r>
            <a:endParaRPr lang="ru-RU" b="1" i="1" dirty="0"/>
          </a:p>
        </p:txBody>
      </p:sp>
      <p:sp>
        <p:nvSpPr>
          <p:cNvPr id="15" name="Стрелка вниз 14"/>
          <p:cNvSpPr/>
          <p:nvPr/>
        </p:nvSpPr>
        <p:spPr>
          <a:xfrm rot="3034228">
            <a:off x="3997192" y="534202"/>
            <a:ext cx="334978" cy="8565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rot="18966384">
            <a:off x="5884117" y="576226"/>
            <a:ext cx="308772" cy="7975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4767943" y="762000"/>
            <a:ext cx="283029" cy="33636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411863" y="0"/>
            <a:ext cx="35478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/>
              <a:t>Критерии успеха</a:t>
            </a:r>
            <a:endParaRPr lang="ru-RU" sz="36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19200" y="1099457"/>
            <a:ext cx="2775857" cy="186145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Учащиеся  будут знать и применять   навыки на практике распределять  роли  между учащимися и собой лично</a:t>
            </a:r>
            <a:endParaRPr lang="ru-RU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226628" y="1219199"/>
            <a:ext cx="2775857" cy="186145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Учащийся  будут уметь  правильно подбирать расстояние разбега, определять толчковую ногу, координировать работу рук и ног при выполнении прыжка.</a:t>
            </a:r>
            <a:endParaRPr lang="ru-RU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209800" y="3439886"/>
            <a:ext cx="2775857" cy="186145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 Учащийся будут  создавать совместно с </a:t>
            </a:r>
            <a:r>
              <a:rPr lang="ru-RU" b="1" dirty="0" smtClean="0"/>
              <a:t>класс</a:t>
            </a:r>
            <a:r>
              <a:rPr lang="ru-RU" b="1" dirty="0" smtClean="0"/>
              <a:t>ом</a:t>
            </a:r>
            <a:r>
              <a:rPr lang="ru-RU" b="1" dirty="0" smtClean="0"/>
              <a:t> </a:t>
            </a:r>
            <a:r>
              <a:rPr lang="ru-RU" b="1" dirty="0" smtClean="0"/>
              <a:t>оптимальные варианты для достижения цели  урока.</a:t>
            </a:r>
            <a:endParaRPr lang="ru-RU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214256" y="3483429"/>
            <a:ext cx="2775857" cy="186145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Будут анализировать, обсуждать, оценивать работу учащихся в группе и индивидуально.</a:t>
            </a:r>
            <a:endParaRPr lang="ru-RU" b="1" dirty="0"/>
          </a:p>
        </p:txBody>
      </p:sp>
      <p:sp>
        <p:nvSpPr>
          <p:cNvPr id="11" name="Стрелка вниз 10"/>
          <p:cNvSpPr/>
          <p:nvPr/>
        </p:nvSpPr>
        <p:spPr>
          <a:xfrm rot="3273312">
            <a:off x="4095521" y="481965"/>
            <a:ext cx="351651" cy="8343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 rot="18646329">
            <a:off x="5717493" y="558165"/>
            <a:ext cx="351651" cy="8343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 rot="732784">
            <a:off x="4484116" y="840773"/>
            <a:ext cx="351651" cy="23656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 rot="20889227">
            <a:off x="5390873" y="880621"/>
            <a:ext cx="351651" cy="23589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366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262992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904565" y="559189"/>
            <a:ext cx="47589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Ход урока</a:t>
            </a:r>
          </a:p>
          <a:p>
            <a:pPr algn="ctr"/>
            <a:r>
              <a:rPr lang="ru-R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Начало 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урока </a:t>
            </a:r>
          </a:p>
        </p:txBody>
      </p:sp>
      <p:sp>
        <p:nvSpPr>
          <p:cNvPr id="5" name="Стрелка вниз 4"/>
          <p:cNvSpPr/>
          <p:nvPr/>
        </p:nvSpPr>
        <p:spPr>
          <a:xfrm rot="3209263">
            <a:off x="2094700" y="1676815"/>
            <a:ext cx="688381" cy="1186960"/>
          </a:xfrm>
          <a:prstGeom prst="downArrow">
            <a:avLst/>
          </a:prstGeom>
          <a:solidFill>
            <a:srgbClr val="33CCFF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382485" y="2775857"/>
            <a:ext cx="1905000" cy="113211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Загадка и стихотворение </a:t>
            </a:r>
            <a:endParaRPr lang="ru-RU" b="1" dirty="0"/>
          </a:p>
        </p:txBody>
      </p:sp>
      <p:sp>
        <p:nvSpPr>
          <p:cNvPr id="9" name="Стрелка вниз 8"/>
          <p:cNvSpPr/>
          <p:nvPr/>
        </p:nvSpPr>
        <p:spPr>
          <a:xfrm rot="18836290">
            <a:off x="7297208" y="1854491"/>
            <a:ext cx="661859" cy="1115791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668486" y="3189512"/>
            <a:ext cx="2677886" cy="244928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b="1" dirty="0" smtClean="0"/>
              <a:t>«Волк во рву» мы используем активные методы.  Правила: «козочки» перебегают с одного пастбища на </a:t>
            </a:r>
            <a:r>
              <a:rPr lang="ru-RU" sz="1600" b="1" dirty="0" smtClean="0"/>
              <a:t>другое, а «ров</a:t>
            </a:r>
            <a:r>
              <a:rPr lang="ru-RU" sz="1600" b="1" dirty="0" smtClean="0"/>
              <a:t>» с «волками» в центре перепрыгивают. Кого «волки» осалили, тот выходит из игры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4659086" y="1840167"/>
            <a:ext cx="620485" cy="113163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086600" y="3004455"/>
            <a:ext cx="1926771" cy="165462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Показ видеоролика «Прыжок в длину с разбега»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653987" y="1488547"/>
            <a:ext cx="18508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Целеполагание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16700" y="1498636"/>
            <a:ext cx="1963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ИКТ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362434" y="1511265"/>
            <a:ext cx="13307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Мотивация</a:t>
            </a:r>
          </a:p>
        </p:txBody>
      </p:sp>
    </p:spTree>
    <p:extLst>
      <p:ext uri="{BB962C8B-B14F-4D97-AF65-F5344CB8AC3E}">
        <p14:creationId xmlns:p14="http://schemas.microsoft.com/office/powerpoint/2010/main" xmlns="" val="327978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10886"/>
            <a:ext cx="9139938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403607" y="265649"/>
            <a:ext cx="612109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Середина урока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Используем </a:t>
            </a:r>
            <a:r>
              <a:rPr lang="ru-RU" sz="2000" b="1" dirty="0" err="1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критериальное</a:t>
            </a:r>
            <a:r>
              <a:rPr lang="ru-RU" sz="20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оценивание через упражнение техники прыжка в длину с разбега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03606" y="1578821"/>
            <a:ext cx="10997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Разбег </a:t>
            </a:r>
            <a:endParaRPr lang="ru-RU" sz="20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417589" y="1600590"/>
            <a:ext cx="19766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Отталкивание</a:t>
            </a:r>
            <a:endParaRPr lang="ru-RU" sz="20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977083" y="3179020"/>
            <a:ext cx="944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Полет</a:t>
            </a:r>
            <a:endParaRPr lang="ru-RU" sz="20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249507" y="3429391"/>
            <a:ext cx="18944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Приземление</a:t>
            </a:r>
            <a:endParaRPr lang="ru-RU" sz="2000" b="1" dirty="0"/>
          </a:p>
        </p:txBody>
      </p:sp>
      <p:sp>
        <p:nvSpPr>
          <p:cNvPr id="16" name="Овал 15"/>
          <p:cNvSpPr/>
          <p:nvPr/>
        </p:nvSpPr>
        <p:spPr>
          <a:xfrm>
            <a:off x="4093029" y="2275114"/>
            <a:ext cx="2307771" cy="157842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24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Критерии 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400" b="1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6422572" y="3265714"/>
            <a:ext cx="794657" cy="293915"/>
          </a:xfrm>
          <a:prstGeom prst="straightConnector1">
            <a:avLst/>
          </a:prstGeom>
          <a:ln w="44450" cmpd="sng">
            <a:headEnd type="none" w="lg" len="lg"/>
            <a:tailEnd type="arrow" w="lg" len="lg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6291943" y="2122714"/>
            <a:ext cx="620486" cy="609602"/>
          </a:xfrm>
          <a:prstGeom prst="straightConnector1">
            <a:avLst/>
          </a:prstGeom>
          <a:ln w="44450" cmpd="sng">
            <a:headEnd type="none" w="lg" len="lg"/>
            <a:tailEnd type="arrow" w="lg" len="lg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 flipV="1">
            <a:off x="3494314" y="2155371"/>
            <a:ext cx="685801" cy="522516"/>
          </a:xfrm>
          <a:prstGeom prst="straightConnector1">
            <a:avLst/>
          </a:prstGeom>
          <a:ln w="44450" cmpd="sng">
            <a:headEnd type="none" w="lg" len="lg"/>
            <a:tailEnd type="arrow" w="lg" len="lg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>
            <a:off x="3178629" y="3189514"/>
            <a:ext cx="859973" cy="174172"/>
          </a:xfrm>
          <a:prstGeom prst="straightConnector1">
            <a:avLst/>
          </a:prstGeom>
          <a:ln w="44450" cmpd="sng">
            <a:headEnd type="none" w="lg" len="lg"/>
            <a:tailEnd type="arrow" w="lg" len="lg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9458" name="Picture 2" descr="C:\Users\Администратор\Desktop\3\20170512_1159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47657" y="4310743"/>
            <a:ext cx="3396343" cy="25472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59" name="Picture 3" descr="C:\Users\Администратор\Desktop\3\20170512_11465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8401" y="4310743"/>
            <a:ext cx="3599543" cy="26996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1828801" y="2013859"/>
            <a:ext cx="21004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1-правильно </a:t>
            </a:r>
          </a:p>
          <a:p>
            <a:r>
              <a:rPr lang="ru-RU" b="1" dirty="0" smtClean="0"/>
              <a:t>0 – не правильно</a:t>
            </a:r>
          </a:p>
          <a:p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1937658" y="3548745"/>
            <a:ext cx="21004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1-правильно </a:t>
            </a:r>
          </a:p>
          <a:p>
            <a:r>
              <a:rPr lang="ru-RU" b="1" dirty="0" smtClean="0"/>
              <a:t>0 – не правильно</a:t>
            </a:r>
          </a:p>
          <a:p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6912429" y="1970316"/>
            <a:ext cx="21004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1-правильно </a:t>
            </a:r>
          </a:p>
          <a:p>
            <a:r>
              <a:rPr lang="ru-RU" b="1" dirty="0" smtClean="0"/>
              <a:t>0 – не правильно</a:t>
            </a:r>
          </a:p>
          <a:p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7043534" y="3712031"/>
            <a:ext cx="21004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1-правильно </a:t>
            </a:r>
          </a:p>
          <a:p>
            <a:r>
              <a:rPr lang="ru-RU" b="1" dirty="0" smtClean="0"/>
              <a:t>0 – не правильно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7978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773879" y="218519"/>
            <a:ext cx="29447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Активное  обучение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959429" y="1371600"/>
            <a:ext cx="2590800" cy="587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Игра "Прыгай  дальше"</a:t>
            </a:r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30830" y="2275114"/>
            <a:ext cx="2906486" cy="148045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b="1" dirty="0" smtClean="0"/>
              <a:t>Цель: развитие силы, ловкости, прыгучести. </a:t>
            </a:r>
          </a:p>
          <a:p>
            <a:pPr algn="ctr"/>
            <a:endParaRPr lang="ru-RU" dirty="0"/>
          </a:p>
        </p:txBody>
      </p:sp>
      <p:sp>
        <p:nvSpPr>
          <p:cNvPr id="9" name="Стрелка вниз 8"/>
          <p:cNvSpPr/>
          <p:nvPr/>
        </p:nvSpPr>
        <p:spPr>
          <a:xfrm rot="1038042">
            <a:off x="3567352" y="720965"/>
            <a:ext cx="286765" cy="6457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763985" y="864850"/>
            <a:ext cx="2862943" cy="5987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Деление на группы (дифференциация)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622472" y="1822793"/>
            <a:ext cx="3156857" cy="338545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Самостоятельное </a:t>
            </a:r>
            <a:r>
              <a:rPr lang="ru-RU" b="1" dirty="0" err="1" smtClean="0"/>
              <a:t>отрабатывание</a:t>
            </a:r>
            <a:r>
              <a:rPr lang="ru-RU" b="1" dirty="0" smtClean="0"/>
              <a:t> прыжков по группам. </a:t>
            </a:r>
          </a:p>
          <a:p>
            <a:r>
              <a:rPr lang="ru-RU" b="1" dirty="0" smtClean="0"/>
              <a:t>1гр -8 прыжков слабо выполняющие</a:t>
            </a:r>
          </a:p>
          <a:p>
            <a:r>
              <a:rPr lang="ru-RU" b="1" dirty="0" smtClean="0"/>
              <a:t>2гр – 6 прыжков средне выполняющие</a:t>
            </a:r>
          </a:p>
          <a:p>
            <a:r>
              <a:rPr lang="ru-RU" b="1" dirty="0" smtClean="0"/>
              <a:t>3гр – 4 прыжка хорошо выполняющие</a:t>
            </a:r>
            <a:endParaRPr lang="ru-RU" b="1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3145971" y="1992086"/>
            <a:ext cx="0" cy="2612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7179129" y="1507108"/>
            <a:ext cx="0" cy="26125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098" name="AutoShape 2" descr="http://www.prom-upack.ru/gallery/igry-na-ploschadke-dlya-detey-7-let-25234-larg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0" name="AutoShape 4" descr="http://www.prom-upack.ru/gallery/igry-na-ploschadke-dlya-detey-7-let-25234-larg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2" name="AutoShape 6" descr="http://www.prom-upack.ru/gallery/igry-na-ploschadke-dlya-detey-7-let-25234-larg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4" name="AutoShape 8" descr="http://www.prom-upack.ru/gallery/igry-na-ploschadke-dlya-detey-7-let-25234-larg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6" name="AutoShape 10" descr="http://www.prom-upack.ru/gallery/igry-na-ploschadke-dlya-detey-7-let-25234-larg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52234" y="3475492"/>
            <a:ext cx="3000375" cy="352425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33366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987567" y="0"/>
            <a:ext cx="477919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Конец урока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Подведение итогов урока</a:t>
            </a:r>
            <a:endParaRPr lang="en-US" sz="2800" b="1" dirty="0" smtClean="0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96687" y="1709056"/>
            <a:ext cx="3374572" cy="1730829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Приём </a:t>
            </a:r>
            <a:r>
              <a:rPr lang="ru-RU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«Расспрашивание и выяснение»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6618514" y="1687286"/>
            <a:ext cx="2329543" cy="1306285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Рефлексия</a:t>
            </a:r>
          </a:p>
          <a:p>
            <a:pPr algn="ctr"/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приём  </a:t>
            </a: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«заверши фразу»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921828" y="3624943"/>
            <a:ext cx="2286000" cy="254725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 знал……..</a:t>
            </a:r>
            <a:endParaRPr lang="ru-RU" sz="1600" b="1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Было интересно……</a:t>
            </a:r>
            <a:endParaRPr lang="ru-RU" sz="1600" b="1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Было трудно ……</a:t>
            </a:r>
            <a:endParaRPr lang="ru-RU" sz="1600" b="1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 узнал ……</a:t>
            </a:r>
            <a:endParaRPr lang="ru-RU" sz="1600" b="1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Теперь я могу….</a:t>
            </a:r>
            <a:endParaRPr lang="ru-RU" sz="1600" b="1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 научился………</a:t>
            </a:r>
            <a:endParaRPr lang="ru-RU" sz="16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16" name="Стрелка вниз 15"/>
          <p:cNvSpPr/>
          <p:nvPr/>
        </p:nvSpPr>
        <p:spPr>
          <a:xfrm rot="3555096">
            <a:off x="3533217" y="572942"/>
            <a:ext cx="383448" cy="13715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 rot="18102853">
            <a:off x="6719172" y="626830"/>
            <a:ext cx="395575" cy="12758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 стрелкой 23"/>
          <p:cNvCxnSpPr/>
          <p:nvPr/>
        </p:nvCxnSpPr>
        <p:spPr>
          <a:xfrm flipH="1">
            <a:off x="6662057" y="3015343"/>
            <a:ext cx="544286" cy="47897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3074" name="Picture 2" descr="http://twofb.ru/misc/i/gallery/22936/5760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3003" y="3418114"/>
            <a:ext cx="4444242" cy="30371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http://2.bp.blogspot.com/-_vfa0oW2-IQ/T_h2kbyiGTI/AAAAAAAABzg/vWz6Y3vP-5c/s1600/j0442108%5B1%5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59453" y="968830"/>
            <a:ext cx="1781212" cy="1360714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4099065" y="2161793"/>
            <a:ext cx="2252155" cy="46166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Обратная связь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366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0" y="2133602"/>
            <a:ext cx="2558143" cy="266699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 smtClean="0"/>
              <a:t>В ходе урока использую </a:t>
            </a:r>
            <a:r>
              <a:rPr lang="ru-RU" b="1" dirty="0" err="1" smtClean="0"/>
              <a:t>дифференцирован-ный</a:t>
            </a:r>
            <a:r>
              <a:rPr lang="ru-RU" b="1" dirty="0" smtClean="0"/>
              <a:t> подход .</a:t>
            </a:r>
          </a:p>
          <a:p>
            <a:r>
              <a:rPr lang="ru-RU" b="1" dirty="0" smtClean="0"/>
              <a:t>При работе в </a:t>
            </a:r>
            <a:r>
              <a:rPr lang="ru-RU" b="1" dirty="0" smtClean="0"/>
              <a:t>группах </a:t>
            </a:r>
            <a:r>
              <a:rPr lang="ru-RU" b="1" dirty="0" smtClean="0"/>
              <a:t>делю учащихся по уровню физической подготовки. </a:t>
            </a:r>
            <a:endParaRPr lang="ru-RU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634341" y="1992085"/>
            <a:ext cx="3080658" cy="443048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lvl="0"/>
            <a:r>
              <a:rPr lang="ru-RU" b="1" dirty="0" smtClean="0"/>
              <a:t>Активные методы обучения</a:t>
            </a:r>
          </a:p>
          <a:p>
            <a:r>
              <a:rPr lang="ru-RU" b="1" dirty="0" smtClean="0"/>
              <a:t>- обратная  связь </a:t>
            </a:r>
          </a:p>
          <a:p>
            <a:r>
              <a:rPr lang="ru-RU" b="1" dirty="0" smtClean="0"/>
              <a:t>- групповая работа </a:t>
            </a:r>
          </a:p>
          <a:p>
            <a:r>
              <a:rPr lang="ru-RU" b="1" dirty="0" smtClean="0"/>
              <a:t>- индивидуальная работа </a:t>
            </a:r>
          </a:p>
          <a:p>
            <a:r>
              <a:rPr lang="ru-RU" b="1" dirty="0" smtClean="0"/>
              <a:t>- игровая форма обучения </a:t>
            </a:r>
          </a:p>
          <a:p>
            <a:pPr lvl="0"/>
            <a:r>
              <a:rPr lang="ru-RU" b="1" dirty="0" smtClean="0"/>
              <a:t>Использование ИКТ </a:t>
            </a:r>
          </a:p>
          <a:p>
            <a:pPr lvl="0"/>
            <a:r>
              <a:rPr lang="ru-RU" b="1" dirty="0" smtClean="0"/>
              <a:t>Для мотивации учащихся использую загадки и стихотворения </a:t>
            </a:r>
          </a:p>
          <a:p>
            <a:pPr lvl="0"/>
            <a:r>
              <a:rPr lang="ru-RU" b="1" dirty="0" smtClean="0"/>
              <a:t>Прием «Вопрос ответ»</a:t>
            </a:r>
          </a:p>
          <a:p>
            <a:pPr lvl="0"/>
            <a:r>
              <a:rPr lang="ru-RU" b="1" dirty="0" smtClean="0"/>
              <a:t>Прием «Заверши фразу»</a:t>
            </a:r>
          </a:p>
          <a:p>
            <a:pPr lvl="0"/>
            <a:r>
              <a:rPr lang="ru-RU" b="1" dirty="0" smtClean="0"/>
              <a:t>Прием «Расспрашивание и выяснение»</a:t>
            </a:r>
          </a:p>
          <a:p>
            <a:r>
              <a:rPr lang="ru-RU" b="1" dirty="0" smtClean="0"/>
              <a:t> </a:t>
            </a:r>
          </a:p>
          <a:p>
            <a:r>
              <a:rPr lang="ru-RU" b="1" dirty="0" smtClean="0"/>
              <a:t> </a:t>
            </a:r>
          </a:p>
          <a:p>
            <a:pPr algn="ctr"/>
            <a:endParaRPr lang="ru-RU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878287" y="2079170"/>
            <a:ext cx="3265713" cy="44413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lvl="0"/>
            <a:r>
              <a:rPr lang="ru-RU" b="1" dirty="0" smtClean="0"/>
              <a:t>Для </a:t>
            </a:r>
            <a:r>
              <a:rPr lang="ru-RU" sz="1600" b="1" dirty="0" smtClean="0"/>
              <a:t>создания </a:t>
            </a:r>
            <a:r>
              <a:rPr lang="ru-RU" sz="1600" b="1" dirty="0" err="1" smtClean="0"/>
              <a:t>коллаборативной</a:t>
            </a:r>
            <a:r>
              <a:rPr lang="ru-RU" sz="1600" b="1" dirty="0" smtClean="0"/>
              <a:t> среды я использовала на уроках фрагменты видеороликов ,  игры «Волк во рву», </a:t>
            </a:r>
          </a:p>
          <a:p>
            <a:pPr lvl="0"/>
            <a:r>
              <a:rPr lang="ru-RU" sz="1600" b="1" dirty="0" smtClean="0"/>
              <a:t>« Прыгай дальше», который помог поднять настроение и стимулировал ребят к достижению последующих результатов.</a:t>
            </a:r>
          </a:p>
          <a:p>
            <a:pPr lvl="0"/>
            <a:r>
              <a:rPr lang="ru-RU" sz="1600" b="1" dirty="0" err="1" smtClean="0"/>
              <a:t>Здоровьесберегающие</a:t>
            </a:r>
            <a:r>
              <a:rPr lang="ru-RU" sz="1600" b="1" dirty="0" smtClean="0"/>
              <a:t> технологии.</a:t>
            </a:r>
          </a:p>
          <a:p>
            <a:pPr lvl="0"/>
            <a:r>
              <a:rPr lang="ru-RU" sz="1600" b="1" dirty="0" smtClean="0"/>
              <a:t>Пункты, применяемые из правил техники безопасности на данном уроке.   </a:t>
            </a:r>
          </a:p>
          <a:p>
            <a:pPr lvl="0"/>
            <a:r>
              <a:rPr lang="ru-RU" sz="1600" b="1" dirty="0" err="1" smtClean="0"/>
              <a:t>Межпредметные</a:t>
            </a:r>
            <a:r>
              <a:rPr lang="ru-RU" sz="1600" b="1" dirty="0" smtClean="0"/>
              <a:t> связи с ОБЖ, естествознание и ИКТ</a:t>
            </a:r>
          </a:p>
          <a:p>
            <a:r>
              <a:rPr lang="ru-RU" b="1" dirty="0" smtClean="0"/>
              <a:t>.</a:t>
            </a:r>
          </a:p>
          <a:p>
            <a:pPr algn="ctr"/>
            <a:endParaRPr lang="ru-RU" dirty="0"/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272143" y="718458"/>
            <a:ext cx="2198913" cy="544285"/>
          </a:xfrm>
          <a:prstGeom prst="wedgeRoundRectCallout">
            <a:avLst>
              <a:gd name="adj1" fmla="val -3871"/>
              <a:gd name="adj2" fmla="val 202500"/>
              <a:gd name="adj3" fmla="val 16667"/>
            </a:avLst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Дифференциация</a:t>
            </a:r>
            <a:endParaRPr lang="ru-RU" dirty="0"/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3004457" y="674915"/>
            <a:ext cx="2198913" cy="522514"/>
          </a:xfrm>
          <a:prstGeom prst="wedgeRoundRectCallout">
            <a:avLst>
              <a:gd name="adj1" fmla="val -4367"/>
              <a:gd name="adj2" fmla="val 195833"/>
              <a:gd name="adj3" fmla="val 16667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Оценивание</a:t>
            </a:r>
            <a:endParaRPr lang="ru-RU" dirty="0"/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5998027" y="664028"/>
            <a:ext cx="3015343" cy="849086"/>
          </a:xfrm>
          <a:prstGeom prst="wedgeRoundRectCallout">
            <a:avLst>
              <a:gd name="adj1" fmla="val -12790"/>
              <a:gd name="adj2" fmla="val 101942"/>
              <a:gd name="adj3" fmla="val 16667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Здоровье и соблюдение техники безопасности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0006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023497" y="2553677"/>
            <a:ext cx="68387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Спасибо за внимание 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366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678</TotalTime>
  <Words>518</Words>
  <Application>Microsoft Office PowerPoint</Application>
  <PresentationFormat>Экран (4:3)</PresentationFormat>
  <Paragraphs>107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Северо –Казахстанская область  Район имени Габита Мусрепова  село Новоишимское    КГУ «Новоишимская средняя школа №2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XTreme.ws</cp:lastModifiedBy>
  <cp:revision>84</cp:revision>
  <dcterms:created xsi:type="dcterms:W3CDTF">2013-11-19T05:52:05Z</dcterms:created>
  <dcterms:modified xsi:type="dcterms:W3CDTF">2017-06-15T14:08:10Z</dcterms:modified>
</cp:coreProperties>
</file>